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371" r:id="rId22"/>
    <p:sldId id="372" r:id="rId23"/>
    <p:sldId id="373" r:id="rId24"/>
    <p:sldId id="374" r:id="rId25"/>
    <p:sldId id="279" r:id="rId26"/>
    <p:sldId id="280" r:id="rId27"/>
    <p:sldId id="281" r:id="rId28"/>
    <p:sldId id="377" r:id="rId29"/>
    <p:sldId id="378" r:id="rId30"/>
    <p:sldId id="284" r:id="rId31"/>
    <p:sldId id="285" r:id="rId32"/>
    <p:sldId id="286" r:id="rId33"/>
    <p:sldId id="287" r:id="rId34"/>
    <p:sldId id="379" r:id="rId35"/>
    <p:sldId id="288" r:id="rId36"/>
    <p:sldId id="289" r:id="rId37"/>
    <p:sldId id="375" r:id="rId38"/>
    <p:sldId id="376" r:id="rId39"/>
    <p:sldId id="290" r:id="rId40"/>
    <p:sldId id="291" r:id="rId41"/>
    <p:sldId id="364" r:id="rId42"/>
    <p:sldId id="365" r:id="rId43"/>
    <p:sldId id="366" r:id="rId44"/>
    <p:sldId id="368" r:id="rId45"/>
    <p:sldId id="369"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80" r:id="rId69"/>
    <p:sldId id="381" r:id="rId70"/>
    <p:sldId id="317" r:id="rId71"/>
    <p:sldId id="318" r:id="rId72"/>
    <p:sldId id="319" r:id="rId73"/>
    <p:sldId id="320" r:id="rId74"/>
    <p:sldId id="321" r:id="rId75"/>
    <p:sldId id="322" r:id="rId76"/>
    <p:sldId id="382" r:id="rId77"/>
    <p:sldId id="38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84" r:id="rId91"/>
    <p:sldId id="38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1"/>
    <p:restoredTop sz="69580"/>
  </p:normalViewPr>
  <p:slideViewPr>
    <p:cSldViewPr snapToGrid="0" snapToObjects="1">
      <p:cViewPr>
        <p:scale>
          <a:sx n="44" d="100"/>
          <a:sy n="44" d="100"/>
        </p:scale>
        <p:origin x="1480" y="192"/>
      </p:cViewPr>
      <p:guideLst/>
    </p:cSldViewPr>
  </p:slideViewPr>
  <p:notesTextViewPr>
    <p:cViewPr>
      <p:scale>
        <a:sx n="165" d="100"/>
        <a:sy n="165"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notesMaster" Target="notesMasters/notesMaster1.xml"/><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5719172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977198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45967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xfrm>
            <a:off x="381000" y="685800"/>
            <a:ext cx="6096000" cy="3429000"/>
          </a:xfrm>
          <a:prstGeom prst="rect">
            <a:avLst/>
          </a:prstGeom>
        </p:spPr>
        <p:txBody>
          <a:bodyPr/>
          <a:lstStyle/>
          <a:p>
            <a:endParaRPr/>
          </a:p>
        </p:txBody>
      </p:sp>
      <p:sp>
        <p:nvSpPr>
          <p:cNvPr id="380" name="Shape 38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52184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xfrm>
            <a:off x="381000" y="685800"/>
            <a:ext cx="6096000" cy="3429000"/>
          </a:xfrm>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11814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xfrm>
            <a:off x="381000" y="685800"/>
            <a:ext cx="6096000" cy="3429000"/>
          </a:xfrm>
          <a:prstGeom prst="rect">
            <a:avLst/>
          </a:prstGeom>
        </p:spPr>
        <p:txBody>
          <a:bodyPr/>
          <a:lstStyle/>
          <a:p>
            <a:endParaRPr/>
          </a:p>
        </p:txBody>
      </p:sp>
      <p:sp>
        <p:nvSpPr>
          <p:cNvPr id="526" name="Shape 52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86589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xfrm>
            <a:off x="381000" y="685800"/>
            <a:ext cx="6096000" cy="3429000"/>
          </a:xfrm>
          <a:prstGeom prst="rect">
            <a:avLst/>
          </a:prstGeom>
        </p:spPr>
        <p:txBody>
          <a:bodyPr/>
          <a:lstStyle/>
          <a:p>
            <a:endParaRPr/>
          </a:p>
        </p:txBody>
      </p:sp>
      <p:sp>
        <p:nvSpPr>
          <p:cNvPr id="526" name="Shape 52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99812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xfrm>
            <a:off x="381000" y="685800"/>
            <a:ext cx="6096000" cy="3429000"/>
          </a:xfrm>
          <a:prstGeom prst="rect">
            <a:avLst/>
          </a:prstGeom>
        </p:spPr>
        <p:txBody>
          <a:bodyPr/>
          <a:lstStyle/>
          <a:p>
            <a:endParaRPr/>
          </a:p>
        </p:txBody>
      </p:sp>
      <p:sp>
        <p:nvSpPr>
          <p:cNvPr id="526" name="Shape 52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80044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xfrm>
            <a:off x="381000" y="685800"/>
            <a:ext cx="6096000" cy="3429000"/>
          </a:xfrm>
          <a:prstGeom prst="rect">
            <a:avLst/>
          </a:prstGeom>
        </p:spPr>
        <p:txBody>
          <a:bodyPr/>
          <a:lstStyle/>
          <a:p>
            <a:endParaRPr/>
          </a:p>
        </p:txBody>
      </p:sp>
      <p:sp>
        <p:nvSpPr>
          <p:cNvPr id="526" name="Shape 52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63751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xfrm>
            <a:off x="381000" y="685800"/>
            <a:ext cx="6096000" cy="3429000"/>
          </a:xfrm>
          <a:prstGeom prst="rect">
            <a:avLst/>
          </a:prstGeom>
        </p:spPr>
        <p:txBody>
          <a:bodyPr/>
          <a:lstStyle/>
          <a:p>
            <a:endParaRPr/>
          </a:p>
        </p:txBody>
      </p:sp>
      <p:sp>
        <p:nvSpPr>
          <p:cNvPr id="526" name="Shape 52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80443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01500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xfrm>
            <a:off x="381000" y="685800"/>
            <a:ext cx="6096000" cy="3429000"/>
          </a:xfrm>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079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765597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a:spLocks noGrp="1" noRot="1" noChangeAspect="1"/>
          </p:cNvSpPr>
          <p:nvPr>
            <p:ph type="sldImg"/>
          </p:nvPr>
        </p:nvSpPr>
        <p:spPr>
          <a:xfrm>
            <a:off x="381000" y="685800"/>
            <a:ext cx="6096000" cy="3429000"/>
          </a:xfrm>
          <a:prstGeom prst="rect">
            <a:avLst/>
          </a:prstGeom>
        </p:spPr>
        <p:txBody>
          <a:bodyPr/>
          <a:lstStyle/>
          <a:p>
            <a:endParaRPr/>
          </a:p>
        </p:txBody>
      </p:sp>
      <p:sp>
        <p:nvSpPr>
          <p:cNvPr id="658" name="Shape 65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10092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a:spLocks noGrp="1" noRot="1" noChangeAspect="1"/>
          </p:cNvSpPr>
          <p:nvPr>
            <p:ph type="sldImg"/>
          </p:nvPr>
        </p:nvSpPr>
        <p:spPr>
          <a:xfrm>
            <a:off x="381000" y="685800"/>
            <a:ext cx="6096000" cy="3429000"/>
          </a:xfrm>
          <a:prstGeom prst="rect">
            <a:avLst/>
          </a:prstGeom>
        </p:spPr>
        <p:txBody>
          <a:bodyPr/>
          <a:lstStyle/>
          <a:p>
            <a:endParaRPr/>
          </a:p>
        </p:txBody>
      </p:sp>
      <p:sp>
        <p:nvSpPr>
          <p:cNvPr id="670" name="Shape 67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31500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Shape 682"/>
          <p:cNvSpPr>
            <a:spLocks noGrp="1" noRot="1" noChangeAspect="1"/>
          </p:cNvSpPr>
          <p:nvPr>
            <p:ph type="sldImg"/>
          </p:nvPr>
        </p:nvSpPr>
        <p:spPr>
          <a:xfrm>
            <a:off x="381000" y="685800"/>
            <a:ext cx="6096000" cy="3429000"/>
          </a:xfrm>
          <a:prstGeom prst="rect">
            <a:avLst/>
          </a:prstGeom>
        </p:spPr>
        <p:txBody>
          <a:bodyPr/>
          <a:lstStyle/>
          <a:p>
            <a:endParaRPr/>
          </a:p>
        </p:txBody>
      </p:sp>
      <p:sp>
        <p:nvSpPr>
          <p:cNvPr id="683" name="Shape 683"/>
          <p:cNvSpPr>
            <a:spLocks noGrp="1"/>
          </p:cNvSpPr>
          <p:nvPr>
            <p:ph type="body" sz="quarter" idx="1"/>
          </p:nvPr>
        </p:nvSpPr>
        <p:spPr>
          <a:prstGeom prst="rect">
            <a:avLst/>
          </a:prstGeom>
        </p:spPr>
        <p:txBody>
          <a:bodyPr/>
          <a:lstStyle/>
          <a:p>
            <a:r>
              <a:rPr lang="zh-CN" altLang="en-US" sz="2200" b="0" i="0" u="none" strike="noStrike" dirty="0" smtClean="0">
                <a:effectLst/>
                <a:latin typeface="Helvetica Neue"/>
                <a:ea typeface="Helvetica Neue"/>
                <a:cs typeface="Helvetica Neue"/>
                <a:sym typeface="Helvetica Neue"/>
              </a:rPr>
              <a:t>高速缓冲存储器是存在于主存与</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之间的一级存储器， 由静态存储芯片</a:t>
            </a:r>
            <a:r>
              <a:rPr lang="en-US" altLang="zh-CN" sz="2200" b="0" i="0" u="none" strike="noStrike" dirty="0" smtClean="0">
                <a:effectLst/>
                <a:latin typeface="Helvetica Neue"/>
                <a:ea typeface="Helvetica Neue"/>
                <a:cs typeface="Helvetica Neue"/>
                <a:sym typeface="Helvetica Neue"/>
              </a:rPr>
              <a:t>(SRAM)</a:t>
            </a:r>
            <a:r>
              <a:rPr lang="zh-CN" altLang="en-US" sz="2200" b="0" i="0" u="none" strike="noStrike" dirty="0" smtClean="0">
                <a:effectLst/>
                <a:latin typeface="Helvetica Neue"/>
                <a:ea typeface="Helvetica Neue"/>
                <a:cs typeface="Helvetica Neue"/>
                <a:sym typeface="Helvetica Neue"/>
              </a:rPr>
              <a:t>组成，容量比较小但速度比主存高得多， 接近于</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的速度。在计算机存储系统的层次结构中，是介于中央处理器和主存储器之间的高速小容量存储器。它和主存储器一起构成一级的存储器。高速缓冲存储器和主存储器之间信息的调度和传送是由硬件自动进行的。</a:t>
            </a:r>
            <a:endParaRPr dirty="0"/>
          </a:p>
        </p:txBody>
      </p:sp>
    </p:spTree>
    <p:extLst>
      <p:ext uri="{BB962C8B-B14F-4D97-AF65-F5344CB8AC3E}">
        <p14:creationId xmlns:p14="http://schemas.microsoft.com/office/powerpoint/2010/main" val="1947196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noRot="1" noChangeAspect="1"/>
          </p:cNvSpPr>
          <p:nvPr>
            <p:ph type="sldImg"/>
          </p:nvPr>
        </p:nvSpPr>
        <p:spPr>
          <a:xfrm>
            <a:off x="381000" y="685800"/>
            <a:ext cx="6096000" cy="3429000"/>
          </a:xfrm>
          <a:prstGeom prst="rect">
            <a:avLst/>
          </a:prstGeom>
        </p:spPr>
        <p:txBody>
          <a:bodyPr/>
          <a:lstStyle/>
          <a:p>
            <a:endParaRPr/>
          </a:p>
        </p:txBody>
      </p:sp>
      <p:sp>
        <p:nvSpPr>
          <p:cNvPr id="699" name="Shape 69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22917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xfrm>
            <a:off x="381000" y="685800"/>
            <a:ext cx="6096000" cy="3429000"/>
          </a:xfrm>
          <a:prstGeom prst="rect">
            <a:avLst/>
          </a:prstGeom>
        </p:spPr>
        <p:txBody>
          <a:bodyPr/>
          <a:lstStyle/>
          <a:p>
            <a:endParaRPr/>
          </a:p>
        </p:txBody>
      </p:sp>
      <p:sp>
        <p:nvSpPr>
          <p:cNvPr id="719" name="Shape 71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66719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Shape 763"/>
          <p:cNvSpPr>
            <a:spLocks noGrp="1" noRot="1" noChangeAspect="1"/>
          </p:cNvSpPr>
          <p:nvPr>
            <p:ph type="sldImg"/>
          </p:nvPr>
        </p:nvSpPr>
        <p:spPr>
          <a:xfrm>
            <a:off x="381000" y="685800"/>
            <a:ext cx="6096000" cy="3429000"/>
          </a:xfrm>
          <a:prstGeom prst="rect">
            <a:avLst/>
          </a:prstGeom>
        </p:spPr>
        <p:txBody>
          <a:bodyPr/>
          <a:lstStyle/>
          <a:p>
            <a:endParaRPr/>
          </a:p>
        </p:txBody>
      </p:sp>
      <p:sp>
        <p:nvSpPr>
          <p:cNvPr id="764" name="Shape 76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49287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Shape 7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7" name="Shape 77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36700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Shape 795"/>
          <p:cNvSpPr>
            <a:spLocks noGrp="1" noRot="1" noChangeAspect="1"/>
          </p:cNvSpPr>
          <p:nvPr>
            <p:ph type="sldImg"/>
          </p:nvPr>
        </p:nvSpPr>
        <p:spPr>
          <a:xfrm>
            <a:off x="381000" y="685800"/>
            <a:ext cx="6096000" cy="3429000"/>
          </a:xfrm>
          <a:prstGeom prst="rect">
            <a:avLst/>
          </a:prstGeom>
        </p:spPr>
        <p:txBody>
          <a:bodyPr/>
          <a:lstStyle/>
          <a:p>
            <a:endParaRPr/>
          </a:p>
        </p:txBody>
      </p:sp>
      <p:sp>
        <p:nvSpPr>
          <p:cNvPr id="796" name="Shape 79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9298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Shape 818"/>
          <p:cNvSpPr>
            <a:spLocks noGrp="1" noRot="1" noChangeAspect="1"/>
          </p:cNvSpPr>
          <p:nvPr>
            <p:ph type="sldImg"/>
          </p:nvPr>
        </p:nvSpPr>
        <p:spPr>
          <a:xfrm>
            <a:off x="381000" y="685800"/>
            <a:ext cx="6096000" cy="3429000"/>
          </a:xfrm>
          <a:prstGeom prst="rect">
            <a:avLst/>
          </a:prstGeom>
        </p:spPr>
        <p:txBody>
          <a:bodyPr/>
          <a:lstStyle/>
          <a:p>
            <a:endParaRPr/>
          </a:p>
        </p:txBody>
      </p:sp>
      <p:sp>
        <p:nvSpPr>
          <p:cNvPr id="819" name="Shape 81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55432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Shape 830"/>
          <p:cNvSpPr>
            <a:spLocks noGrp="1" noRot="1" noChangeAspect="1"/>
          </p:cNvSpPr>
          <p:nvPr>
            <p:ph type="sldImg"/>
          </p:nvPr>
        </p:nvSpPr>
        <p:spPr>
          <a:xfrm>
            <a:off x="381000" y="685800"/>
            <a:ext cx="6096000" cy="3429000"/>
          </a:xfrm>
          <a:prstGeom prst="rect">
            <a:avLst/>
          </a:prstGeom>
        </p:spPr>
        <p:txBody>
          <a:bodyPr/>
          <a:lstStyle/>
          <a:p>
            <a:endParaRPr/>
          </a:p>
        </p:txBody>
      </p:sp>
      <p:sp>
        <p:nvSpPr>
          <p:cNvPr id="831" name="Shape 831"/>
          <p:cNvSpPr>
            <a:spLocks noGrp="1"/>
          </p:cNvSpPr>
          <p:nvPr>
            <p:ph type="body" sz="quarter" idx="1"/>
          </p:nvPr>
        </p:nvSpPr>
        <p:spPr>
          <a:prstGeom prst="rect">
            <a:avLst/>
          </a:prstGeom>
        </p:spPr>
        <p:txBody>
          <a:bodyPr/>
          <a:lstStyle/>
          <a:p>
            <a:r>
              <a:rPr lang="en-US" altLang="zh-CN" dirty="0" smtClean="0"/>
              <a:t>1904</a:t>
            </a:r>
            <a:r>
              <a:rPr lang="zh-CN" altLang="en-US" dirty="0" smtClean="0"/>
              <a:t>也考过</a:t>
            </a:r>
            <a:endParaRPr dirty="0"/>
          </a:p>
        </p:txBody>
      </p:sp>
    </p:spTree>
    <p:extLst>
      <p:ext uri="{BB962C8B-B14F-4D97-AF65-F5344CB8AC3E}">
        <p14:creationId xmlns:p14="http://schemas.microsoft.com/office/powerpoint/2010/main" val="824225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381000" y="685800"/>
            <a:ext cx="6096000" cy="3429000"/>
          </a:xfrm>
          <a:prstGeom prst="rect">
            <a:avLst/>
          </a:prstGeom>
        </p:spPr>
        <p:txBody>
          <a:bodyPr/>
          <a:lstStyle/>
          <a:p>
            <a:endParaRPr/>
          </a:p>
        </p:txBody>
      </p:sp>
      <p:sp>
        <p:nvSpPr>
          <p:cNvPr id="79" name="Shape 79"/>
          <p:cNvSpPr>
            <a:spLocks noGrp="1"/>
          </p:cNvSpPr>
          <p:nvPr>
            <p:ph type="body" sz="quarter" idx="1"/>
          </p:nvPr>
        </p:nvSpPr>
        <p:spPr>
          <a:prstGeom prst="rect">
            <a:avLst/>
          </a:prstGeom>
        </p:spPr>
        <p:txBody>
          <a:bodyPr/>
          <a:lstStyle/>
          <a:p>
            <a:r>
              <a:rPr lang="en-US" altLang="zh-CN" dirty="0" smtClean="0"/>
              <a:t>1.</a:t>
            </a:r>
            <a:r>
              <a:rPr lang="zh-CN" altLang="en-US" dirty="0" smtClean="0"/>
              <a:t>存取速度最快，容量最小，价格最贵，的是？？？</a:t>
            </a:r>
            <a:endParaRPr lang="en-US" altLang="zh-CN" dirty="0" smtClean="0"/>
          </a:p>
          <a:p>
            <a:r>
              <a:rPr lang="en-US" altLang="zh-CN" dirty="0" smtClean="0"/>
              <a:t>2.</a:t>
            </a:r>
            <a:r>
              <a:rPr lang="zh-CN" altLang="en-US" dirty="0" smtClean="0"/>
              <a:t>金字塔越往下越大，越慢，越便宜</a:t>
            </a:r>
            <a:endParaRPr lang="en-US" altLang="zh-CN" dirty="0" smtClean="0"/>
          </a:p>
          <a:p>
            <a:r>
              <a:rPr lang="en-US" altLang="zh-CN" dirty="0" smtClean="0"/>
              <a:t>3.</a:t>
            </a:r>
            <a:r>
              <a:rPr lang="zh-CN" altLang="en-US" dirty="0" smtClean="0"/>
              <a:t>程序经过编译，链接，和装入，成为可执行程序</a:t>
            </a:r>
            <a:endParaRPr lang="en-US" altLang="zh-CN" dirty="0" smtClean="0"/>
          </a:p>
          <a:p>
            <a:r>
              <a:rPr lang="en-US" altLang="zh-CN" dirty="0" smtClean="0"/>
              <a:t>4.</a:t>
            </a:r>
            <a:r>
              <a:rPr lang="zh-CN" altLang="en-US" dirty="0" smtClean="0"/>
              <a:t>链接：静态链接和动态链接，一个是在程序执行前就全部链接完，所以优点是比较快</a:t>
            </a:r>
            <a:endParaRPr lang="en-US" altLang="zh-CN" dirty="0" smtClean="0"/>
          </a:p>
          <a:p>
            <a:r>
              <a:rPr lang="en-US" altLang="zh-CN" dirty="0" smtClean="0"/>
              <a:t>5.</a:t>
            </a:r>
            <a:r>
              <a:rPr lang="zh-CN" altLang="en-US" dirty="0" smtClean="0"/>
              <a:t>动态是遍执行遍链接，优点是比较节省内存空间，缺点是比较慢</a:t>
            </a:r>
            <a:endParaRPr lang="en-US" altLang="zh-CN" dirty="0" smtClean="0"/>
          </a:p>
          <a:p>
            <a:r>
              <a:rPr lang="en-US" altLang="zh-CN" dirty="0" smtClean="0"/>
              <a:t>6.</a:t>
            </a:r>
            <a:r>
              <a:rPr lang="zh-CN" altLang="en-US" dirty="0" smtClean="0"/>
              <a:t>装入方式有三种，绝对装入，编译时候产生的就是什么地址？物理地址</a:t>
            </a:r>
            <a:endParaRPr lang="en-US" altLang="zh-CN" dirty="0" smtClean="0"/>
          </a:p>
          <a:p>
            <a:r>
              <a:rPr lang="zh-CN" altLang="en-US" dirty="0" smtClean="0"/>
              <a:t>如果要对逻辑地址进行修改，修改成物理地址，这个修改过程称为？？？</a:t>
            </a:r>
            <a:endParaRPr lang="en-US" altLang="zh-CN" dirty="0" smtClean="0"/>
          </a:p>
          <a:p>
            <a:r>
              <a:rPr lang="en-US" altLang="zh-CN" dirty="0" smtClean="0"/>
              <a:t>7.</a:t>
            </a:r>
            <a:r>
              <a:rPr lang="zh-CN" altLang="en-US" dirty="0" smtClean="0"/>
              <a:t>静态重定位，是需要对编译之后产生的逻辑地址进行修改，但是是在执行之前</a:t>
            </a:r>
            <a:endParaRPr lang="en-US" altLang="zh-CN" dirty="0" smtClean="0"/>
          </a:p>
          <a:p>
            <a:r>
              <a:rPr lang="en-US" altLang="zh-CN" dirty="0" smtClean="0"/>
              <a:t>8.</a:t>
            </a:r>
            <a:r>
              <a:rPr lang="zh-CN" altLang="en-US" dirty="0" smtClean="0"/>
              <a:t>动态重定位也是需要对编译之后产生的无机地址修改成物理地址，但是是在执行的时候，遍重定位遍</a:t>
            </a:r>
            <a:r>
              <a:rPr lang="zh-CN" altLang="en-US" dirty="0" smtClean="0"/>
              <a:t>执行</a:t>
            </a:r>
            <a:endParaRPr lang="en-US" altLang="zh-CN" dirty="0" smtClean="0"/>
          </a:p>
          <a:p>
            <a:endParaRPr lang="en-US" altLang="zh-CN" dirty="0" smtClean="0"/>
          </a:p>
          <a:p>
            <a:r>
              <a:rPr lang="en-US" altLang="zh-CN" dirty="0" smtClean="0"/>
              <a:t>9.</a:t>
            </a:r>
            <a:r>
              <a:rPr lang="zh-CN" altLang="en-US" dirty="0" smtClean="0"/>
              <a:t>连续分配存储管理方式</a:t>
            </a:r>
            <a:r>
              <a:rPr lang="en-US" altLang="zh-CN" dirty="0" smtClean="0"/>
              <a:t>1.</a:t>
            </a:r>
            <a:r>
              <a:rPr lang="zh-CN" altLang="en-US" dirty="0" smtClean="0"/>
              <a:t>单一连续分配，单道批处理，</a:t>
            </a:r>
            <a:r>
              <a:rPr lang="en-US" altLang="zh-CN" dirty="0" smtClean="0"/>
              <a:t>2.</a:t>
            </a:r>
            <a:r>
              <a:rPr lang="zh-CN" altLang="en-US" dirty="0" smtClean="0"/>
              <a:t>固定分区分配，分区的大小和数量是固定的，，每个分区只能存放一个作业</a:t>
            </a:r>
            <a:endParaRPr lang="en-US" altLang="zh-CN" dirty="0" smtClean="0"/>
          </a:p>
          <a:p>
            <a:r>
              <a:rPr lang="en-US" altLang="zh-CN" dirty="0" smtClean="0"/>
              <a:t>10.</a:t>
            </a:r>
            <a:r>
              <a:rPr lang="zh-CN" altLang="en-US" dirty="0" smtClean="0"/>
              <a:t>动态分区分配，分区大小和数量不是预先划分好的，是根据进程的实际需求来划分的。空闲分区表盒空闲分区链</a:t>
            </a:r>
            <a:endParaRPr lang="en-US" altLang="zh-CN" dirty="0" smtClean="0"/>
          </a:p>
          <a:p>
            <a:r>
              <a:rPr lang="en-US" altLang="zh-CN" dirty="0" smtClean="0"/>
              <a:t>11.</a:t>
            </a:r>
            <a:r>
              <a:rPr lang="zh-CN" altLang="en-US" dirty="0" smtClean="0"/>
              <a:t>分配算法：从头开始，找到第一个满足自己要求的，首次适应</a:t>
            </a:r>
            <a:endParaRPr lang="en-US" altLang="zh-CN" dirty="0" smtClean="0"/>
          </a:p>
          <a:p>
            <a:r>
              <a:rPr lang="en-US" altLang="zh-CN" dirty="0" smtClean="0"/>
              <a:t>12.</a:t>
            </a:r>
            <a:r>
              <a:rPr lang="zh-CN" altLang="en-US" dirty="0" smtClean="0"/>
              <a:t>每一次都从下一个开始找，不是从头开始，循环首次适应</a:t>
            </a:r>
            <a:endParaRPr lang="en-US" altLang="zh-CN" dirty="0" smtClean="0"/>
          </a:p>
          <a:p>
            <a:r>
              <a:rPr lang="en-US" altLang="zh-CN" dirty="0" smtClean="0"/>
              <a:t>13.</a:t>
            </a:r>
            <a:r>
              <a:rPr lang="zh-CN" altLang="en-US" dirty="0" smtClean="0"/>
              <a:t>按照空间大小从小到大排列，找到第一个满足自己的需求的</a:t>
            </a:r>
            <a:endParaRPr dirty="0"/>
          </a:p>
        </p:txBody>
      </p:sp>
    </p:spTree>
    <p:extLst>
      <p:ext uri="{BB962C8B-B14F-4D97-AF65-F5344CB8AC3E}">
        <p14:creationId xmlns:p14="http://schemas.microsoft.com/office/powerpoint/2010/main" val="2089026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70983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Shape 853"/>
          <p:cNvSpPr>
            <a:spLocks noGrp="1" noRot="1" noChangeAspect="1"/>
          </p:cNvSpPr>
          <p:nvPr>
            <p:ph type="sldImg"/>
          </p:nvPr>
        </p:nvSpPr>
        <p:spPr>
          <a:xfrm>
            <a:off x="381000" y="685800"/>
            <a:ext cx="6096000" cy="3429000"/>
          </a:xfrm>
          <a:prstGeom prst="rect">
            <a:avLst/>
          </a:prstGeom>
        </p:spPr>
        <p:txBody>
          <a:bodyPr/>
          <a:lstStyle/>
          <a:p>
            <a:endParaRPr/>
          </a:p>
        </p:txBody>
      </p:sp>
      <p:sp>
        <p:nvSpPr>
          <p:cNvPr id="854" name="Shape 85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89967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hape 863"/>
          <p:cNvSpPr>
            <a:spLocks noGrp="1" noRot="1" noChangeAspect="1"/>
          </p:cNvSpPr>
          <p:nvPr>
            <p:ph type="sldImg"/>
          </p:nvPr>
        </p:nvSpPr>
        <p:spPr>
          <a:xfrm>
            <a:off x="381000" y="685800"/>
            <a:ext cx="6096000" cy="3429000"/>
          </a:xfrm>
          <a:prstGeom prst="rect">
            <a:avLst/>
          </a:prstGeom>
        </p:spPr>
        <p:txBody>
          <a:bodyPr/>
          <a:lstStyle/>
          <a:p>
            <a:endParaRPr/>
          </a:p>
        </p:txBody>
      </p:sp>
      <p:sp>
        <p:nvSpPr>
          <p:cNvPr id="864" name="Shape 86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5032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Shape 876"/>
          <p:cNvSpPr>
            <a:spLocks noGrp="1" noRot="1" noChangeAspect="1"/>
          </p:cNvSpPr>
          <p:nvPr>
            <p:ph type="sldImg"/>
          </p:nvPr>
        </p:nvSpPr>
        <p:spPr>
          <a:xfrm>
            <a:off x="381000" y="685800"/>
            <a:ext cx="6096000" cy="3429000"/>
          </a:xfrm>
          <a:prstGeom prst="rect">
            <a:avLst/>
          </a:prstGeom>
        </p:spPr>
        <p:txBody>
          <a:bodyPr/>
          <a:lstStyle/>
          <a:p>
            <a:endParaRPr/>
          </a:p>
        </p:txBody>
      </p:sp>
      <p:sp>
        <p:nvSpPr>
          <p:cNvPr id="877" name="Shape 877"/>
          <p:cNvSpPr>
            <a:spLocks noGrp="1"/>
          </p:cNvSpPr>
          <p:nvPr>
            <p:ph type="body" sz="quarter" idx="1"/>
          </p:nvPr>
        </p:nvSpPr>
        <p:spPr>
          <a:prstGeom prst="rect">
            <a:avLst/>
          </a:prstGeom>
        </p:spPr>
        <p:txBody>
          <a:bodyPr/>
          <a:lstStyle/>
          <a:p>
            <a:r>
              <a:rPr lang="zh-CN" altLang="en-US" dirty="0" smtClean="0"/>
              <a:t>页表也很大，不能连续存储，只能把页表也离散存储</a:t>
            </a:r>
            <a:endParaRPr lang="en-US" altLang="zh-CN" dirty="0" smtClean="0"/>
          </a:p>
          <a:p>
            <a:endParaRPr lang="en-US" dirty="0" smtClean="0"/>
          </a:p>
          <a:p>
            <a:r>
              <a:rPr lang="zh-CN" altLang="en-US" dirty="0" smtClean="0"/>
              <a:t>先找到离散存储的页表，目录，再找到离散存储的页，具体的内容</a:t>
            </a:r>
            <a:endParaRPr dirty="0"/>
          </a:p>
        </p:txBody>
      </p:sp>
    </p:spTree>
    <p:extLst>
      <p:ext uri="{BB962C8B-B14F-4D97-AF65-F5344CB8AC3E}">
        <p14:creationId xmlns:p14="http://schemas.microsoft.com/office/powerpoint/2010/main" val="10594424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noRot="1" noChangeAspect="1"/>
          </p:cNvSpPr>
          <p:nvPr>
            <p:ph type="sldImg"/>
          </p:nvPr>
        </p:nvSpPr>
        <p:spPr>
          <a:xfrm>
            <a:off x="381000" y="685800"/>
            <a:ext cx="6096000" cy="3429000"/>
          </a:xfrm>
          <a:prstGeom prst="rect">
            <a:avLst/>
          </a:prstGeom>
        </p:spPr>
        <p:txBody>
          <a:bodyPr/>
          <a:lstStyle/>
          <a:p>
            <a:endParaRPr/>
          </a:p>
        </p:txBody>
      </p:sp>
      <p:sp>
        <p:nvSpPr>
          <p:cNvPr id="897" name="Shape 8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17582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noRot="1" noChangeAspect="1"/>
          </p:cNvSpPr>
          <p:nvPr>
            <p:ph type="sldImg"/>
          </p:nvPr>
        </p:nvSpPr>
        <p:spPr>
          <a:xfrm>
            <a:off x="381000" y="685800"/>
            <a:ext cx="6096000" cy="3429000"/>
          </a:xfrm>
          <a:prstGeom prst="rect">
            <a:avLst/>
          </a:prstGeom>
        </p:spPr>
        <p:txBody>
          <a:bodyPr/>
          <a:lstStyle/>
          <a:p>
            <a:endParaRPr/>
          </a:p>
        </p:txBody>
      </p:sp>
      <p:sp>
        <p:nvSpPr>
          <p:cNvPr id="897" name="Shape 8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65738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noRot="1" noChangeAspect="1"/>
          </p:cNvSpPr>
          <p:nvPr>
            <p:ph type="sldImg"/>
          </p:nvPr>
        </p:nvSpPr>
        <p:spPr>
          <a:xfrm>
            <a:off x="381000" y="685800"/>
            <a:ext cx="6096000" cy="3429000"/>
          </a:xfrm>
          <a:prstGeom prst="rect">
            <a:avLst/>
          </a:prstGeom>
        </p:spPr>
        <p:txBody>
          <a:bodyPr/>
          <a:lstStyle/>
          <a:p>
            <a:endParaRPr/>
          </a:p>
        </p:txBody>
      </p:sp>
      <p:sp>
        <p:nvSpPr>
          <p:cNvPr id="897" name="Shape 89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63112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xfrm>
            <a:off x="381000" y="685800"/>
            <a:ext cx="6096000" cy="3429000"/>
          </a:xfrm>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64256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a:spLocks noGrp="1" noRot="1" noChangeAspect="1"/>
          </p:cNvSpPr>
          <p:nvPr>
            <p:ph type="sldImg"/>
          </p:nvPr>
        </p:nvSpPr>
        <p:spPr>
          <a:prstGeom prst="rect">
            <a:avLst/>
          </a:prstGeom>
        </p:spPr>
        <p:txBody>
          <a:bodyPr/>
          <a:lstStyle/>
          <a:p>
            <a:endParaRPr/>
          </a:p>
        </p:txBody>
      </p:sp>
      <p:sp>
        <p:nvSpPr>
          <p:cNvPr id="917" name="Shape 9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53607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a:spLocks noGrp="1" noRot="1" noChangeAspect="1"/>
          </p:cNvSpPr>
          <p:nvPr>
            <p:ph type="sldImg"/>
          </p:nvPr>
        </p:nvSpPr>
        <p:spPr>
          <a:xfrm>
            <a:off x="381000" y="685800"/>
            <a:ext cx="6096000" cy="3429000"/>
          </a:xfrm>
          <a:prstGeom prst="rect">
            <a:avLst/>
          </a:prstGeom>
        </p:spPr>
        <p:txBody>
          <a:bodyPr/>
          <a:lstStyle/>
          <a:p>
            <a:endParaRPr/>
          </a:p>
        </p:txBody>
      </p:sp>
      <p:sp>
        <p:nvSpPr>
          <p:cNvPr id="971" name="Shape 97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93374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381000" y="685800"/>
            <a:ext cx="6096000" cy="3429000"/>
          </a:xfrm>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17583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31801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Shape 10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05" name="Shape 1005"/>
          <p:cNvSpPr>
            <a:spLocks noGrp="1"/>
          </p:cNvSpPr>
          <p:nvPr>
            <p:ph type="body" sz="quarter" idx="1"/>
          </p:nvPr>
        </p:nvSpPr>
        <p:spPr>
          <a:prstGeom prst="rect">
            <a:avLst/>
          </a:prstGeom>
        </p:spPr>
        <p:txBody>
          <a:bodyPr/>
          <a:lstStyle/>
          <a:p>
            <a:r>
              <a:rPr lang="zh-CN" altLang="en-US" dirty="0" smtClean="0"/>
              <a:t>逻辑上这么多，但实际上只占用了一点内存，因为大部分还没有调入进来</a:t>
            </a:r>
            <a:endParaRPr dirty="0"/>
          </a:p>
        </p:txBody>
      </p:sp>
    </p:spTree>
    <p:extLst>
      <p:ext uri="{BB962C8B-B14F-4D97-AF65-F5344CB8AC3E}">
        <p14:creationId xmlns:p14="http://schemas.microsoft.com/office/powerpoint/2010/main" val="1698601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a:spLocks noGrp="1" noRot="1" noChangeAspect="1"/>
          </p:cNvSpPr>
          <p:nvPr>
            <p:ph type="sldImg"/>
          </p:nvPr>
        </p:nvSpPr>
        <p:spPr>
          <a:xfrm>
            <a:off x="381000" y="685800"/>
            <a:ext cx="6096000" cy="3429000"/>
          </a:xfrm>
          <a:prstGeom prst="rect">
            <a:avLst/>
          </a:prstGeom>
        </p:spPr>
        <p:txBody>
          <a:bodyPr/>
          <a:lstStyle/>
          <a:p>
            <a:endParaRPr/>
          </a:p>
        </p:txBody>
      </p:sp>
      <p:sp>
        <p:nvSpPr>
          <p:cNvPr id="1029" name="Shape 1029"/>
          <p:cNvSpPr>
            <a:spLocks noGrp="1"/>
          </p:cNvSpPr>
          <p:nvPr>
            <p:ph type="body" sz="quarter" idx="1"/>
          </p:nvPr>
        </p:nvSpPr>
        <p:spPr>
          <a:prstGeom prst="rect">
            <a:avLst/>
          </a:prstGeom>
        </p:spPr>
        <p:txBody>
          <a:bodyPr/>
          <a:lstStyle/>
          <a:p>
            <a:r>
              <a:rPr lang="zh-CN" altLang="en-US" dirty="0" smtClean="0"/>
              <a:t>如果必须连着，就只能全放在一块连续的内存里</a:t>
            </a:r>
            <a:endParaRPr dirty="0"/>
          </a:p>
        </p:txBody>
      </p:sp>
    </p:spTree>
    <p:extLst>
      <p:ext uri="{BB962C8B-B14F-4D97-AF65-F5344CB8AC3E}">
        <p14:creationId xmlns:p14="http://schemas.microsoft.com/office/powerpoint/2010/main" val="1901728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Shape 1059"/>
          <p:cNvSpPr>
            <a:spLocks noGrp="1" noRot="1" noChangeAspect="1"/>
          </p:cNvSpPr>
          <p:nvPr>
            <p:ph type="sldImg"/>
          </p:nvPr>
        </p:nvSpPr>
        <p:spPr>
          <a:xfrm>
            <a:off x="381000" y="685800"/>
            <a:ext cx="6096000" cy="3429000"/>
          </a:xfrm>
          <a:prstGeom prst="rect">
            <a:avLst/>
          </a:prstGeom>
        </p:spPr>
        <p:txBody>
          <a:bodyPr/>
          <a:lstStyle/>
          <a:p>
            <a:endParaRPr/>
          </a:p>
        </p:txBody>
      </p:sp>
      <p:sp>
        <p:nvSpPr>
          <p:cNvPr id="1060" name="Shape 106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43545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Shape 1072"/>
          <p:cNvSpPr>
            <a:spLocks noGrp="1" noRot="1" noChangeAspect="1"/>
          </p:cNvSpPr>
          <p:nvPr>
            <p:ph type="sldImg"/>
          </p:nvPr>
        </p:nvSpPr>
        <p:spPr>
          <a:prstGeom prst="rect">
            <a:avLst/>
          </a:prstGeom>
        </p:spPr>
        <p:txBody>
          <a:bodyPr/>
          <a:lstStyle/>
          <a:p>
            <a:endParaRPr/>
          </a:p>
        </p:txBody>
      </p:sp>
      <p:sp>
        <p:nvSpPr>
          <p:cNvPr id="1073" name="Shape 1073"/>
          <p:cNvSpPr>
            <a:spLocks noGrp="1"/>
          </p:cNvSpPr>
          <p:nvPr>
            <p:ph type="body" sz="quarter" idx="1"/>
          </p:nvPr>
        </p:nvSpPr>
        <p:spPr>
          <a:prstGeom prst="rect">
            <a:avLst/>
          </a:prstGeom>
        </p:spPr>
        <p:txBody>
          <a:bodyPr/>
          <a:lstStyle/>
          <a:p>
            <a:endParaRPr i="1" dirty="0"/>
          </a:p>
        </p:txBody>
      </p:sp>
    </p:spTree>
    <p:extLst>
      <p:ext uri="{BB962C8B-B14F-4D97-AF65-F5344CB8AC3E}">
        <p14:creationId xmlns:p14="http://schemas.microsoft.com/office/powerpoint/2010/main" val="183191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 name="Shape 1087"/>
          <p:cNvSpPr>
            <a:spLocks noGrp="1" noRot="1" noChangeAspect="1"/>
          </p:cNvSpPr>
          <p:nvPr>
            <p:ph type="sldImg"/>
          </p:nvPr>
        </p:nvSpPr>
        <p:spPr>
          <a:xfrm>
            <a:off x="381000" y="685800"/>
            <a:ext cx="6096000" cy="3429000"/>
          </a:xfrm>
          <a:prstGeom prst="rect">
            <a:avLst/>
          </a:prstGeom>
        </p:spPr>
        <p:txBody>
          <a:bodyPr/>
          <a:lstStyle/>
          <a:p>
            <a:endParaRPr/>
          </a:p>
        </p:txBody>
      </p:sp>
      <p:sp>
        <p:nvSpPr>
          <p:cNvPr id="1088" name="Shape 108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53423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Shape 1097"/>
          <p:cNvSpPr>
            <a:spLocks noGrp="1" noRot="1" noChangeAspect="1"/>
          </p:cNvSpPr>
          <p:nvPr>
            <p:ph type="sldImg"/>
          </p:nvPr>
        </p:nvSpPr>
        <p:spPr>
          <a:xfrm>
            <a:off x="381000" y="685800"/>
            <a:ext cx="6096000" cy="3429000"/>
          </a:xfrm>
          <a:prstGeom prst="rect">
            <a:avLst/>
          </a:prstGeom>
        </p:spPr>
        <p:txBody>
          <a:bodyPr/>
          <a:lstStyle/>
          <a:p>
            <a:endParaRPr/>
          </a:p>
        </p:txBody>
      </p:sp>
      <p:sp>
        <p:nvSpPr>
          <p:cNvPr id="1098" name="Shape 109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36706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Shape 1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15" name="Shape 111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3144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Shape 1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137" name="Shape 113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75189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Shape 1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165" name="Shape 116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04852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05521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Shape 12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23" name="Shape 122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8609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Shape 1238"/>
          <p:cNvSpPr>
            <a:spLocks noGrp="1" noRot="1" noChangeAspect="1"/>
          </p:cNvSpPr>
          <p:nvPr>
            <p:ph type="sldImg"/>
          </p:nvPr>
        </p:nvSpPr>
        <p:spPr>
          <a:xfrm>
            <a:off x="381000" y="685800"/>
            <a:ext cx="6096000" cy="3429000"/>
          </a:xfrm>
          <a:prstGeom prst="rect">
            <a:avLst/>
          </a:prstGeom>
        </p:spPr>
        <p:txBody>
          <a:bodyPr/>
          <a:lstStyle/>
          <a:p>
            <a:endParaRPr/>
          </a:p>
        </p:txBody>
      </p:sp>
      <p:sp>
        <p:nvSpPr>
          <p:cNvPr id="1239" name="Shape 1239"/>
          <p:cNvSpPr>
            <a:spLocks noGrp="1"/>
          </p:cNvSpPr>
          <p:nvPr>
            <p:ph type="body" sz="quarter" idx="1"/>
          </p:nvPr>
        </p:nvSpPr>
        <p:spPr>
          <a:prstGeom prst="rect">
            <a:avLst/>
          </a:prstGeom>
        </p:spPr>
        <p:txBody>
          <a:bodyPr/>
          <a:lstStyle/>
          <a:p>
            <a:r>
              <a:rPr lang="zh-CN" altLang="en-US" sz="2200" b="0" i="0" u="none" strike="noStrike" dirty="0" smtClean="0">
                <a:effectLst/>
                <a:latin typeface="Helvetica Neue"/>
                <a:ea typeface="Helvetica Neue"/>
                <a:cs typeface="Helvetica Neue"/>
                <a:sym typeface="Helvetica Neue"/>
              </a:rPr>
              <a:t>寻址方式就是处理器根据指令中给出的地址信息来寻找有效地址的方式，是确定本条指令的数据地址以及下一条要执行的指令地址的方法。</a:t>
            </a:r>
            <a:endParaRPr lang="en-US" altLang="zh-CN" sz="2200" b="0" i="0" u="none" strike="noStrike" dirty="0" smtClean="0">
              <a:effectLst/>
              <a:latin typeface="Helvetica Neue"/>
              <a:ea typeface="Helvetica Neue"/>
              <a:cs typeface="Helvetica Neue"/>
              <a:sym typeface="Helvetica Neue"/>
            </a:endParaRPr>
          </a:p>
          <a:p>
            <a:endParaRPr lang="en-US" altLang="zh-CN" sz="2200" b="0" i="0" u="none" strike="noStrike" dirty="0" smtClean="0">
              <a:effectLst/>
              <a:latin typeface="Helvetica Neue"/>
              <a:ea typeface="Helvetica Neue"/>
              <a:cs typeface="Helvetica Neue"/>
              <a:sym typeface="Helvetica Neue"/>
            </a:endParaRPr>
          </a:p>
          <a:p>
            <a:r>
              <a:rPr lang="zh-CN" altLang="en-US" sz="2200" b="0" i="0" u="none" strike="noStrike" dirty="0" smtClean="0">
                <a:effectLst/>
                <a:latin typeface="Helvetica Neue"/>
                <a:ea typeface="Helvetica Neue"/>
                <a:cs typeface="Helvetica Neue"/>
                <a:sym typeface="Helvetica Neue"/>
              </a:rPr>
              <a:t>直接寻址是一种基本的寻址方法，其特点是：在指令格式的地址的字段中直接指出操作数在内存的地址。</a:t>
            </a:r>
            <a:endParaRPr lang="en-US" altLang="zh-CN" sz="2200" b="0" i="0" u="none" strike="noStrike" dirty="0" smtClean="0">
              <a:effectLst/>
              <a:latin typeface="Helvetica Neue"/>
              <a:ea typeface="Helvetica Neue"/>
              <a:cs typeface="Helvetica Neue"/>
              <a:sym typeface="Helvetica Neue"/>
            </a:endParaRPr>
          </a:p>
          <a:p>
            <a:endParaRPr lang="en-US" altLang="zh-CN" sz="2200" b="0" i="0" u="none" strike="noStrike" dirty="0" smtClean="0">
              <a:effectLst/>
              <a:latin typeface="Helvetica Neue"/>
              <a:ea typeface="Helvetica Neue"/>
              <a:cs typeface="Helvetica Neue"/>
              <a:sym typeface="Helvetica Neue"/>
            </a:endParaRPr>
          </a:p>
          <a:p>
            <a:r>
              <a:rPr lang="zh-CN" altLang="en-US" sz="2200" b="0" i="0" u="none" strike="noStrike" dirty="0" smtClean="0">
                <a:effectLst/>
                <a:latin typeface="Helvetica Neue"/>
                <a:ea typeface="Helvetica Neue"/>
                <a:cs typeface="Helvetica Neue"/>
                <a:sym typeface="Helvetica Neue"/>
              </a:rPr>
              <a:t>间接寻址是相对直接寻址而言的，在间接寻址的情况下，指令地址字段中的形式地址不是操作数的真正地址，而是操作数地址的指示器，或者说此形式地址单元的内容才是操作数的有效地址。</a:t>
            </a:r>
            <a:endParaRPr dirty="0"/>
          </a:p>
        </p:txBody>
      </p:sp>
    </p:spTree>
    <p:extLst>
      <p:ext uri="{BB962C8B-B14F-4D97-AF65-F5344CB8AC3E}">
        <p14:creationId xmlns:p14="http://schemas.microsoft.com/office/powerpoint/2010/main" val="154216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 name="Shape 1265"/>
          <p:cNvSpPr>
            <a:spLocks noGrp="1" noRot="1" noChangeAspect="1"/>
          </p:cNvSpPr>
          <p:nvPr>
            <p:ph type="sldImg"/>
          </p:nvPr>
        </p:nvSpPr>
        <p:spPr>
          <a:xfrm>
            <a:off x="381000" y="685800"/>
            <a:ext cx="6096000" cy="3429000"/>
          </a:xfrm>
          <a:prstGeom prst="rect">
            <a:avLst/>
          </a:prstGeom>
        </p:spPr>
        <p:txBody>
          <a:bodyPr/>
          <a:lstStyle/>
          <a:p>
            <a:endParaRPr/>
          </a:p>
        </p:txBody>
      </p:sp>
      <p:sp>
        <p:nvSpPr>
          <p:cNvPr id="1266" name="Shape 1266"/>
          <p:cNvSpPr>
            <a:spLocks noGrp="1"/>
          </p:cNvSpPr>
          <p:nvPr>
            <p:ph type="body" sz="quarter" idx="1"/>
          </p:nvPr>
        </p:nvSpPr>
        <p:spPr>
          <a:prstGeom prst="rect">
            <a:avLst/>
          </a:prstGeom>
        </p:spPr>
        <p:txBody>
          <a:bodyPr/>
          <a:lstStyle/>
          <a:p>
            <a:r>
              <a:rPr lang="en-US" altLang="zh-CN" sz="2200" u="none" baseline="0" dirty="0" smtClean="0">
                <a:latin typeface="Helvetica Neue"/>
                <a:ea typeface="Helvetica Neue"/>
                <a:cs typeface="Helvetica Neue"/>
                <a:sym typeface="Helvetica Neue"/>
              </a:rPr>
              <a:t>1.</a:t>
            </a:r>
            <a:r>
              <a:rPr lang="zh-CN" altLang="en-US" sz="2200" u="none" baseline="0" dirty="0" smtClean="0">
                <a:latin typeface="Helvetica Neue"/>
                <a:ea typeface="Helvetica Neue"/>
                <a:cs typeface="Helvetica Neue"/>
                <a:sym typeface="Helvetica Neue"/>
              </a:rPr>
              <a:t>在进程创建时为每个进程分配一定数量的页框，在进程运行期间，进程拥有的页框数不再改变。当进程发生缺页，系统从该进程在内存中的页中选择一页换出，然后再调入请求的页</a:t>
            </a:r>
            <a:endParaRPr lang="en-US" altLang="zh-CN" sz="2200" u="none" baseline="0" dirty="0" smtClean="0">
              <a:latin typeface="Helvetica Neue"/>
              <a:ea typeface="Helvetica Neue"/>
              <a:cs typeface="Helvetica Neue"/>
              <a:sym typeface="Helvetica Neue"/>
            </a:endParaRPr>
          </a:p>
          <a:p>
            <a:r>
              <a:rPr lang="en-US" altLang="zh-CN" sz="2200" u="none" baseline="0" dirty="0" smtClean="0">
                <a:latin typeface="Helvetica Neue"/>
                <a:ea typeface="Helvetica Neue"/>
                <a:cs typeface="Helvetica Neue"/>
                <a:sym typeface="Helvetica Neue"/>
              </a:rPr>
              <a:t>2.</a:t>
            </a:r>
            <a:r>
              <a:rPr lang="zh-CN" altLang="en-US" sz="2200" u="none" baseline="0" dirty="0" smtClean="0">
                <a:latin typeface="Helvetica Neue"/>
                <a:ea typeface="Helvetica Neue"/>
                <a:cs typeface="Helvetica Neue"/>
                <a:sym typeface="Helvetica Neue"/>
              </a:rPr>
              <a:t>有一个空闲页框队列，发生缺页，从队列中取出一个页框分配给该进程，并将想要调入的页装入其中，任何产生缺页的进程都可以获得新的页框，当系统总空闲页框数过小，操作系统会从内存中选择一些页调出，增加系统的空闲页框数，调出的页可能是系统中任何一个进程的页</a:t>
            </a:r>
          </a:p>
          <a:p>
            <a:r>
              <a:rPr lang="en-US" altLang="zh-CN" sz="2200" u="none" baseline="0" dirty="0" smtClean="0">
                <a:latin typeface="Helvetica Neue"/>
                <a:ea typeface="Helvetica Neue"/>
                <a:cs typeface="Helvetica Neue"/>
                <a:sym typeface="Helvetica Neue"/>
              </a:rPr>
              <a:t>3.</a:t>
            </a:r>
            <a:r>
              <a:rPr lang="zh-CN" altLang="en-US" sz="2200" u="none" baseline="0" dirty="0" smtClean="0">
                <a:latin typeface="Helvetica Neue"/>
                <a:ea typeface="Helvetica Neue"/>
                <a:cs typeface="Helvetica Neue"/>
                <a:sym typeface="Helvetica Neue"/>
              </a:rPr>
              <a:t>发生缺页数，只允许从该进程在内存中的页选择一页换出，缺页频繁的时候，操作系统会给该进程追加页框，以装入更多的进程页</a:t>
            </a:r>
            <a:endParaRPr dirty="0"/>
          </a:p>
        </p:txBody>
      </p:sp>
    </p:spTree>
    <p:extLst>
      <p:ext uri="{BB962C8B-B14F-4D97-AF65-F5344CB8AC3E}">
        <p14:creationId xmlns:p14="http://schemas.microsoft.com/office/powerpoint/2010/main" val="2058765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 name="Shape 1297"/>
          <p:cNvSpPr>
            <a:spLocks noGrp="1" noRot="1" noChangeAspect="1"/>
          </p:cNvSpPr>
          <p:nvPr>
            <p:ph type="sldImg"/>
          </p:nvPr>
        </p:nvSpPr>
        <p:spPr>
          <a:xfrm>
            <a:off x="381000" y="685800"/>
            <a:ext cx="6096000" cy="3429000"/>
          </a:xfrm>
          <a:prstGeom prst="rect">
            <a:avLst/>
          </a:prstGeom>
        </p:spPr>
        <p:txBody>
          <a:bodyPr/>
          <a:lstStyle/>
          <a:p>
            <a:endParaRPr/>
          </a:p>
        </p:txBody>
      </p:sp>
      <p:sp>
        <p:nvSpPr>
          <p:cNvPr id="1298" name="Shape 1298"/>
          <p:cNvSpPr>
            <a:spLocks noGrp="1"/>
          </p:cNvSpPr>
          <p:nvPr>
            <p:ph type="body" sz="quarter" idx="1"/>
          </p:nvPr>
        </p:nvSpPr>
        <p:spPr>
          <a:prstGeom prst="rect">
            <a:avLst/>
          </a:prstGeom>
        </p:spPr>
        <p:txBody>
          <a:bodyPr/>
          <a:lstStyle/>
          <a:p>
            <a:r>
              <a:rPr lang="en-US" altLang="zh-CN" sz="2200" u="none" baseline="0" dirty="0" smtClean="0">
                <a:latin typeface="Helvetica Neue"/>
                <a:ea typeface="Helvetica Neue"/>
                <a:cs typeface="Helvetica Neue"/>
                <a:sym typeface="Helvetica Neue"/>
              </a:rPr>
              <a:t>26</a:t>
            </a:r>
            <a:r>
              <a:rPr lang="zh-CN" altLang="en-US" sz="2200" u="none" baseline="0" dirty="0" smtClean="0">
                <a:latin typeface="Helvetica Neue"/>
                <a:ea typeface="Helvetica Neue"/>
                <a:cs typeface="Helvetica Neue"/>
                <a:sym typeface="Helvetica Neue"/>
              </a:rPr>
              <a:t>空闲页框 </a:t>
            </a:r>
            <a:r>
              <a:rPr lang="en-US" altLang="zh-CN" sz="2200" u="none" baseline="0" dirty="0" smtClean="0">
                <a:latin typeface="Helvetica Neue"/>
                <a:ea typeface="Helvetica Neue"/>
                <a:cs typeface="Helvetica Neue"/>
                <a:sym typeface="Helvetica Neue"/>
              </a:rPr>
              <a:t>3</a:t>
            </a:r>
            <a:r>
              <a:rPr lang="zh-CN" altLang="en-US" sz="2200" u="none" baseline="0" dirty="0" smtClean="0">
                <a:latin typeface="Helvetica Neue"/>
                <a:ea typeface="Helvetica Neue"/>
                <a:cs typeface="Helvetica Neue"/>
                <a:sym typeface="Helvetica Neue"/>
              </a:rPr>
              <a:t>个进程。每个</a:t>
            </a:r>
            <a:r>
              <a:rPr lang="en-US" altLang="zh-CN" sz="2200" u="none" baseline="0" dirty="0" smtClean="0">
                <a:latin typeface="Helvetica Neue"/>
                <a:ea typeface="Helvetica Neue"/>
                <a:cs typeface="Helvetica Neue"/>
                <a:sym typeface="Helvetica Neue"/>
              </a:rPr>
              <a:t>8</a:t>
            </a:r>
            <a:r>
              <a:rPr lang="zh-CN" altLang="en-US" sz="2200" u="none" baseline="0" dirty="0" smtClean="0">
                <a:latin typeface="Helvetica Neue"/>
                <a:ea typeface="Helvetica Neue"/>
                <a:cs typeface="Helvetica Neue"/>
                <a:sym typeface="Helvetica Neue"/>
              </a:rPr>
              <a:t>个框，剩余</a:t>
            </a:r>
            <a:r>
              <a:rPr lang="en-US" altLang="zh-CN" sz="2200" u="none" baseline="0" dirty="0" smtClean="0">
                <a:latin typeface="Helvetica Neue"/>
                <a:ea typeface="Helvetica Neue"/>
                <a:cs typeface="Helvetica Neue"/>
                <a:sym typeface="Helvetica Neue"/>
              </a:rPr>
              <a:t>2</a:t>
            </a:r>
            <a:r>
              <a:rPr lang="zh-CN" altLang="en-US" sz="2200" u="none" baseline="0" dirty="0" smtClean="0">
                <a:latin typeface="Helvetica Neue"/>
                <a:ea typeface="Helvetica Neue"/>
                <a:cs typeface="Helvetica Neue"/>
                <a:sym typeface="Helvetica Neue"/>
              </a:rPr>
              <a:t>个放到空闲页框缓冲池</a:t>
            </a:r>
          </a:p>
          <a:p>
            <a:r>
              <a:rPr lang="zh-CN" altLang="en-US" sz="2200" u="none" baseline="0" dirty="0" smtClean="0">
                <a:latin typeface="Helvetica Neue"/>
                <a:ea typeface="Helvetica Neue"/>
                <a:cs typeface="Helvetica Neue"/>
                <a:sym typeface="Helvetica Neue"/>
              </a:rPr>
              <a:t>两个进程需要</a:t>
            </a:r>
            <a:r>
              <a:rPr lang="en-US" altLang="zh-CN" sz="2200" u="none" baseline="0" dirty="0" smtClean="0">
                <a:latin typeface="Helvetica Neue"/>
                <a:ea typeface="Helvetica Neue"/>
                <a:cs typeface="Helvetica Neue"/>
                <a:sym typeface="Helvetica Neue"/>
              </a:rPr>
              <a:t>30</a:t>
            </a:r>
            <a:r>
              <a:rPr lang="zh-CN" altLang="en-US" sz="2200" u="none" baseline="0" dirty="0" smtClean="0">
                <a:latin typeface="Helvetica Neue"/>
                <a:ea typeface="Helvetica Neue"/>
                <a:cs typeface="Helvetica Neue"/>
                <a:sym typeface="Helvetica Neue"/>
              </a:rPr>
              <a:t>个页框。进程</a:t>
            </a:r>
            <a:r>
              <a:rPr lang="en-US" altLang="zh-CN" sz="2200" u="none" baseline="0" dirty="0" smtClean="0">
                <a:latin typeface="Helvetica Neue"/>
                <a:ea typeface="Helvetica Neue"/>
                <a:cs typeface="Helvetica Neue"/>
                <a:sym typeface="Helvetica Neue"/>
              </a:rPr>
              <a:t>1</a:t>
            </a:r>
            <a:r>
              <a:rPr lang="zh-CN" altLang="en-US" sz="2200" u="none" baseline="0" dirty="0" smtClean="0">
                <a:latin typeface="Helvetica Neue"/>
                <a:ea typeface="Helvetica Neue"/>
                <a:cs typeface="Helvetica Neue"/>
                <a:sym typeface="Helvetica Neue"/>
              </a:rPr>
              <a:t>大小</a:t>
            </a:r>
            <a:r>
              <a:rPr lang="en-US" altLang="zh-CN" sz="2200" u="none" baseline="0" dirty="0" smtClean="0">
                <a:latin typeface="Helvetica Neue"/>
                <a:ea typeface="Helvetica Neue"/>
                <a:cs typeface="Helvetica Neue"/>
                <a:sym typeface="Helvetica Neue"/>
              </a:rPr>
              <a:t>50</a:t>
            </a:r>
            <a:r>
              <a:rPr lang="zh-CN" altLang="en-US" sz="2200" u="none" baseline="0" dirty="0" smtClean="0">
                <a:latin typeface="Helvetica Neue"/>
                <a:ea typeface="Helvetica Neue"/>
                <a:cs typeface="Helvetica Neue"/>
                <a:sym typeface="Helvetica Neue"/>
              </a:rPr>
              <a:t>页，进程</a:t>
            </a:r>
            <a:r>
              <a:rPr lang="en-US" altLang="zh-CN" sz="2200" u="none" baseline="0" dirty="0" smtClean="0">
                <a:latin typeface="Helvetica Neue"/>
                <a:ea typeface="Helvetica Neue"/>
                <a:cs typeface="Helvetica Neue"/>
                <a:sym typeface="Helvetica Neue"/>
              </a:rPr>
              <a:t>100</a:t>
            </a:r>
            <a:r>
              <a:rPr lang="zh-CN" altLang="en-US" sz="2200" u="none" baseline="0" dirty="0" smtClean="0">
                <a:latin typeface="Helvetica Neue"/>
                <a:ea typeface="Helvetica Neue"/>
                <a:cs typeface="Helvetica Neue"/>
                <a:sym typeface="Helvetica Neue"/>
              </a:rPr>
              <a:t>页，进程</a:t>
            </a:r>
            <a:r>
              <a:rPr lang="en-US" altLang="zh-CN" sz="2200" u="none" baseline="0" dirty="0" smtClean="0">
                <a:latin typeface="Helvetica Neue"/>
                <a:ea typeface="Helvetica Neue"/>
                <a:cs typeface="Helvetica Neue"/>
                <a:sym typeface="Helvetica Neue"/>
              </a:rPr>
              <a:t>1-10</a:t>
            </a:r>
            <a:r>
              <a:rPr lang="zh-CN" altLang="en-US" sz="2200" u="none" baseline="0" dirty="0" smtClean="0">
                <a:latin typeface="Helvetica Neue"/>
                <a:ea typeface="Helvetica Neue"/>
                <a:cs typeface="Helvetica Neue"/>
                <a:sym typeface="Helvetica Neue"/>
              </a:rPr>
              <a:t>，进程</a:t>
            </a:r>
            <a:r>
              <a:rPr lang="en-US" altLang="zh-CN" sz="2200" u="none" baseline="0" dirty="0" smtClean="0">
                <a:latin typeface="Helvetica Neue"/>
                <a:ea typeface="Helvetica Neue"/>
                <a:cs typeface="Helvetica Neue"/>
                <a:sym typeface="Helvetica Neue"/>
              </a:rPr>
              <a:t>2-20</a:t>
            </a:r>
          </a:p>
          <a:p>
            <a:r>
              <a:rPr lang="zh-CN" altLang="en-US" sz="2200" u="none" baseline="0" dirty="0" smtClean="0">
                <a:latin typeface="Helvetica Neue"/>
                <a:ea typeface="Helvetica Neue"/>
                <a:cs typeface="Helvetica Neue"/>
                <a:sym typeface="Helvetica Neue"/>
              </a:rPr>
              <a:t>优先权高 多分配 优先权低少分配</a:t>
            </a:r>
            <a:endParaRPr dirty="0"/>
          </a:p>
        </p:txBody>
      </p:sp>
    </p:spTree>
    <p:extLst>
      <p:ext uri="{BB962C8B-B14F-4D97-AF65-F5344CB8AC3E}">
        <p14:creationId xmlns:p14="http://schemas.microsoft.com/office/powerpoint/2010/main" val="14080110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Shape 1357"/>
          <p:cNvSpPr>
            <a:spLocks noGrp="1" noRot="1" noChangeAspect="1"/>
          </p:cNvSpPr>
          <p:nvPr>
            <p:ph type="sldImg"/>
          </p:nvPr>
        </p:nvSpPr>
        <p:spPr>
          <a:xfrm>
            <a:off x="381000" y="685800"/>
            <a:ext cx="6096000" cy="3429000"/>
          </a:xfrm>
          <a:prstGeom prst="rect">
            <a:avLst/>
          </a:prstGeom>
        </p:spPr>
        <p:txBody>
          <a:bodyPr/>
          <a:lstStyle/>
          <a:p>
            <a:endParaRPr/>
          </a:p>
        </p:txBody>
      </p:sp>
      <p:sp>
        <p:nvSpPr>
          <p:cNvPr id="1358" name="Shape 1358"/>
          <p:cNvSpPr>
            <a:spLocks noGrp="1"/>
          </p:cNvSpPr>
          <p:nvPr>
            <p:ph type="body" sz="quarter" idx="1"/>
          </p:nvPr>
        </p:nvSpPr>
        <p:spPr>
          <a:prstGeom prst="rect">
            <a:avLst/>
          </a:prstGeom>
        </p:spPr>
        <p:txBody>
          <a:bodyPr/>
          <a:lstStyle/>
          <a:p>
            <a:r>
              <a:rPr lang="en-US" altLang="zh-CN" sz="2200" u="none" baseline="0" dirty="0" smtClean="0">
                <a:latin typeface="Helvetica Neue"/>
                <a:ea typeface="Helvetica Neue"/>
                <a:cs typeface="Helvetica Neue"/>
                <a:sym typeface="Helvetica Neue"/>
              </a:rPr>
              <a:t>Optimal page-Replacement Algorithm [ˈ</a:t>
            </a:r>
            <a:r>
              <a:rPr lang="en-US" altLang="zh-CN" sz="2200" u="none" baseline="0" dirty="0" err="1" smtClean="0">
                <a:latin typeface="Helvetica Neue"/>
                <a:ea typeface="Helvetica Neue"/>
                <a:cs typeface="Helvetica Neue"/>
                <a:sym typeface="Helvetica Neue"/>
              </a:rPr>
              <a:t>ælɡərɪðəm</a:t>
            </a:r>
            <a:r>
              <a:rPr lang="en-US" altLang="zh-CN" sz="2200" u="none" baseline="0" dirty="0" smtClean="0">
                <a:latin typeface="Helvetica Neue"/>
                <a:ea typeface="Helvetica Neue"/>
                <a:cs typeface="Helvetica Neue"/>
                <a:sym typeface="Helvetica Neue"/>
              </a:rPr>
              <a:t>]</a:t>
            </a:r>
          </a:p>
          <a:p>
            <a:r>
              <a:rPr lang="en-US" altLang="zh-CN" sz="2200" u="none" baseline="0" dirty="0" smtClean="0">
                <a:latin typeface="Helvetica Neue"/>
                <a:ea typeface="Helvetica Neue"/>
                <a:cs typeface="Helvetica Neue"/>
                <a:sym typeface="Helvetica Neue"/>
              </a:rPr>
              <a:t>Least Recently Used</a:t>
            </a:r>
            <a:endParaRPr dirty="0"/>
          </a:p>
        </p:txBody>
      </p:sp>
    </p:spTree>
    <p:extLst>
      <p:ext uri="{BB962C8B-B14F-4D97-AF65-F5344CB8AC3E}">
        <p14:creationId xmlns:p14="http://schemas.microsoft.com/office/powerpoint/2010/main" val="13190076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200" u="none" baseline="0" dirty="0" smtClean="0">
                <a:latin typeface="Helvetica Neue"/>
                <a:ea typeface="Helvetica Neue"/>
                <a:cs typeface="Helvetica Neue"/>
                <a:sym typeface="Helvetica Neue"/>
              </a:rPr>
              <a:t>Optimal page-Replacement Algorithm [ˈ</a:t>
            </a:r>
            <a:r>
              <a:rPr lang="en-US" altLang="zh-CN" sz="2200" u="none" baseline="0" dirty="0" err="1" smtClean="0">
                <a:latin typeface="Helvetica Neue"/>
                <a:ea typeface="Helvetica Neue"/>
                <a:cs typeface="Helvetica Neue"/>
                <a:sym typeface="Helvetica Neue"/>
              </a:rPr>
              <a:t>ælɡərɪðəm</a:t>
            </a:r>
            <a:r>
              <a:rPr lang="en-US" altLang="zh-CN" sz="2200" u="none" baseline="0" dirty="0" smtClean="0">
                <a:latin typeface="Helvetica Neue"/>
                <a:ea typeface="Helvetica Neue"/>
                <a:cs typeface="Helvetica Neue"/>
                <a:sym typeface="Helvetica Neue"/>
              </a:rPr>
              <a:t>]</a:t>
            </a:r>
          </a:p>
          <a:p>
            <a:r>
              <a:rPr lang="en-US" altLang="zh-CN" sz="2200" u="none" baseline="0" dirty="0" smtClean="0">
                <a:latin typeface="Helvetica Neue"/>
                <a:ea typeface="Helvetica Neue"/>
                <a:cs typeface="Helvetica Neue"/>
                <a:sym typeface="Helvetica Neue"/>
              </a:rPr>
              <a:t>Least Recently Used</a:t>
            </a:r>
            <a:endParaRPr kumimoji="1" lang="zh-CN" altLang="en-US" dirty="0"/>
          </a:p>
        </p:txBody>
      </p:sp>
    </p:spTree>
    <p:extLst>
      <p:ext uri="{BB962C8B-B14F-4D97-AF65-F5344CB8AC3E}">
        <p14:creationId xmlns:p14="http://schemas.microsoft.com/office/powerpoint/2010/main" val="3047999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 name="Shape 1394"/>
          <p:cNvSpPr>
            <a:spLocks noGrp="1" noRot="1" noChangeAspect="1"/>
          </p:cNvSpPr>
          <p:nvPr>
            <p:ph type="sldImg"/>
          </p:nvPr>
        </p:nvSpPr>
        <p:spPr>
          <a:xfrm>
            <a:off x="381000" y="685800"/>
            <a:ext cx="6096000" cy="3429000"/>
          </a:xfrm>
          <a:prstGeom prst="rect">
            <a:avLst/>
          </a:prstGeom>
        </p:spPr>
        <p:txBody>
          <a:bodyPr/>
          <a:lstStyle/>
          <a:p>
            <a:endParaRPr/>
          </a:p>
        </p:txBody>
      </p:sp>
      <p:sp>
        <p:nvSpPr>
          <p:cNvPr id="1395" name="Shape 1395"/>
          <p:cNvSpPr>
            <a:spLocks noGrp="1"/>
          </p:cNvSpPr>
          <p:nvPr>
            <p:ph type="body" sz="quarter" idx="1"/>
          </p:nvPr>
        </p:nvSpPr>
        <p:spPr>
          <a:prstGeom prst="rect">
            <a:avLst/>
          </a:prstGeom>
        </p:spPr>
        <p:txBody>
          <a:bodyPr/>
          <a:lstStyle/>
          <a:p>
            <a:r>
              <a:rPr lang="en-US" altLang="zh-CN" sz="2200" u="none" baseline="0" dirty="0" smtClean="0">
                <a:latin typeface="Helvetica Neue"/>
                <a:ea typeface="Helvetica Neue"/>
                <a:cs typeface="Helvetica Neue"/>
                <a:sym typeface="Helvetica Neue"/>
              </a:rPr>
              <a:t>Optimal page-Replacement Algorithm [ˈ</a:t>
            </a:r>
            <a:r>
              <a:rPr lang="en-US" altLang="zh-CN" sz="2200" u="none" baseline="0" dirty="0" err="1" smtClean="0">
                <a:latin typeface="Helvetica Neue"/>
                <a:ea typeface="Helvetica Neue"/>
                <a:cs typeface="Helvetica Neue"/>
                <a:sym typeface="Helvetica Neue"/>
              </a:rPr>
              <a:t>ælɡərɪðəm</a:t>
            </a:r>
            <a:r>
              <a:rPr lang="en-US" altLang="zh-CN" sz="2200" u="none" baseline="0" dirty="0" smtClean="0">
                <a:latin typeface="Helvetica Neue"/>
                <a:ea typeface="Helvetica Neue"/>
                <a:cs typeface="Helvetica Neue"/>
                <a:sym typeface="Helvetica Neue"/>
              </a:rPr>
              <a:t>]</a:t>
            </a:r>
          </a:p>
          <a:p>
            <a:r>
              <a:rPr lang="en-US" altLang="zh-CN" sz="2200" u="none" baseline="0" dirty="0" smtClean="0">
                <a:latin typeface="Helvetica Neue"/>
                <a:ea typeface="Helvetica Neue"/>
                <a:cs typeface="Helvetica Neue"/>
                <a:sym typeface="Helvetica Neue"/>
              </a:rPr>
              <a:t>Least Recently Used</a:t>
            </a:r>
            <a:endParaRPr dirty="0"/>
          </a:p>
        </p:txBody>
      </p:sp>
    </p:spTree>
    <p:extLst>
      <p:ext uri="{BB962C8B-B14F-4D97-AF65-F5344CB8AC3E}">
        <p14:creationId xmlns:p14="http://schemas.microsoft.com/office/powerpoint/2010/main" val="88541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 name="Shape 1415"/>
          <p:cNvSpPr>
            <a:spLocks noGrp="1" noRot="1" noChangeAspect="1"/>
          </p:cNvSpPr>
          <p:nvPr>
            <p:ph type="sldImg"/>
          </p:nvPr>
        </p:nvSpPr>
        <p:spPr>
          <a:xfrm>
            <a:off x="381000" y="685800"/>
            <a:ext cx="6096000" cy="3429000"/>
          </a:xfrm>
          <a:prstGeom prst="rect">
            <a:avLst/>
          </a:prstGeom>
        </p:spPr>
        <p:txBody>
          <a:bodyPr/>
          <a:lstStyle/>
          <a:p>
            <a:endParaRPr/>
          </a:p>
        </p:txBody>
      </p:sp>
      <p:sp>
        <p:nvSpPr>
          <p:cNvPr id="1416" name="Shape 1416"/>
          <p:cNvSpPr>
            <a:spLocks noGrp="1"/>
          </p:cNvSpPr>
          <p:nvPr>
            <p:ph type="body" sz="quarter" idx="1"/>
          </p:nvPr>
        </p:nvSpPr>
        <p:spPr>
          <a:prstGeom prst="rect">
            <a:avLst/>
          </a:prstGeom>
        </p:spPr>
        <p:txBody>
          <a:bodyPr/>
          <a:lstStyle/>
          <a:p>
            <a:r>
              <a:rPr lang="en-US" altLang="zh-CN" sz="2200" u="none" baseline="0" dirty="0" smtClean="0">
                <a:latin typeface="Helvetica Neue"/>
                <a:ea typeface="Helvetica Neue"/>
                <a:cs typeface="Helvetica Neue"/>
                <a:sym typeface="Helvetica Neue"/>
              </a:rPr>
              <a:t>Optimal page-Replacement Algorithm [ˈ</a:t>
            </a:r>
            <a:r>
              <a:rPr lang="en-US" altLang="zh-CN" sz="2200" u="none" baseline="0" dirty="0" err="1" smtClean="0">
                <a:latin typeface="Helvetica Neue"/>
                <a:ea typeface="Helvetica Neue"/>
                <a:cs typeface="Helvetica Neue"/>
                <a:sym typeface="Helvetica Neue"/>
              </a:rPr>
              <a:t>ælɡərɪðəm</a:t>
            </a:r>
            <a:r>
              <a:rPr lang="en-US" altLang="zh-CN" sz="2200" u="none" baseline="0" dirty="0" smtClean="0">
                <a:latin typeface="Helvetica Neue"/>
                <a:ea typeface="Helvetica Neue"/>
                <a:cs typeface="Helvetica Neue"/>
                <a:sym typeface="Helvetica Neue"/>
              </a:rPr>
              <a:t>]</a:t>
            </a:r>
          </a:p>
          <a:p>
            <a:r>
              <a:rPr lang="en-US" altLang="zh-CN" sz="2200" u="none" baseline="0" dirty="0" smtClean="0">
                <a:latin typeface="Helvetica Neue"/>
                <a:ea typeface="Helvetica Neue"/>
                <a:cs typeface="Helvetica Neue"/>
                <a:sym typeface="Helvetica Neue"/>
              </a:rPr>
              <a:t>Least Recently Used</a:t>
            </a:r>
            <a:endParaRPr dirty="0"/>
          </a:p>
        </p:txBody>
      </p:sp>
    </p:spTree>
    <p:extLst>
      <p:ext uri="{BB962C8B-B14F-4D97-AF65-F5344CB8AC3E}">
        <p14:creationId xmlns:p14="http://schemas.microsoft.com/office/powerpoint/2010/main" val="2050609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2656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381000" y="685800"/>
            <a:ext cx="6096000" cy="3429000"/>
          </a:xfrm>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73101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93477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97892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FFFFFF"/>
        </a:solidFill>
        <a:effectLst/>
      </p:bgPr>
    </p:bg>
    <p:spTree>
      <p:nvGrpSpPr>
        <p:cNvPr id="1" name=""/>
        <p:cNvGrpSpPr/>
        <p:nvPr/>
      </p:nvGrpSpPr>
      <p:grpSpPr>
        <a:xfrm>
          <a:off x="0" y="0"/>
          <a:ext cx="0" cy="0"/>
          <a:chOff x="0" y="0"/>
          <a:chExt cx="0" cy="0"/>
        </a:xfrm>
      </p:grpSpPr>
      <p:sp>
        <p:nvSpPr>
          <p:cNvPr id="12" name="标题文本"/>
          <p:cNvSpPr>
            <a:spLocks noGrp="1"/>
          </p:cNvSpPr>
          <p:nvPr>
            <p:ph type="title"/>
          </p:nvPr>
        </p:nvSpPr>
        <p:spPr>
          <a:xfrm>
            <a:off x="1778000" y="2298700"/>
            <a:ext cx="20828000" cy="4648200"/>
          </a:xfrm>
          <a:prstGeom prst="rect">
            <a:avLst/>
          </a:prstGeom>
        </p:spPr>
        <p:txBody>
          <a:bodyPr anchor="b"/>
          <a:lstStyle/>
          <a:p>
            <a:r>
              <a:t>标题文本</a:t>
            </a:r>
          </a:p>
        </p:txBody>
      </p:sp>
      <p:sp>
        <p:nvSpPr>
          <p:cNvPr id="13" name="正文级别 1…"/>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21" name="Chapter 数字 章节名"/>
          <p:cNvSpPr>
            <a:spLocks noGrp="1"/>
          </p:cNvSpPr>
          <p:nvPr>
            <p:ph type="body" sz="quarter" idx="13"/>
          </p:nvPr>
        </p:nvSpPr>
        <p:spPr>
          <a:xfrm>
            <a:off x="10348019" y="12765819"/>
            <a:ext cx="3687962" cy="673101"/>
          </a:xfrm>
          <a:prstGeom prst="rect">
            <a:avLst/>
          </a:prstGeom>
          <a:solidFill>
            <a:srgbClr val="FFFFFF"/>
          </a:solidFill>
        </p:spPr>
        <p:txBody>
          <a:bodyPr wrap="none">
            <a:spAutoFit/>
          </a:bodyPr>
          <a:lstStyle>
            <a:lvl1pPr marL="0" indent="0" algn="ctr">
              <a:spcBef>
                <a:spcPts val="0"/>
              </a:spcBef>
              <a:buSzTx/>
              <a:buNone/>
              <a:defRPr sz="3200">
                <a:solidFill>
                  <a:srgbClr val="797979"/>
                </a:solidFill>
                <a:latin typeface="SF Pro Display Regular"/>
                <a:ea typeface="SF Pro Display Regular"/>
                <a:cs typeface="SF Pro Display Regular"/>
                <a:sym typeface="SF Pro Display Regular"/>
              </a:defRPr>
            </a:lvl1pPr>
          </a:lstStyle>
          <a:p>
            <a:r>
              <a:t>Chapter 数字 章节名</a:t>
            </a:r>
          </a:p>
        </p:txBody>
      </p:sp>
      <p:sp>
        <p:nvSpPr>
          <p:cNvPr id="22" name="正文"/>
          <p:cNvSpPr>
            <a:spLocks noGrp="1"/>
          </p:cNvSpPr>
          <p:nvPr>
            <p:ph type="body" sz="quarter" idx="14"/>
          </p:nvPr>
        </p:nvSpPr>
        <p:spPr>
          <a:xfrm>
            <a:off x="11499849" y="6369050"/>
            <a:ext cx="1384301" cy="977901"/>
          </a:xfrm>
          <a:prstGeom prst="rect">
            <a:avLst/>
          </a:prstGeom>
        </p:spPr>
        <p:txBody>
          <a:bodyPr wrap="none">
            <a:spAutoFit/>
          </a:bodyPr>
          <a:lstStyle>
            <a:lvl1pPr marL="0" indent="0" algn="ctr">
              <a:spcBef>
                <a:spcPts val="0"/>
              </a:spcBef>
              <a:buSzTx/>
              <a:buNone/>
              <a:defRPr sz="5000">
                <a:latin typeface="Lantinghei SC Extralight"/>
                <a:ea typeface="Lantinghei SC Extralight"/>
                <a:cs typeface="Lantinghei SC Extralight"/>
                <a:sym typeface="Lantinghei SC Extralight"/>
              </a:defRPr>
            </a:lvl1pPr>
          </a:lstStyle>
          <a:p>
            <a:r>
              <a:t>正文</a:t>
            </a:r>
          </a:p>
        </p:txBody>
      </p:sp>
      <p:sp>
        <p:nvSpPr>
          <p:cNvPr id="2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FFFFFF"/>
        </a:solidFill>
        <a:effectLst/>
      </p:bgPr>
    </p:bg>
    <p:spTree>
      <p:nvGrpSpPr>
        <p:cNvPr id="1" name=""/>
        <p:cNvGrpSpPr/>
        <p:nvPr/>
      </p:nvGrpSpPr>
      <p:grpSpPr>
        <a:xfrm>
          <a:off x="0" y="0"/>
          <a:ext cx="0" cy="0"/>
          <a:chOff x="0" y="0"/>
          <a:chExt cx="0" cy="0"/>
        </a:xfrm>
      </p:grpSpPr>
      <p:sp>
        <p:nvSpPr>
          <p:cNvPr id="3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p:bg>
      <p:bgPr>
        <a:solidFill>
          <a:srgbClr val="FFFFFF"/>
        </a:solidFill>
        <a:effectLst/>
      </p:bgPr>
    </p:bg>
    <p:spTree>
      <p:nvGrpSpPr>
        <p:cNvPr id="1" name=""/>
        <p:cNvGrpSpPr/>
        <p:nvPr/>
      </p:nvGrpSpPr>
      <p:grpSpPr>
        <a:xfrm>
          <a:off x="0" y="0"/>
          <a:ext cx="0" cy="0"/>
          <a:chOff x="0" y="0"/>
          <a:chExt cx="0" cy="0"/>
        </a:xfrm>
      </p:grpSpPr>
      <p:sp>
        <p:nvSpPr>
          <p:cNvPr id="3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6"/>
            </a:gs>
            <a:gs pos="64540">
              <a:srgbClr val="F0F0F0"/>
            </a:gs>
            <a:gs pos="88179">
              <a:srgbClr val="FAFAFA"/>
            </a:gs>
            <a:gs pos="100000">
              <a:srgbClr val="FFFFFF"/>
            </a:gs>
          </a:gsLst>
          <a:lin ang="5400000" scaled="0"/>
        </a:gradFill>
        <a:effectLst/>
      </p:bgPr>
    </p:bg>
    <p:spTree>
      <p:nvGrpSpPr>
        <p:cNvPr id="1" name=""/>
        <p:cNvGrpSpPr/>
        <p:nvPr/>
      </p:nvGrpSpPr>
      <p:grpSpPr>
        <a:xfrm>
          <a:off x="0" y="0"/>
          <a:ext cx="0" cy="0"/>
          <a:chOff x="0" y="0"/>
          <a:chExt cx="0" cy="0"/>
        </a:xfrm>
      </p:grpSpPr>
      <p:sp>
        <p:nvSpPr>
          <p:cNvPr id="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 name="标题文本"/>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4" name="正文级别 1…"/>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32.png"/></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10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1.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10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4.png"/><Relationship Id="rId7"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37.png"/></Relationships>
</file>

<file path=ppt/slides/_rels/slide1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png"/><Relationship Id="rId5"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1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png"/><Relationship Id="rId5"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png"/><Relationship Id="rId5"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1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png"/><Relationship Id="rId5"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png"/><Relationship Id="rId7"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png"/><Relationship Id="rId7"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9.png"/><Relationship Id="rId5"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9.png"/><Relationship Id="rId5" Type="http://schemas.openxmlformats.org/officeDocument/2006/relationships/image" Target="../media/image31.png"/><Relationship Id="rId6"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屏幕快照 2018-04-02 下午6.56.08.png" descr="屏幕快照 2018-04-02 下午6.56.08.png"/>
          <p:cNvPicPr>
            <a:picLocks noChangeAspect="1"/>
          </p:cNvPicPr>
          <p:nvPr/>
        </p:nvPicPr>
        <p:blipFill>
          <a:blip r:embed="rId3">
            <a:alphaModFix amt="25178"/>
            <a:extLst/>
          </a:blip>
          <a:srcRect t="2705" b="1395"/>
          <a:stretch>
            <a:fillRect/>
          </a:stretch>
        </p:blipFill>
        <p:spPr>
          <a:xfrm>
            <a:off x="329282" y="3071342"/>
            <a:ext cx="23691984" cy="7362757"/>
          </a:xfrm>
          <a:prstGeom prst="rect">
            <a:avLst/>
          </a:prstGeom>
          <a:ln w="12700">
            <a:miter lim="400000"/>
          </a:ln>
        </p:spPr>
      </p:pic>
      <p:sp>
        <p:nvSpPr>
          <p:cNvPr id="47" name="操作系统概论"/>
          <p:cNvSpPr/>
          <p:nvPr/>
        </p:nvSpPr>
        <p:spPr>
          <a:xfrm>
            <a:off x="6932612" y="5481167"/>
            <a:ext cx="10518776" cy="2543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3600">
                <a:latin typeface="Lantinghei SC Demibold"/>
                <a:ea typeface="Lantinghei SC Demibold"/>
                <a:cs typeface="Lantinghei SC Demibold"/>
                <a:sym typeface="Lantinghei SC Demibold"/>
              </a:defRPr>
            </a:lvl1pPr>
          </a:lstStyle>
          <a:p>
            <a:r>
              <a:t>操作系统概论</a:t>
            </a:r>
          </a:p>
        </p:txBody>
      </p:sp>
      <p:sp>
        <p:nvSpPr>
          <p:cNvPr id="48" name="Introduction to Operating System"/>
          <p:cNvSpPr/>
          <p:nvPr/>
        </p:nvSpPr>
        <p:spPr>
          <a:xfrm>
            <a:off x="6915819" y="8023514"/>
            <a:ext cx="10518777" cy="945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600">
                <a:latin typeface="Arial"/>
                <a:ea typeface="Arial"/>
                <a:cs typeface="Arial"/>
                <a:sym typeface="Arial"/>
              </a:defRPr>
            </a:lvl1pPr>
          </a:lstStyle>
          <a:p>
            <a:r>
              <a:t>Introduction to Operating System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8"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139" name="分页存储管理的基本原理"/>
          <p:cNvSpPr/>
          <p:nvPr/>
        </p:nvSpPr>
        <p:spPr>
          <a:xfrm>
            <a:off x="760749" y="465037"/>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140" name="将一个进程的逻辑地址空间分成若干个大小相等的片"/>
          <p:cNvSpPr/>
          <p:nvPr/>
        </p:nvSpPr>
        <p:spPr>
          <a:xfrm>
            <a:off x="7809662" y="2421826"/>
            <a:ext cx="14719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t>将一个进程的</a:t>
            </a:r>
            <a:r>
              <a:rPr b="1">
                <a:solidFill>
                  <a:schemeClr val="accent5"/>
                </a:solidFill>
                <a:latin typeface="Helvetica"/>
                <a:ea typeface="Helvetica"/>
                <a:cs typeface="Helvetica"/>
                <a:sym typeface="Helvetica"/>
              </a:rPr>
              <a:t>逻辑</a:t>
            </a:r>
            <a:r>
              <a:rPr b="1">
                <a:latin typeface="Helvetica"/>
                <a:ea typeface="Helvetica"/>
                <a:cs typeface="Helvetica"/>
                <a:sym typeface="Helvetica"/>
              </a:rPr>
              <a:t>地址空间</a:t>
            </a:r>
            <a:r>
              <a:t>分成若干个大小相等的</a:t>
            </a:r>
            <a:r>
              <a:rPr b="1">
                <a:solidFill>
                  <a:schemeClr val="accent5"/>
                </a:solidFill>
                <a:latin typeface="Helvetica"/>
                <a:ea typeface="Helvetica"/>
                <a:cs typeface="Helvetica"/>
                <a:sym typeface="Helvetica"/>
              </a:rPr>
              <a:t>片</a:t>
            </a:r>
          </a:p>
        </p:txBody>
      </p:sp>
      <p:pic>
        <p:nvPicPr>
          <p:cNvPr id="141" name="屏幕快照 2019-03-06 下午3.28.48.png" descr="屏幕快照 2019-03-06 下午3.28.48.png"/>
          <p:cNvPicPr>
            <a:picLocks noChangeAspect="1"/>
          </p:cNvPicPr>
          <p:nvPr/>
        </p:nvPicPr>
        <p:blipFill>
          <a:blip r:embed="rId3">
            <a:extLst/>
          </a:blip>
          <a:stretch>
            <a:fillRect/>
          </a:stretch>
        </p:blipFill>
        <p:spPr>
          <a:xfrm>
            <a:off x="19866726" y="673100"/>
            <a:ext cx="3799725" cy="1310250"/>
          </a:xfrm>
          <a:prstGeom prst="rect">
            <a:avLst/>
          </a:prstGeom>
          <a:ln w="12700">
            <a:miter lim="400000"/>
          </a:ln>
        </p:spPr>
      </p:pic>
      <p:sp>
        <p:nvSpPr>
          <p:cNvPr id="142" name="页"/>
          <p:cNvSpPr/>
          <p:nvPr/>
        </p:nvSpPr>
        <p:spPr>
          <a:xfrm>
            <a:off x="3113857" y="2300858"/>
            <a:ext cx="1270001"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a:t>
            </a:r>
          </a:p>
        </p:txBody>
      </p:sp>
      <p:grpSp>
        <p:nvGrpSpPr>
          <p:cNvPr id="145" name="基…"/>
          <p:cNvGrpSpPr/>
          <p:nvPr/>
        </p:nvGrpSpPr>
        <p:grpSpPr>
          <a:xfrm>
            <a:off x="918140" y="4953000"/>
            <a:ext cx="1078231" cy="3810000"/>
            <a:chOff x="0" y="0"/>
            <a:chExt cx="1078229" cy="3810000"/>
          </a:xfrm>
        </p:grpSpPr>
        <p:sp>
          <p:nvSpPr>
            <p:cNvPr id="144" name="基…"/>
            <p:cNvSpPr/>
            <p:nvPr/>
          </p:nvSpPr>
          <p:spPr>
            <a:xfrm>
              <a:off x="38099" y="38100"/>
              <a:ext cx="1002032" cy="3733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基</a:t>
              </a:r>
            </a:p>
            <a:p>
              <a:r>
                <a:t>本</a:t>
              </a:r>
            </a:p>
            <a:p>
              <a:r>
                <a:t>概</a:t>
              </a:r>
            </a:p>
            <a:p>
              <a:r>
                <a:t>念</a:t>
              </a:r>
            </a:p>
          </p:txBody>
        </p:sp>
        <p:pic>
          <p:nvPicPr>
            <p:cNvPr id="143" name="基…" descr="基…"/>
            <p:cNvPicPr>
              <a:picLocks/>
            </p:cNvPicPr>
            <p:nvPr/>
          </p:nvPicPr>
          <p:blipFill>
            <a:blip r:embed="rId5">
              <a:extLst/>
            </a:blip>
            <a:stretch>
              <a:fillRect/>
            </a:stretch>
          </p:blipFill>
          <p:spPr>
            <a:xfrm>
              <a:off x="0" y="0"/>
              <a:ext cx="1078230" cy="3810001"/>
            </a:xfrm>
            <a:prstGeom prst="rect">
              <a:avLst/>
            </a:prstGeom>
            <a:effectLst/>
          </p:spPr>
        </p:pic>
      </p:grpSp>
      <p:sp>
        <p:nvSpPr>
          <p:cNvPr id="146" name="页框"/>
          <p:cNvSpPr/>
          <p:nvPr/>
        </p:nvSpPr>
        <p:spPr>
          <a:xfrm>
            <a:off x="3113857" y="4452447"/>
            <a:ext cx="214146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页框</a:t>
            </a:r>
          </a:p>
        </p:txBody>
      </p:sp>
      <p:sp>
        <p:nvSpPr>
          <p:cNvPr id="147" name="分页存储"/>
          <p:cNvSpPr/>
          <p:nvPr/>
        </p:nvSpPr>
        <p:spPr>
          <a:xfrm>
            <a:off x="3113857" y="6477035"/>
            <a:ext cx="352742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a:t>
            </a:r>
          </a:p>
        </p:txBody>
      </p:sp>
      <p:sp>
        <p:nvSpPr>
          <p:cNvPr id="148" name="页内碎片"/>
          <p:cNvSpPr/>
          <p:nvPr/>
        </p:nvSpPr>
        <p:spPr>
          <a:xfrm>
            <a:off x="3113857" y="8565124"/>
            <a:ext cx="352742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页内碎片</a:t>
            </a:r>
          </a:p>
        </p:txBody>
      </p:sp>
      <p:sp>
        <p:nvSpPr>
          <p:cNvPr id="149" name="页表"/>
          <p:cNvSpPr/>
          <p:nvPr/>
        </p:nvSpPr>
        <p:spPr>
          <a:xfrm>
            <a:off x="3113857" y="10653212"/>
            <a:ext cx="214146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页表</a:t>
            </a:r>
          </a:p>
        </p:txBody>
      </p:sp>
      <p:sp>
        <p:nvSpPr>
          <p:cNvPr id="150"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6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169" name="为了实现请求分页，需要特殊的页表、缺页异常机构和支持请求分页的______。"/>
          <p:cNvSpPr/>
          <p:nvPr/>
        </p:nvSpPr>
        <p:spPr>
          <a:xfrm>
            <a:off x="2098305" y="5918199"/>
            <a:ext cx="20187390"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t>为了实现请求分页，需要特殊的页表、缺页异常机构和支持请求分页的______。</a:t>
            </a:r>
          </a:p>
        </p:txBody>
      </p:sp>
      <p:sp>
        <p:nvSpPr>
          <p:cNvPr id="117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71"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172" name="4.5.1.3 地址变换"/>
          <p:cNvSpPr/>
          <p:nvPr/>
        </p:nvSpPr>
        <p:spPr>
          <a:xfrm>
            <a:off x="33917" y="99475"/>
            <a:ext cx="29751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800">
                <a:solidFill>
                  <a:schemeClr val="bg2"/>
                </a:solidFill>
              </a:rPr>
              <a:t>4.5.1.3 地址变换</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7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176" name="为了实现请求分页，需要特殊的页表、缺页异常机构和支持请求分页的______。"/>
          <p:cNvSpPr/>
          <p:nvPr/>
        </p:nvSpPr>
        <p:spPr>
          <a:xfrm>
            <a:off x="2098305" y="5918199"/>
            <a:ext cx="20187390"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t>为了实现请求分页，需要特殊的页表、缺页异常机构和支持请求分页的______。</a:t>
            </a:r>
          </a:p>
        </p:txBody>
      </p:sp>
      <p:sp>
        <p:nvSpPr>
          <p:cNvPr id="117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78"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179" name="地址变换机构"/>
          <p:cNvSpPr/>
          <p:nvPr/>
        </p:nvSpPr>
        <p:spPr>
          <a:xfrm>
            <a:off x="1386690" y="7694303"/>
            <a:ext cx="4740330"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地址变换机构</a:t>
            </a:r>
          </a:p>
        </p:txBody>
      </p:sp>
      <p:sp>
        <p:nvSpPr>
          <p:cNvPr id="9" name="4.5.1.3 地址变换"/>
          <p:cNvSpPr/>
          <p:nvPr/>
        </p:nvSpPr>
        <p:spPr>
          <a:xfrm>
            <a:off x="33917" y="99475"/>
            <a:ext cx="29751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800">
                <a:solidFill>
                  <a:schemeClr val="bg2"/>
                </a:solidFill>
              </a:rPr>
              <a:t>4.5.1.3 地址变换</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8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184" name="1810…"/>
          <p:cNvSpPr/>
          <p:nvPr/>
        </p:nvSpPr>
        <p:spPr>
          <a:xfrm>
            <a:off x="2098305" y="3822699"/>
            <a:ext cx="20187390" cy="607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1810</a:t>
            </a:r>
          </a:p>
          <a:p>
            <a:pPr algn="just"/>
            <a:r>
              <a:t>在请求分页系统中，记录描述页的各种数据的数据结构称为（    ）</a:t>
            </a:r>
          </a:p>
          <a:p>
            <a:pPr algn="just"/>
            <a:endParaRPr/>
          </a:p>
          <a:p>
            <a:pPr algn="just"/>
            <a:r>
              <a:t>A:i结点</a:t>
            </a:r>
          </a:p>
          <a:p>
            <a:pPr algn="just"/>
            <a:r>
              <a:t>B:目录表</a:t>
            </a:r>
          </a:p>
          <a:p>
            <a:pPr algn="just"/>
            <a:r>
              <a:t>C:段表</a:t>
            </a:r>
          </a:p>
          <a:p>
            <a:pPr algn="just"/>
            <a:r>
              <a:t>D:页表</a:t>
            </a:r>
          </a:p>
        </p:txBody>
      </p:sp>
      <p:sp>
        <p:nvSpPr>
          <p:cNvPr id="118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86"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8" name="4.5.1.3 地址变换"/>
          <p:cNvSpPr/>
          <p:nvPr/>
        </p:nvSpPr>
        <p:spPr>
          <a:xfrm>
            <a:off x="33917" y="99475"/>
            <a:ext cx="29751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800">
                <a:solidFill>
                  <a:schemeClr val="bg2"/>
                </a:solidFill>
              </a:rPr>
              <a:t>4.5.1.3 地址变换</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9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191" name="1810…"/>
          <p:cNvSpPr/>
          <p:nvPr/>
        </p:nvSpPr>
        <p:spPr>
          <a:xfrm>
            <a:off x="2098305" y="3822699"/>
            <a:ext cx="20187390" cy="607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1810</a:t>
            </a:r>
          </a:p>
          <a:p>
            <a:pPr algn="just"/>
            <a:r>
              <a:t>在请求分页系统中，记录描述页的各种数据的数据结构称为（    ）</a:t>
            </a:r>
          </a:p>
          <a:p>
            <a:pPr algn="just"/>
            <a:endParaRPr/>
          </a:p>
          <a:p>
            <a:pPr algn="just"/>
            <a:r>
              <a:t>A:i结点</a:t>
            </a:r>
          </a:p>
          <a:p>
            <a:pPr algn="just"/>
            <a:r>
              <a:t>B:目录表</a:t>
            </a:r>
          </a:p>
          <a:p>
            <a:pPr algn="just"/>
            <a:r>
              <a:t>C:段表</a:t>
            </a:r>
          </a:p>
          <a:p>
            <a:pPr algn="just">
              <a:defRPr>
                <a:solidFill>
                  <a:schemeClr val="accent5"/>
                </a:solidFill>
              </a:defRPr>
            </a:pPr>
            <a:r>
              <a:t>D:页表</a:t>
            </a:r>
          </a:p>
        </p:txBody>
      </p:sp>
      <p:sp>
        <p:nvSpPr>
          <p:cNvPr id="119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193"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8" name="4.5.1.3 地址变换"/>
          <p:cNvSpPr/>
          <p:nvPr/>
        </p:nvSpPr>
        <p:spPr>
          <a:xfrm>
            <a:off x="33917" y="99475"/>
            <a:ext cx="29751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800">
                <a:solidFill>
                  <a:schemeClr val="bg2"/>
                </a:solidFill>
              </a:rPr>
              <a:t>4.5.1.3 地址变换</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9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9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199"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200" name="请求分页中的硬件支持"/>
          <p:cNvSpPr/>
          <p:nvPr/>
        </p:nvSpPr>
        <p:spPr>
          <a:xfrm>
            <a:off x="1091561" y="3042109"/>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请求分页中的硬件支持</a:t>
            </a:r>
          </a:p>
        </p:txBody>
      </p:sp>
      <p:sp>
        <p:nvSpPr>
          <p:cNvPr id="1201" name="箭头"/>
          <p:cNvSpPr/>
          <p:nvPr/>
        </p:nvSpPr>
        <p:spPr>
          <a:xfrm>
            <a:off x="9613703" y="5449719"/>
            <a:ext cx="1714273" cy="1270001"/>
          </a:xfrm>
          <a:custGeom>
            <a:avLst/>
            <a:gdLst/>
            <a:ahLst/>
            <a:cxnLst>
              <a:cxn ang="0">
                <a:pos x="wd2" y="hd2"/>
              </a:cxn>
              <a:cxn ang="5400000">
                <a:pos x="wd2" y="hd2"/>
              </a:cxn>
              <a:cxn ang="10800000">
                <a:pos x="wd2" y="hd2"/>
              </a:cxn>
              <a:cxn ang="16200000">
                <a:pos x="wd2" y="hd2"/>
              </a:cxn>
            </a:cxnLst>
            <a:rect l="0" t="0" r="r" b="b"/>
            <a:pathLst>
              <a:path w="21600" h="21600" extrusionOk="0">
                <a:moveTo>
                  <a:pt x="10241" y="14256"/>
                </a:moveTo>
                <a:lnTo>
                  <a:pt x="10241" y="21600"/>
                </a:lnTo>
                <a:lnTo>
                  <a:pt x="0" y="10800"/>
                </a:lnTo>
                <a:lnTo>
                  <a:pt x="10241" y="0"/>
                </a:lnTo>
                <a:lnTo>
                  <a:pt x="10241"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202" name="页分配策略"/>
          <p:cNvSpPr/>
          <p:nvPr/>
        </p:nvSpPr>
        <p:spPr>
          <a:xfrm>
            <a:off x="1091561" y="5449719"/>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页分配策略</a:t>
            </a:r>
          </a:p>
        </p:txBody>
      </p:sp>
      <p:sp>
        <p:nvSpPr>
          <p:cNvPr id="1203" name="页置换算法"/>
          <p:cNvSpPr/>
          <p:nvPr/>
        </p:nvSpPr>
        <p:spPr>
          <a:xfrm>
            <a:off x="1091561" y="7998893"/>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204" name="请求分页系统的性能"/>
          <p:cNvSpPr/>
          <p:nvPr/>
        </p:nvSpPr>
        <p:spPr>
          <a:xfrm>
            <a:off x="1091561" y="10548068"/>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sp>
        <p:nvSpPr>
          <p:cNvPr id="1205" name="4.5.2 二、页分配策略"/>
          <p:cNvSpPr/>
          <p:nvPr/>
        </p:nvSpPr>
        <p:spPr>
          <a:xfrm>
            <a:off x="33917" y="99475"/>
            <a:ext cx="3693319"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800">
                <a:solidFill>
                  <a:schemeClr val="bg2"/>
                </a:solidFill>
              </a:rPr>
              <a:t>4.5.2 二、页分配策略</a:t>
            </a:r>
          </a:p>
        </p:txBody>
      </p:sp>
      <p:pic>
        <p:nvPicPr>
          <p:cNvPr id="1206" name="屏幕快照 2019-03-06 下午3.58.25.png" descr="屏幕快照 2019-03-06 下午3.58.25.png"/>
          <p:cNvPicPr>
            <a:picLocks noChangeAspect="1"/>
          </p:cNvPicPr>
          <p:nvPr/>
        </p:nvPicPr>
        <p:blipFill>
          <a:blip r:embed="rId3">
            <a:extLst/>
          </a:blip>
          <a:stretch>
            <a:fillRect/>
          </a:stretch>
        </p:blipFill>
        <p:spPr>
          <a:xfrm>
            <a:off x="20689369" y="675998"/>
            <a:ext cx="3083146" cy="1270001"/>
          </a:xfrm>
          <a:prstGeom prst="rect">
            <a:avLst/>
          </a:prstGeom>
          <a:ln w="12700">
            <a:miter lim="400000"/>
          </a:ln>
        </p:spPr>
      </p:pic>
      <p:sp>
        <p:nvSpPr>
          <p:cNvPr id="1207"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208" name="请求分页系统是最基本、最常用的虚拟存储系统的实现方式"/>
          <p:cNvSpPr/>
          <p:nvPr/>
        </p:nvSpPr>
        <p:spPr>
          <a:xfrm>
            <a:off x="1056951" y="1056998"/>
            <a:ext cx="1662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b="1">
                <a:solidFill>
                  <a:schemeClr val="accent5"/>
                </a:solidFill>
                <a:latin typeface="Helvetica"/>
                <a:ea typeface="Helvetica"/>
                <a:cs typeface="Helvetica"/>
                <a:sym typeface="Helvetica"/>
              </a:rPr>
              <a:t>请求分页</a:t>
            </a:r>
            <a:r>
              <a:t>系统是最基本、最常用的虚拟存储系统的实现方式</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1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1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213"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grpSp>
        <p:nvGrpSpPr>
          <p:cNvPr id="1216" name="Q1:至少为进程分配多少个页框才能使进程正常运行？"/>
          <p:cNvGrpSpPr/>
          <p:nvPr/>
        </p:nvGrpSpPr>
        <p:grpSpPr>
          <a:xfrm>
            <a:off x="592088" y="858348"/>
            <a:ext cx="15260321" cy="1143001"/>
            <a:chOff x="0" y="0"/>
            <a:chExt cx="15260319" cy="1143000"/>
          </a:xfrm>
        </p:grpSpPr>
        <p:sp>
          <p:nvSpPr>
            <p:cNvPr id="1215" name="Q1:至少为进程分配多少个页框才能使进程正常运行？"/>
            <p:cNvSpPr/>
            <p:nvPr/>
          </p:nvSpPr>
          <p:spPr>
            <a:xfrm>
              <a:off x="38100" y="38100"/>
              <a:ext cx="1518412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Q1:至少为进程分配多少个页框才能使进程正常运行？</a:t>
              </a:r>
            </a:p>
          </p:txBody>
        </p:sp>
        <p:pic>
          <p:nvPicPr>
            <p:cNvPr id="1214" name="Q1:至少为进程分配多少个页框才能使进程正常运行？" descr="Q1:至少为进程分配多少个页框才能使进程正常运行？"/>
            <p:cNvPicPr>
              <a:picLocks/>
            </p:cNvPicPr>
            <p:nvPr/>
          </p:nvPicPr>
          <p:blipFill>
            <a:blip r:embed="rId3">
              <a:alphaModFix amt="7942"/>
              <a:extLst/>
            </a:blip>
            <a:stretch>
              <a:fillRect/>
            </a:stretch>
          </p:blipFill>
          <p:spPr>
            <a:xfrm>
              <a:off x="0" y="-1"/>
              <a:ext cx="15260321" cy="1143001"/>
            </a:xfrm>
            <a:prstGeom prst="rect">
              <a:avLst/>
            </a:prstGeom>
            <a:effectLst/>
          </p:spPr>
        </p:pic>
      </p:grpSp>
      <p:sp>
        <p:nvSpPr>
          <p:cNvPr id="1217" name="最少页框数"/>
          <p:cNvSpPr/>
          <p:nvPr/>
        </p:nvSpPr>
        <p:spPr>
          <a:xfrm>
            <a:off x="1396691" y="2360892"/>
            <a:ext cx="4621748" cy="1115529"/>
          </a:xfrm>
          <a:prstGeom prst="roundRect">
            <a:avLst>
              <a:gd name="adj" fmla="val 1707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最少页框数</a:t>
            </a:r>
          </a:p>
        </p:txBody>
      </p:sp>
      <p:sp>
        <p:nvSpPr>
          <p:cNvPr id="1218" name="保证进程运正常运行的所需要的最少页框数"/>
          <p:cNvSpPr/>
          <p:nvPr/>
        </p:nvSpPr>
        <p:spPr>
          <a:xfrm>
            <a:off x="6333201" y="2423356"/>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保证进程运正常运行的所需要的最少页框数</a:t>
            </a:r>
          </a:p>
        </p:txBody>
      </p:sp>
      <p:sp>
        <p:nvSpPr>
          <p:cNvPr id="1219" name="4.5.2.1 最少页框数"/>
          <p:cNvSpPr/>
          <p:nvPr/>
        </p:nvSpPr>
        <p:spPr>
          <a:xfrm>
            <a:off x="0" y="142537"/>
            <a:ext cx="3334246"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800">
                <a:solidFill>
                  <a:schemeClr val="bg2"/>
                </a:solidFill>
              </a:rPr>
              <a:t>4.5.2.1 最少页框数</a:t>
            </a:r>
          </a:p>
        </p:txBody>
      </p:sp>
      <p:pic>
        <p:nvPicPr>
          <p:cNvPr id="1220" name="屏幕快照 2019-03-06 下午3.58.25.png" descr="屏幕快照 2019-03-06 下午3.58.25.png"/>
          <p:cNvPicPr>
            <a:picLocks noChangeAspect="1"/>
          </p:cNvPicPr>
          <p:nvPr/>
        </p:nvPicPr>
        <p:blipFill>
          <a:blip r:embed="rId5">
            <a:extLst/>
          </a:blip>
          <a:stretch>
            <a:fillRect/>
          </a:stretch>
        </p:blipFill>
        <p:spPr>
          <a:xfrm>
            <a:off x="20689369" y="675998"/>
            <a:ext cx="3083146" cy="1270001"/>
          </a:xfrm>
          <a:prstGeom prst="rect">
            <a:avLst/>
          </a:prstGeom>
          <a:ln w="12700">
            <a:miter lim="400000"/>
          </a:ln>
        </p:spPr>
      </p:pic>
      <p:sp>
        <p:nvSpPr>
          <p:cNvPr id="1221"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2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2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228"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grpSp>
        <p:nvGrpSpPr>
          <p:cNvPr id="1231" name="Q1:至少为进程分配多少个页框才能使进程正常运行？"/>
          <p:cNvGrpSpPr/>
          <p:nvPr/>
        </p:nvGrpSpPr>
        <p:grpSpPr>
          <a:xfrm>
            <a:off x="592088" y="858348"/>
            <a:ext cx="15260321" cy="1143001"/>
            <a:chOff x="0" y="0"/>
            <a:chExt cx="15260319" cy="1143000"/>
          </a:xfrm>
        </p:grpSpPr>
        <p:sp>
          <p:nvSpPr>
            <p:cNvPr id="1230" name="Q1:至少为进程分配多少个页框才能使进程正常运行？"/>
            <p:cNvSpPr/>
            <p:nvPr/>
          </p:nvSpPr>
          <p:spPr>
            <a:xfrm>
              <a:off x="38100" y="38100"/>
              <a:ext cx="1518412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Q1:至少为进程分配多少个页框才能使进程正常运行？</a:t>
              </a:r>
            </a:p>
          </p:txBody>
        </p:sp>
        <p:pic>
          <p:nvPicPr>
            <p:cNvPr id="1229" name="Q1:至少为进程分配多少个页框才能使进程正常运行？" descr="Q1:至少为进程分配多少个页框才能使进程正常运行？"/>
            <p:cNvPicPr>
              <a:picLocks/>
            </p:cNvPicPr>
            <p:nvPr/>
          </p:nvPicPr>
          <p:blipFill>
            <a:blip r:embed="rId3">
              <a:alphaModFix amt="7942"/>
              <a:extLst/>
            </a:blip>
            <a:stretch>
              <a:fillRect/>
            </a:stretch>
          </p:blipFill>
          <p:spPr>
            <a:xfrm>
              <a:off x="0" y="-1"/>
              <a:ext cx="15260321" cy="1143001"/>
            </a:xfrm>
            <a:prstGeom prst="rect">
              <a:avLst/>
            </a:prstGeom>
            <a:effectLst/>
          </p:spPr>
        </p:pic>
      </p:grpSp>
      <p:sp>
        <p:nvSpPr>
          <p:cNvPr id="1232" name="最少页框数"/>
          <p:cNvSpPr/>
          <p:nvPr/>
        </p:nvSpPr>
        <p:spPr>
          <a:xfrm>
            <a:off x="1396691" y="2360892"/>
            <a:ext cx="4621748" cy="1115529"/>
          </a:xfrm>
          <a:prstGeom prst="roundRect">
            <a:avLst>
              <a:gd name="adj" fmla="val 1707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最少页框数</a:t>
            </a:r>
          </a:p>
        </p:txBody>
      </p:sp>
      <p:sp>
        <p:nvSpPr>
          <p:cNvPr id="1233" name="保证进程运正常运行的所需要的最少页框数"/>
          <p:cNvSpPr/>
          <p:nvPr/>
        </p:nvSpPr>
        <p:spPr>
          <a:xfrm>
            <a:off x="6333201" y="2423356"/>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保证进程运正常运行的所需要的最少页框数</a:t>
            </a:r>
          </a:p>
        </p:txBody>
      </p:sp>
      <p:pic>
        <p:nvPicPr>
          <p:cNvPr id="1234" name="屏幕快照 2019-03-06 下午3.58.25.png" descr="屏幕快照 2019-03-06 下午3.58.25.png"/>
          <p:cNvPicPr>
            <a:picLocks noChangeAspect="1"/>
          </p:cNvPicPr>
          <p:nvPr/>
        </p:nvPicPr>
        <p:blipFill>
          <a:blip r:embed="rId5">
            <a:extLst/>
          </a:blip>
          <a:stretch>
            <a:fillRect/>
          </a:stretch>
        </p:blipFill>
        <p:spPr>
          <a:xfrm>
            <a:off x="20689369" y="675998"/>
            <a:ext cx="3083146" cy="1270001"/>
          </a:xfrm>
          <a:prstGeom prst="rect">
            <a:avLst/>
          </a:prstGeom>
          <a:ln w="12700">
            <a:miter lim="400000"/>
          </a:ln>
        </p:spPr>
      </p:pic>
      <p:sp>
        <p:nvSpPr>
          <p:cNvPr id="1235"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236" name="最少页框数与进程的大小没有关系，它与计算机的硬件结构有关，…"/>
          <p:cNvSpPr/>
          <p:nvPr/>
        </p:nvSpPr>
        <p:spPr>
          <a:xfrm>
            <a:off x="1522040" y="4344844"/>
            <a:ext cx="21801624" cy="205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pPr>
            <a:r>
              <a:t>最少页框数与进程的大小没有关系，它与计算机的</a:t>
            </a:r>
            <a:r>
              <a:rPr b="1">
                <a:latin typeface="Helvetica"/>
                <a:ea typeface="Helvetica"/>
                <a:cs typeface="Helvetica"/>
                <a:sym typeface="Helvetica"/>
              </a:rPr>
              <a:t>硬件结构</a:t>
            </a:r>
            <a:r>
              <a:t>有关，</a:t>
            </a:r>
          </a:p>
          <a:p>
            <a:pPr algn="just">
              <a:lnSpc>
                <a:spcPct val="120000"/>
              </a:lnSpc>
            </a:pPr>
            <a:r>
              <a:t>取决于</a:t>
            </a:r>
            <a:r>
              <a:rPr b="1">
                <a:latin typeface="Helvetica"/>
                <a:ea typeface="Helvetica"/>
                <a:cs typeface="Helvetica"/>
                <a:sym typeface="Helvetica"/>
              </a:rPr>
              <a:t>指令的格式</a:t>
            </a:r>
            <a:r>
              <a:t>、</a:t>
            </a:r>
            <a:r>
              <a:rPr b="1">
                <a:latin typeface="Helvetica"/>
                <a:ea typeface="Helvetica"/>
                <a:cs typeface="Helvetica"/>
                <a:sym typeface="Helvetica"/>
              </a:rPr>
              <a:t>功能</a:t>
            </a:r>
            <a:r>
              <a:t>和</a:t>
            </a:r>
            <a:r>
              <a:rPr b="1">
                <a:latin typeface="Helvetica"/>
                <a:ea typeface="Helvetica"/>
                <a:cs typeface="Helvetica"/>
                <a:sym typeface="Helvetica"/>
              </a:rPr>
              <a:t>寻址方式</a:t>
            </a:r>
            <a:r>
              <a:t>。</a:t>
            </a:r>
          </a:p>
        </p:txBody>
      </p:sp>
      <p:sp>
        <p:nvSpPr>
          <p:cNvPr id="15" name="4.5.2.1 最少页框数"/>
          <p:cNvSpPr/>
          <p:nvPr/>
        </p:nvSpPr>
        <p:spPr>
          <a:xfrm>
            <a:off x="0" y="142537"/>
            <a:ext cx="3334246"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800">
                <a:solidFill>
                  <a:schemeClr val="bg2"/>
                </a:solidFill>
              </a:rPr>
              <a:t>4.5.2.1 最少页框数</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4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4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244"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grpSp>
        <p:nvGrpSpPr>
          <p:cNvPr id="1247" name="Q2:内存不够时，从进程本身选择淘汰页，还是从系统中所有进程页中选择？"/>
          <p:cNvGrpSpPr/>
          <p:nvPr/>
        </p:nvGrpSpPr>
        <p:grpSpPr>
          <a:xfrm>
            <a:off x="597979" y="3833161"/>
            <a:ext cx="21610320" cy="1143001"/>
            <a:chOff x="0" y="0"/>
            <a:chExt cx="21610319" cy="1143000"/>
          </a:xfrm>
        </p:grpSpPr>
        <p:sp>
          <p:nvSpPr>
            <p:cNvPr id="1246" name="Q2:内存不够时，从进程本身选择淘汰页，还是从系统中所有进程页中选择？"/>
            <p:cNvSpPr/>
            <p:nvPr/>
          </p:nvSpPr>
          <p:spPr>
            <a:xfrm>
              <a:off x="38100" y="38100"/>
              <a:ext cx="2153412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Q2:内存不够时，从进程本身选择淘汰页，还是从系统中所有进程页中选择？</a:t>
              </a:r>
            </a:p>
          </p:txBody>
        </p:sp>
        <p:pic>
          <p:nvPicPr>
            <p:cNvPr id="1245" name="Q2:内存不够时，从进程本身选择淘汰页，还是从系统中所有进程页中选择？" descr="Q2:内存不够时，从进程本身选择淘汰页，还是从系统中所有进程页中选择？"/>
            <p:cNvPicPr>
              <a:picLocks/>
            </p:cNvPicPr>
            <p:nvPr/>
          </p:nvPicPr>
          <p:blipFill>
            <a:blip r:embed="rId3">
              <a:alphaModFix amt="7942"/>
              <a:extLst/>
            </a:blip>
            <a:stretch>
              <a:fillRect/>
            </a:stretch>
          </p:blipFill>
          <p:spPr>
            <a:xfrm>
              <a:off x="-1" y="-1"/>
              <a:ext cx="21610321" cy="1143001"/>
            </a:xfrm>
            <a:prstGeom prst="rect">
              <a:avLst/>
            </a:prstGeom>
            <a:effectLst/>
          </p:spPr>
        </p:pic>
      </p:grpSp>
      <p:sp>
        <p:nvSpPr>
          <p:cNvPr id="1248" name="局部置换"/>
          <p:cNvSpPr/>
          <p:nvPr/>
        </p:nvSpPr>
        <p:spPr>
          <a:xfrm>
            <a:off x="1065879" y="5845664"/>
            <a:ext cx="4621747" cy="1115529"/>
          </a:xfrm>
          <a:prstGeom prst="roundRect">
            <a:avLst>
              <a:gd name="adj" fmla="val 1707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a:t>局部置换</a:t>
            </a:r>
          </a:p>
        </p:txBody>
      </p:sp>
      <p:sp>
        <p:nvSpPr>
          <p:cNvPr id="1249" name="全局置换"/>
          <p:cNvSpPr/>
          <p:nvPr/>
        </p:nvSpPr>
        <p:spPr>
          <a:xfrm>
            <a:off x="1065879" y="7473418"/>
            <a:ext cx="4621747" cy="1115529"/>
          </a:xfrm>
          <a:prstGeom prst="roundRect">
            <a:avLst>
              <a:gd name="adj" fmla="val 1707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a:t>全局置换</a:t>
            </a:r>
          </a:p>
        </p:txBody>
      </p:sp>
      <p:sp>
        <p:nvSpPr>
          <p:cNvPr id="1250" name="固定分配"/>
          <p:cNvSpPr/>
          <p:nvPr/>
        </p:nvSpPr>
        <p:spPr>
          <a:xfrm>
            <a:off x="6216740" y="5845664"/>
            <a:ext cx="4621748" cy="1115529"/>
          </a:xfrm>
          <a:prstGeom prst="roundRect">
            <a:avLst>
              <a:gd name="adj" fmla="val 1707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a:t>固定分配</a:t>
            </a:r>
          </a:p>
        </p:txBody>
      </p:sp>
      <p:sp>
        <p:nvSpPr>
          <p:cNvPr id="1251" name="可变分配"/>
          <p:cNvSpPr/>
          <p:nvPr/>
        </p:nvSpPr>
        <p:spPr>
          <a:xfrm>
            <a:off x="6216740" y="7473418"/>
            <a:ext cx="4621748" cy="1115529"/>
          </a:xfrm>
          <a:prstGeom prst="roundRect">
            <a:avLst>
              <a:gd name="adj" fmla="val 1707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a:t>可变分配</a:t>
            </a:r>
          </a:p>
        </p:txBody>
      </p:sp>
      <p:sp>
        <p:nvSpPr>
          <p:cNvPr id="1252" name="固定分配局部置换"/>
          <p:cNvSpPr/>
          <p:nvPr/>
        </p:nvSpPr>
        <p:spPr>
          <a:xfrm>
            <a:off x="13778191" y="5124808"/>
            <a:ext cx="6766066" cy="1115529"/>
          </a:xfrm>
          <a:prstGeom prst="roundRect">
            <a:avLst>
              <a:gd name="adj" fmla="val 17077"/>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固定分配局部置换</a:t>
            </a:r>
          </a:p>
        </p:txBody>
      </p:sp>
      <p:sp>
        <p:nvSpPr>
          <p:cNvPr id="1253" name="可变分配全局置换"/>
          <p:cNvSpPr/>
          <p:nvPr/>
        </p:nvSpPr>
        <p:spPr>
          <a:xfrm>
            <a:off x="13778191" y="6659541"/>
            <a:ext cx="6766066" cy="1115529"/>
          </a:xfrm>
          <a:prstGeom prst="roundRect">
            <a:avLst>
              <a:gd name="adj" fmla="val 17077"/>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可变分配全局置换</a:t>
            </a:r>
          </a:p>
        </p:txBody>
      </p:sp>
      <p:sp>
        <p:nvSpPr>
          <p:cNvPr id="1254" name="可变分配局部置换"/>
          <p:cNvSpPr/>
          <p:nvPr/>
        </p:nvSpPr>
        <p:spPr>
          <a:xfrm>
            <a:off x="13778191" y="8194274"/>
            <a:ext cx="6766066" cy="1115529"/>
          </a:xfrm>
          <a:prstGeom prst="roundRect">
            <a:avLst>
              <a:gd name="adj" fmla="val 17077"/>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可变分配局部置换</a:t>
            </a:r>
          </a:p>
        </p:txBody>
      </p:sp>
      <p:sp>
        <p:nvSpPr>
          <p:cNvPr id="1255" name="箭头"/>
          <p:cNvSpPr/>
          <p:nvPr/>
        </p:nvSpPr>
        <p:spPr>
          <a:xfrm>
            <a:off x="11389506" y="6198393"/>
            <a:ext cx="1604988" cy="2037824"/>
          </a:xfrm>
          <a:prstGeom prst="rightArrow">
            <a:avLst>
              <a:gd name="adj1" fmla="val 32000"/>
              <a:gd name="adj2" fmla="val 50642"/>
            </a:avLst>
          </a:prstGeom>
          <a:blipFill>
            <a:blip r:embed="rId4"/>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256" name="4.5.2.2 页分配和置换策略"/>
          <p:cNvSpPr/>
          <p:nvPr/>
        </p:nvSpPr>
        <p:spPr>
          <a:xfrm>
            <a:off x="33917" y="99475"/>
            <a:ext cx="4411464"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800">
                <a:solidFill>
                  <a:schemeClr val="bg2"/>
                </a:solidFill>
              </a:rPr>
              <a:t>4.5.2.2 页分配和置换策略</a:t>
            </a:r>
          </a:p>
        </p:txBody>
      </p:sp>
      <p:pic>
        <p:nvPicPr>
          <p:cNvPr id="1257" name="屏幕快照 2019-03-06 下午3.58.25.png" descr="屏幕快照 2019-03-06 下午3.58.25.png"/>
          <p:cNvPicPr>
            <a:picLocks noChangeAspect="1"/>
          </p:cNvPicPr>
          <p:nvPr/>
        </p:nvPicPr>
        <p:blipFill>
          <a:blip r:embed="rId6">
            <a:extLst/>
          </a:blip>
          <a:stretch>
            <a:fillRect/>
          </a:stretch>
        </p:blipFill>
        <p:spPr>
          <a:xfrm>
            <a:off x="20689369" y="675998"/>
            <a:ext cx="3083146" cy="1270001"/>
          </a:xfrm>
          <a:prstGeom prst="rect">
            <a:avLst/>
          </a:prstGeom>
          <a:ln w="12700">
            <a:miter lim="400000"/>
          </a:ln>
        </p:spPr>
      </p:pic>
      <p:sp>
        <p:nvSpPr>
          <p:cNvPr id="1258"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grpSp>
        <p:nvGrpSpPr>
          <p:cNvPr id="1261" name="Q1:至少为进程分配多少个页框才能使进程正常运行？"/>
          <p:cNvGrpSpPr/>
          <p:nvPr/>
        </p:nvGrpSpPr>
        <p:grpSpPr>
          <a:xfrm>
            <a:off x="592088" y="858348"/>
            <a:ext cx="15260321" cy="1143001"/>
            <a:chOff x="0" y="0"/>
            <a:chExt cx="15260319" cy="1143000"/>
          </a:xfrm>
        </p:grpSpPr>
        <p:sp>
          <p:nvSpPr>
            <p:cNvPr id="1260" name="Q1:至少为进程分配多少个页框才能使进程正常运行？"/>
            <p:cNvSpPr/>
            <p:nvPr/>
          </p:nvSpPr>
          <p:spPr>
            <a:xfrm>
              <a:off x="38100" y="38100"/>
              <a:ext cx="1518412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Q1:至少为进程分配多少个页框才能使进程正常运行？</a:t>
              </a:r>
            </a:p>
          </p:txBody>
        </p:sp>
        <p:pic>
          <p:nvPicPr>
            <p:cNvPr id="1259" name="Q1:至少为进程分配多少个页框才能使进程正常运行？" descr="Q1:至少为进程分配多少个页框才能使进程正常运行？"/>
            <p:cNvPicPr>
              <a:picLocks/>
            </p:cNvPicPr>
            <p:nvPr/>
          </p:nvPicPr>
          <p:blipFill>
            <a:blip r:embed="rId7">
              <a:alphaModFix amt="7942"/>
              <a:extLst/>
            </a:blip>
            <a:stretch>
              <a:fillRect/>
            </a:stretch>
          </p:blipFill>
          <p:spPr>
            <a:xfrm>
              <a:off x="0" y="-1"/>
              <a:ext cx="15260321" cy="1143001"/>
            </a:xfrm>
            <a:prstGeom prst="rect">
              <a:avLst/>
            </a:prstGeom>
            <a:effectLst/>
          </p:spPr>
        </p:pic>
      </p:grpSp>
      <p:pic>
        <p:nvPicPr>
          <p:cNvPr id="1264" name="屏幕快照 2019-03-06 下午3.58.25.png" descr="屏幕快照 2019-03-06 下午3.58.25.png"/>
          <p:cNvPicPr>
            <a:picLocks noChangeAspect="1"/>
          </p:cNvPicPr>
          <p:nvPr/>
        </p:nvPicPr>
        <p:blipFill>
          <a:blip r:embed="rId6">
            <a:extLst/>
          </a:blip>
          <a:stretch>
            <a:fillRect/>
          </a:stretch>
        </p:blipFill>
        <p:spPr>
          <a:xfrm>
            <a:off x="20689369" y="675998"/>
            <a:ext cx="3083146" cy="1270001"/>
          </a:xfrm>
          <a:prstGeom prst="rect">
            <a:avLst/>
          </a:prstGeom>
          <a:ln w="12700">
            <a:miter lim="400000"/>
          </a:ln>
        </p:spPr>
      </p:pic>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6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7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271"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grpSp>
        <p:nvGrpSpPr>
          <p:cNvPr id="1274" name="Q1:至少为进程分配多少个页框才能使进程正常运行？"/>
          <p:cNvGrpSpPr/>
          <p:nvPr/>
        </p:nvGrpSpPr>
        <p:grpSpPr>
          <a:xfrm>
            <a:off x="592088" y="858348"/>
            <a:ext cx="15260321" cy="1143001"/>
            <a:chOff x="0" y="0"/>
            <a:chExt cx="15260319" cy="1143000"/>
          </a:xfrm>
        </p:grpSpPr>
        <p:sp>
          <p:nvSpPr>
            <p:cNvPr id="1273" name="Q1:至少为进程分配多少个页框才能使进程正常运行？"/>
            <p:cNvSpPr/>
            <p:nvPr/>
          </p:nvSpPr>
          <p:spPr>
            <a:xfrm>
              <a:off x="38100" y="38100"/>
              <a:ext cx="1518412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Q1:至少为进程分配多少个页框才能使进程正常运行？</a:t>
              </a:r>
            </a:p>
          </p:txBody>
        </p:sp>
        <p:pic>
          <p:nvPicPr>
            <p:cNvPr id="1272" name="Q1:至少为进程分配多少个页框才能使进程正常运行？" descr="Q1:至少为进程分配多少个页框才能使进程正常运行？"/>
            <p:cNvPicPr>
              <a:picLocks/>
            </p:cNvPicPr>
            <p:nvPr/>
          </p:nvPicPr>
          <p:blipFill>
            <a:blip r:embed="rId3">
              <a:alphaModFix amt="7942"/>
              <a:extLst/>
            </a:blip>
            <a:stretch>
              <a:fillRect/>
            </a:stretch>
          </p:blipFill>
          <p:spPr>
            <a:xfrm>
              <a:off x="0" y="-1"/>
              <a:ext cx="15260321" cy="1143001"/>
            </a:xfrm>
            <a:prstGeom prst="rect">
              <a:avLst/>
            </a:prstGeom>
            <a:effectLst/>
          </p:spPr>
        </p:pic>
      </p:grpSp>
      <p:grpSp>
        <p:nvGrpSpPr>
          <p:cNvPr id="1277" name="Q2:内存不够时，从进程本身选择淘汰页，还是从系统中所有进程页中选择？"/>
          <p:cNvGrpSpPr/>
          <p:nvPr/>
        </p:nvGrpSpPr>
        <p:grpSpPr>
          <a:xfrm>
            <a:off x="597979" y="3833161"/>
            <a:ext cx="21610320" cy="1143001"/>
            <a:chOff x="0" y="0"/>
            <a:chExt cx="21610319" cy="1143000"/>
          </a:xfrm>
        </p:grpSpPr>
        <p:sp>
          <p:nvSpPr>
            <p:cNvPr id="1276" name="Q2:内存不够时，从进程本身选择淘汰页，还是从系统中所有进程页中选择？"/>
            <p:cNvSpPr/>
            <p:nvPr/>
          </p:nvSpPr>
          <p:spPr>
            <a:xfrm>
              <a:off x="38100" y="38100"/>
              <a:ext cx="2153412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Q2:内存不够时，从进程本身选择淘汰页，还是从系统中所有进程页中选择？</a:t>
              </a:r>
            </a:p>
          </p:txBody>
        </p:sp>
        <p:pic>
          <p:nvPicPr>
            <p:cNvPr id="1275" name="Q2:内存不够时，从进程本身选择淘汰页，还是从系统中所有进程页中选择？" descr="Q2:内存不够时，从进程本身选择淘汰页，还是从系统中所有进程页中选择？"/>
            <p:cNvPicPr>
              <a:picLocks/>
            </p:cNvPicPr>
            <p:nvPr/>
          </p:nvPicPr>
          <p:blipFill>
            <a:blip r:embed="rId4">
              <a:alphaModFix amt="7942"/>
              <a:extLst/>
            </a:blip>
            <a:stretch>
              <a:fillRect/>
            </a:stretch>
          </p:blipFill>
          <p:spPr>
            <a:xfrm>
              <a:off x="-1" y="-1"/>
              <a:ext cx="21610321" cy="1143001"/>
            </a:xfrm>
            <a:prstGeom prst="rect">
              <a:avLst/>
            </a:prstGeom>
            <a:effectLst/>
          </p:spPr>
        </p:pic>
      </p:grpSp>
      <p:grpSp>
        <p:nvGrpSpPr>
          <p:cNvPr id="1280" name="Q3:采用什么样的算法为不同进程分配页框？"/>
          <p:cNvGrpSpPr/>
          <p:nvPr/>
        </p:nvGrpSpPr>
        <p:grpSpPr>
          <a:xfrm>
            <a:off x="691520" y="9101173"/>
            <a:ext cx="12720322" cy="1143001"/>
            <a:chOff x="0" y="0"/>
            <a:chExt cx="12720320" cy="1143000"/>
          </a:xfrm>
        </p:grpSpPr>
        <p:sp>
          <p:nvSpPr>
            <p:cNvPr id="1279" name="Q3:采用什么样的算法为不同进程分配页框？"/>
            <p:cNvSpPr/>
            <p:nvPr/>
          </p:nvSpPr>
          <p:spPr>
            <a:xfrm>
              <a:off x="38100" y="38100"/>
              <a:ext cx="1264412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Q3:采用什么样的算法为不同进程分配页框？</a:t>
              </a:r>
            </a:p>
          </p:txBody>
        </p:sp>
        <p:pic>
          <p:nvPicPr>
            <p:cNvPr id="1278" name="Q3:采用什么样的算法为不同进程分配页框？" descr="Q3:采用什么样的算法为不同进程分配页框？"/>
            <p:cNvPicPr>
              <a:picLocks/>
            </p:cNvPicPr>
            <p:nvPr/>
          </p:nvPicPr>
          <p:blipFill>
            <a:blip r:embed="rId5">
              <a:extLst/>
            </a:blip>
            <a:stretch>
              <a:fillRect/>
            </a:stretch>
          </p:blipFill>
          <p:spPr>
            <a:xfrm>
              <a:off x="-1" y="-1"/>
              <a:ext cx="12720322" cy="1143001"/>
            </a:xfrm>
            <a:prstGeom prst="rect">
              <a:avLst/>
            </a:prstGeom>
            <a:effectLst/>
          </p:spPr>
        </p:pic>
      </p:grpSp>
      <p:sp>
        <p:nvSpPr>
          <p:cNvPr id="1291" name="平均分配算法"/>
          <p:cNvSpPr/>
          <p:nvPr/>
        </p:nvSpPr>
        <p:spPr>
          <a:xfrm>
            <a:off x="2083528" y="10805507"/>
            <a:ext cx="4621747" cy="1115529"/>
          </a:xfrm>
          <a:prstGeom prst="roundRect">
            <a:avLst>
              <a:gd name="adj" fmla="val 17077"/>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平均分配算法</a:t>
            </a:r>
          </a:p>
        </p:txBody>
      </p:sp>
      <p:sp>
        <p:nvSpPr>
          <p:cNvPr id="1292" name="按比例分配算法"/>
          <p:cNvSpPr/>
          <p:nvPr/>
        </p:nvSpPr>
        <p:spPr>
          <a:xfrm>
            <a:off x="8582727" y="10805507"/>
            <a:ext cx="5640825" cy="1115529"/>
          </a:xfrm>
          <a:prstGeom prst="roundRect">
            <a:avLst>
              <a:gd name="adj" fmla="val 17077"/>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按比例分配算法</a:t>
            </a:r>
          </a:p>
        </p:txBody>
      </p:sp>
      <p:sp>
        <p:nvSpPr>
          <p:cNvPr id="1293" name="考虑优先权的分配算法"/>
          <p:cNvSpPr/>
          <p:nvPr/>
        </p:nvSpPr>
        <p:spPr>
          <a:xfrm>
            <a:off x="16101003" y="10805507"/>
            <a:ext cx="7042504" cy="1115529"/>
          </a:xfrm>
          <a:prstGeom prst="roundRect">
            <a:avLst>
              <a:gd name="adj" fmla="val 17077"/>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考虑优先权的分配算法</a:t>
            </a:r>
          </a:p>
        </p:txBody>
      </p:sp>
      <p:sp>
        <p:nvSpPr>
          <p:cNvPr id="1294" name="4.5.2.3 分配算法"/>
          <p:cNvSpPr/>
          <p:nvPr/>
        </p:nvSpPr>
        <p:spPr>
          <a:xfrm>
            <a:off x="33917" y="130252"/>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4.5.2.3 分配算法</a:t>
            </a:r>
          </a:p>
        </p:txBody>
      </p:sp>
      <p:pic>
        <p:nvPicPr>
          <p:cNvPr id="1295" name="屏幕快照 2019-03-06 下午3.58.25.png" descr="屏幕快照 2019-03-06 下午3.58.25.png"/>
          <p:cNvPicPr>
            <a:picLocks noChangeAspect="1"/>
          </p:cNvPicPr>
          <p:nvPr/>
        </p:nvPicPr>
        <p:blipFill>
          <a:blip r:embed="rId7">
            <a:extLst/>
          </a:blip>
          <a:stretch>
            <a:fillRect/>
          </a:stretch>
        </p:blipFill>
        <p:spPr>
          <a:xfrm>
            <a:off x="20689369" y="675998"/>
            <a:ext cx="3083146" cy="1270001"/>
          </a:xfrm>
          <a:prstGeom prst="rect">
            <a:avLst/>
          </a:prstGeom>
          <a:ln w="12700">
            <a:miter lim="400000"/>
          </a:ln>
        </p:spPr>
      </p:pic>
      <p:sp>
        <p:nvSpPr>
          <p:cNvPr id="1296"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0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02" name="1804…"/>
          <p:cNvSpPr/>
          <p:nvPr/>
        </p:nvSpPr>
        <p:spPr>
          <a:xfrm>
            <a:off x="1422096" y="5981700"/>
            <a:ext cx="21539807" cy="175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1804</a:t>
            </a:r>
          </a:p>
          <a:p>
            <a:pPr algn="just"/>
            <a:r>
              <a:t>在基于分页的虚拟存储系统中，常采用两种置换策略，即______和______。</a:t>
            </a:r>
          </a:p>
        </p:txBody>
      </p:sp>
      <p:sp>
        <p:nvSpPr>
          <p:cNvPr id="130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04"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7" name="4.5.2.3 分配算法"/>
          <p:cNvSpPr/>
          <p:nvPr/>
        </p:nvSpPr>
        <p:spPr>
          <a:xfrm>
            <a:off x="33917" y="130252"/>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4.5.2.3 分配算法</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54"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155"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156" name="将一个进程的逻辑地址空间分成若干个大小相等的片"/>
          <p:cNvSpPr/>
          <p:nvPr/>
        </p:nvSpPr>
        <p:spPr>
          <a:xfrm>
            <a:off x="7809662" y="2421826"/>
            <a:ext cx="14719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t>将一个进程的</a:t>
            </a:r>
            <a:r>
              <a:rPr b="1">
                <a:solidFill>
                  <a:schemeClr val="accent5"/>
                </a:solidFill>
                <a:latin typeface="Helvetica"/>
                <a:ea typeface="Helvetica"/>
                <a:cs typeface="Helvetica"/>
                <a:sym typeface="Helvetica"/>
              </a:rPr>
              <a:t>逻辑</a:t>
            </a:r>
            <a:r>
              <a:rPr b="1">
                <a:latin typeface="Helvetica"/>
                <a:ea typeface="Helvetica"/>
                <a:cs typeface="Helvetica"/>
                <a:sym typeface="Helvetica"/>
              </a:rPr>
              <a:t>地址空间</a:t>
            </a:r>
            <a:r>
              <a:t>分成若干个大小相等的</a:t>
            </a:r>
            <a:r>
              <a:rPr b="1">
                <a:solidFill>
                  <a:schemeClr val="accent5"/>
                </a:solidFill>
                <a:latin typeface="Helvetica"/>
                <a:ea typeface="Helvetica"/>
                <a:cs typeface="Helvetica"/>
                <a:sym typeface="Helvetica"/>
              </a:rPr>
              <a:t>片</a:t>
            </a:r>
          </a:p>
        </p:txBody>
      </p:sp>
      <p:sp>
        <p:nvSpPr>
          <p:cNvPr id="157" name="将物理内存空间分成与页大小相同的若干个存储块"/>
          <p:cNvSpPr/>
          <p:nvPr/>
        </p:nvSpPr>
        <p:spPr>
          <a:xfrm>
            <a:off x="7809662" y="4579447"/>
            <a:ext cx="1408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t>将</a:t>
            </a:r>
            <a:r>
              <a:rPr b="1">
                <a:solidFill>
                  <a:schemeClr val="accent5"/>
                </a:solidFill>
                <a:latin typeface="Helvetica"/>
                <a:ea typeface="Helvetica"/>
                <a:cs typeface="Helvetica"/>
                <a:sym typeface="Helvetica"/>
              </a:rPr>
              <a:t>物理</a:t>
            </a:r>
            <a:r>
              <a:rPr b="1">
                <a:latin typeface="Helvetica"/>
                <a:ea typeface="Helvetica"/>
                <a:cs typeface="Helvetica"/>
                <a:sym typeface="Helvetica"/>
              </a:rPr>
              <a:t>内存空间</a:t>
            </a:r>
            <a:r>
              <a:t>分成与页大小相同的若干个</a:t>
            </a:r>
            <a:r>
              <a:rPr b="1">
                <a:latin typeface="Helvetica"/>
                <a:ea typeface="Helvetica"/>
                <a:cs typeface="Helvetica"/>
                <a:sym typeface="Helvetica"/>
              </a:rPr>
              <a:t>存储</a:t>
            </a:r>
            <a:r>
              <a:rPr b="1">
                <a:solidFill>
                  <a:schemeClr val="accent5"/>
                </a:solidFill>
                <a:latin typeface="Helvetica"/>
                <a:ea typeface="Helvetica"/>
                <a:cs typeface="Helvetica"/>
                <a:sym typeface="Helvetica"/>
              </a:rPr>
              <a:t>块</a:t>
            </a:r>
          </a:p>
        </p:txBody>
      </p:sp>
      <p:pic>
        <p:nvPicPr>
          <p:cNvPr id="158" name="屏幕快照 2019-03-06 下午3.28.48.png" descr="屏幕快照 2019-03-06 下午3.28.48.png"/>
          <p:cNvPicPr>
            <a:picLocks noChangeAspect="1"/>
          </p:cNvPicPr>
          <p:nvPr/>
        </p:nvPicPr>
        <p:blipFill>
          <a:blip r:embed="rId4">
            <a:extLst/>
          </a:blip>
          <a:stretch>
            <a:fillRect/>
          </a:stretch>
        </p:blipFill>
        <p:spPr>
          <a:xfrm>
            <a:off x="19866726" y="673100"/>
            <a:ext cx="3799725" cy="1310250"/>
          </a:xfrm>
          <a:prstGeom prst="rect">
            <a:avLst/>
          </a:prstGeom>
          <a:ln w="12700">
            <a:miter lim="400000"/>
          </a:ln>
        </p:spPr>
      </p:pic>
      <p:sp>
        <p:nvSpPr>
          <p:cNvPr id="159" name="页"/>
          <p:cNvSpPr/>
          <p:nvPr/>
        </p:nvSpPr>
        <p:spPr>
          <a:xfrm>
            <a:off x="3113857" y="2300858"/>
            <a:ext cx="1270001"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a:t>
            </a:r>
          </a:p>
        </p:txBody>
      </p:sp>
      <p:grpSp>
        <p:nvGrpSpPr>
          <p:cNvPr id="162" name="基…"/>
          <p:cNvGrpSpPr/>
          <p:nvPr/>
        </p:nvGrpSpPr>
        <p:grpSpPr>
          <a:xfrm>
            <a:off x="918140" y="4953000"/>
            <a:ext cx="1078231" cy="3810000"/>
            <a:chOff x="0" y="0"/>
            <a:chExt cx="1078229" cy="3810000"/>
          </a:xfrm>
        </p:grpSpPr>
        <p:sp>
          <p:nvSpPr>
            <p:cNvPr id="161" name="基…"/>
            <p:cNvSpPr/>
            <p:nvPr/>
          </p:nvSpPr>
          <p:spPr>
            <a:xfrm>
              <a:off x="38099" y="38100"/>
              <a:ext cx="1002032" cy="3733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基</a:t>
              </a:r>
            </a:p>
            <a:p>
              <a:r>
                <a:t>本</a:t>
              </a:r>
            </a:p>
            <a:p>
              <a:r>
                <a:t>概</a:t>
              </a:r>
            </a:p>
            <a:p>
              <a:r>
                <a:t>念</a:t>
              </a:r>
            </a:p>
          </p:txBody>
        </p:sp>
        <p:pic>
          <p:nvPicPr>
            <p:cNvPr id="160" name="基…" descr="基…"/>
            <p:cNvPicPr>
              <a:picLocks/>
            </p:cNvPicPr>
            <p:nvPr/>
          </p:nvPicPr>
          <p:blipFill>
            <a:blip r:embed="rId6">
              <a:extLst/>
            </a:blip>
            <a:stretch>
              <a:fillRect/>
            </a:stretch>
          </p:blipFill>
          <p:spPr>
            <a:xfrm>
              <a:off x="0" y="0"/>
              <a:ext cx="1078230" cy="3810001"/>
            </a:xfrm>
            <a:prstGeom prst="rect">
              <a:avLst/>
            </a:prstGeom>
            <a:effectLst/>
          </p:spPr>
        </p:pic>
      </p:grpSp>
      <p:sp>
        <p:nvSpPr>
          <p:cNvPr id="163" name="页框"/>
          <p:cNvSpPr/>
          <p:nvPr/>
        </p:nvSpPr>
        <p:spPr>
          <a:xfrm>
            <a:off x="3113857" y="4452447"/>
            <a:ext cx="214146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页框</a:t>
            </a:r>
          </a:p>
        </p:txBody>
      </p:sp>
      <p:sp>
        <p:nvSpPr>
          <p:cNvPr id="164" name="分页存储"/>
          <p:cNvSpPr/>
          <p:nvPr/>
        </p:nvSpPr>
        <p:spPr>
          <a:xfrm>
            <a:off x="3113857" y="6477035"/>
            <a:ext cx="352742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a:t>
            </a:r>
          </a:p>
        </p:txBody>
      </p:sp>
      <p:sp>
        <p:nvSpPr>
          <p:cNvPr id="165" name="页内碎片"/>
          <p:cNvSpPr/>
          <p:nvPr/>
        </p:nvSpPr>
        <p:spPr>
          <a:xfrm>
            <a:off x="3113857" y="8565124"/>
            <a:ext cx="352742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页内碎片</a:t>
            </a:r>
          </a:p>
        </p:txBody>
      </p:sp>
      <p:sp>
        <p:nvSpPr>
          <p:cNvPr id="166" name="页表"/>
          <p:cNvSpPr/>
          <p:nvPr/>
        </p:nvSpPr>
        <p:spPr>
          <a:xfrm>
            <a:off x="3113857" y="10653212"/>
            <a:ext cx="214146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页表</a:t>
            </a:r>
          </a:p>
        </p:txBody>
      </p:sp>
      <p:pic>
        <p:nvPicPr>
          <p:cNvPr id="167" name="屏幕快照 2019-03-22 下午2.11.08.png" descr="屏幕快照 2019-03-22 下午2.11.08.png"/>
          <p:cNvPicPr>
            <a:picLocks/>
          </p:cNvPicPr>
          <p:nvPr/>
        </p:nvPicPr>
        <p:blipFill>
          <a:blip r:embed="rId7">
            <a:extLst/>
          </a:blip>
          <a:srcRect l="5379" t="6775" r="76716" b="11326"/>
          <a:stretch>
            <a:fillRect/>
          </a:stretch>
        </p:blipFill>
        <p:spPr>
          <a:xfrm>
            <a:off x="10743108" y="6396158"/>
            <a:ext cx="2316873" cy="5568907"/>
          </a:xfrm>
          <a:prstGeom prst="rect">
            <a:avLst/>
          </a:prstGeom>
          <a:ln w="12700">
            <a:miter lim="400000"/>
          </a:ln>
        </p:spPr>
      </p:pic>
      <p:pic>
        <p:nvPicPr>
          <p:cNvPr id="168" name="屏幕快照 2019-03-22 下午2.11.08.png" descr="屏幕快照 2019-03-22 下午2.11.08.png"/>
          <p:cNvPicPr>
            <a:picLocks/>
          </p:cNvPicPr>
          <p:nvPr/>
        </p:nvPicPr>
        <p:blipFill>
          <a:blip r:embed="rId7">
            <a:extLst/>
          </a:blip>
          <a:srcRect l="82714" r="6590" b="6093"/>
          <a:stretch>
            <a:fillRect/>
          </a:stretch>
        </p:blipFill>
        <p:spPr>
          <a:xfrm>
            <a:off x="17161890" y="5780803"/>
            <a:ext cx="1734308" cy="6385470"/>
          </a:xfrm>
          <a:prstGeom prst="rect">
            <a:avLst/>
          </a:prstGeom>
          <a:ln w="12700">
            <a:miter lim="400000"/>
          </a:ln>
        </p:spPr>
      </p:pic>
      <p:sp>
        <p:nvSpPr>
          <p:cNvPr id="169" name="页"/>
          <p:cNvSpPr/>
          <p:nvPr/>
        </p:nvSpPr>
        <p:spPr>
          <a:xfrm>
            <a:off x="9178677" y="8187829"/>
            <a:ext cx="1270001"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a:t>
            </a:r>
          </a:p>
        </p:txBody>
      </p:sp>
      <p:sp>
        <p:nvSpPr>
          <p:cNvPr id="170" name="页框"/>
          <p:cNvSpPr/>
          <p:nvPr/>
        </p:nvSpPr>
        <p:spPr>
          <a:xfrm>
            <a:off x="14848809" y="8187829"/>
            <a:ext cx="214146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页框</a:t>
            </a:r>
          </a:p>
        </p:txBody>
      </p:sp>
      <p:sp>
        <p:nvSpPr>
          <p:cNvPr id="171"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0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08" name="1804…"/>
          <p:cNvSpPr/>
          <p:nvPr/>
        </p:nvSpPr>
        <p:spPr>
          <a:xfrm>
            <a:off x="1422096" y="5981700"/>
            <a:ext cx="21539807" cy="175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1804</a:t>
            </a:r>
          </a:p>
          <a:p>
            <a:pPr algn="just"/>
            <a:r>
              <a:t>在基于分页的虚拟存储系统中，常采用两种置换策略，即______和______。</a:t>
            </a:r>
          </a:p>
        </p:txBody>
      </p:sp>
      <p:sp>
        <p:nvSpPr>
          <p:cNvPr id="130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10"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311" name="局部置换"/>
          <p:cNvSpPr/>
          <p:nvPr/>
        </p:nvSpPr>
        <p:spPr>
          <a:xfrm>
            <a:off x="15866211" y="5966495"/>
            <a:ext cx="4740329"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局部置换</a:t>
            </a:r>
          </a:p>
        </p:txBody>
      </p:sp>
      <p:sp>
        <p:nvSpPr>
          <p:cNvPr id="1312" name="全局置换"/>
          <p:cNvSpPr/>
          <p:nvPr/>
        </p:nvSpPr>
        <p:spPr>
          <a:xfrm>
            <a:off x="18840445" y="5966495"/>
            <a:ext cx="4740329"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全局置换</a:t>
            </a:r>
          </a:p>
        </p:txBody>
      </p:sp>
      <p:sp>
        <p:nvSpPr>
          <p:cNvPr id="9" name="4.5.2.3 分配算法"/>
          <p:cNvSpPr/>
          <p:nvPr/>
        </p:nvSpPr>
        <p:spPr>
          <a:xfrm>
            <a:off x="33917" y="130252"/>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4.5.2.3 分配算法</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1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16" name="在请求分页系统中，从分配给进程的页框数量上来看，可以采用______分配和______分配策略。"/>
          <p:cNvSpPr/>
          <p:nvPr/>
        </p:nvSpPr>
        <p:spPr>
          <a:xfrm>
            <a:off x="1422096" y="5918199"/>
            <a:ext cx="21539807"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t>在请求分页系统中，从分配给进程的页框数量上来看，可以采用______分配和______分配策略。</a:t>
            </a:r>
          </a:p>
        </p:txBody>
      </p:sp>
      <p:sp>
        <p:nvSpPr>
          <p:cNvPr id="131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18"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7" name="4.5.2.3 分配算法"/>
          <p:cNvSpPr/>
          <p:nvPr/>
        </p:nvSpPr>
        <p:spPr>
          <a:xfrm>
            <a:off x="33917" y="130252"/>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4.5.2.3 分配算法</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2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22" name="在请求分页系统中，从分配给进程的页框数量上来看，可以采用______分配和______分配策略。"/>
          <p:cNvSpPr/>
          <p:nvPr/>
        </p:nvSpPr>
        <p:spPr>
          <a:xfrm>
            <a:off x="1422096" y="5918199"/>
            <a:ext cx="21539807"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t>在请求分页系统中，从分配给进程的页框数量上来看，可以采用______分配和______分配策略。</a:t>
            </a:r>
          </a:p>
        </p:txBody>
      </p:sp>
      <p:sp>
        <p:nvSpPr>
          <p:cNvPr id="132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324"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325" name="固定"/>
          <p:cNvSpPr/>
          <p:nvPr/>
        </p:nvSpPr>
        <p:spPr>
          <a:xfrm>
            <a:off x="19662522" y="5844818"/>
            <a:ext cx="208530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固定</a:t>
            </a:r>
          </a:p>
        </p:txBody>
      </p:sp>
      <p:sp>
        <p:nvSpPr>
          <p:cNvPr id="1326" name="可变"/>
          <p:cNvSpPr/>
          <p:nvPr/>
        </p:nvSpPr>
        <p:spPr>
          <a:xfrm>
            <a:off x="1976062" y="6726214"/>
            <a:ext cx="208530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可变</a:t>
            </a:r>
          </a:p>
        </p:txBody>
      </p:sp>
      <p:sp>
        <p:nvSpPr>
          <p:cNvPr id="9" name="4.5.2.3 分配算法"/>
          <p:cNvSpPr/>
          <p:nvPr/>
        </p:nvSpPr>
        <p:spPr>
          <a:xfrm>
            <a:off x="33917" y="130252"/>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4.5.2.3 分配算法</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2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3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31"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332" name="请求分页中的硬件支持"/>
          <p:cNvSpPr/>
          <p:nvPr/>
        </p:nvSpPr>
        <p:spPr>
          <a:xfrm>
            <a:off x="1091561" y="3042109"/>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请求分页中的硬件支持</a:t>
            </a:r>
          </a:p>
        </p:txBody>
      </p:sp>
      <p:sp>
        <p:nvSpPr>
          <p:cNvPr id="1333" name="箭头"/>
          <p:cNvSpPr/>
          <p:nvPr/>
        </p:nvSpPr>
        <p:spPr>
          <a:xfrm>
            <a:off x="9537362" y="7998893"/>
            <a:ext cx="1714273" cy="1270001"/>
          </a:xfrm>
          <a:custGeom>
            <a:avLst/>
            <a:gdLst/>
            <a:ahLst/>
            <a:cxnLst>
              <a:cxn ang="0">
                <a:pos x="wd2" y="hd2"/>
              </a:cxn>
              <a:cxn ang="5400000">
                <a:pos x="wd2" y="hd2"/>
              </a:cxn>
              <a:cxn ang="10800000">
                <a:pos x="wd2" y="hd2"/>
              </a:cxn>
              <a:cxn ang="16200000">
                <a:pos x="wd2" y="hd2"/>
              </a:cxn>
            </a:cxnLst>
            <a:rect l="0" t="0" r="r" b="b"/>
            <a:pathLst>
              <a:path w="21600" h="21600" extrusionOk="0">
                <a:moveTo>
                  <a:pt x="10241" y="14256"/>
                </a:moveTo>
                <a:lnTo>
                  <a:pt x="10241" y="21600"/>
                </a:lnTo>
                <a:lnTo>
                  <a:pt x="0" y="10800"/>
                </a:lnTo>
                <a:lnTo>
                  <a:pt x="10241" y="0"/>
                </a:lnTo>
                <a:lnTo>
                  <a:pt x="10241"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334" name="页分配策略"/>
          <p:cNvSpPr/>
          <p:nvPr/>
        </p:nvSpPr>
        <p:spPr>
          <a:xfrm>
            <a:off x="1091561" y="5449719"/>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页分配策略</a:t>
            </a:r>
          </a:p>
        </p:txBody>
      </p:sp>
      <p:sp>
        <p:nvSpPr>
          <p:cNvPr id="1335" name="页置换算法"/>
          <p:cNvSpPr/>
          <p:nvPr/>
        </p:nvSpPr>
        <p:spPr>
          <a:xfrm>
            <a:off x="1091561" y="7998893"/>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336" name="请求分页系统的性能"/>
          <p:cNvSpPr/>
          <p:nvPr/>
        </p:nvSpPr>
        <p:spPr>
          <a:xfrm>
            <a:off x="1091561" y="10548068"/>
            <a:ext cx="745641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sp>
        <p:nvSpPr>
          <p:cNvPr id="1337" name="4.5.4.0 页置换算法"/>
          <p:cNvSpPr/>
          <p:nvPr/>
        </p:nvSpPr>
        <p:spPr>
          <a:xfrm>
            <a:off x="33917" y="130252"/>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4.5.4.0 页置换算法</a:t>
            </a:r>
          </a:p>
        </p:txBody>
      </p:sp>
      <p:pic>
        <p:nvPicPr>
          <p:cNvPr id="1338" name="屏幕快照 2019-03-06 下午3.58.43.png" descr="屏幕快照 2019-03-06 下午3.58.43.png"/>
          <p:cNvPicPr>
            <a:picLocks noChangeAspect="1"/>
          </p:cNvPicPr>
          <p:nvPr/>
        </p:nvPicPr>
        <p:blipFill>
          <a:blip r:embed="rId3">
            <a:extLst/>
          </a:blip>
          <a:stretch>
            <a:fillRect/>
          </a:stretch>
        </p:blipFill>
        <p:spPr>
          <a:xfrm>
            <a:off x="20664963" y="581322"/>
            <a:ext cx="3044846" cy="1270001"/>
          </a:xfrm>
          <a:prstGeom prst="rect">
            <a:avLst/>
          </a:prstGeom>
          <a:ln w="12700">
            <a:miter lim="400000"/>
          </a:ln>
        </p:spPr>
      </p:pic>
      <p:sp>
        <p:nvSpPr>
          <p:cNvPr id="1339"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340" name="请求分页系统是最基本、最常用的虚拟存储系统的实现方式"/>
          <p:cNvSpPr/>
          <p:nvPr/>
        </p:nvSpPr>
        <p:spPr>
          <a:xfrm>
            <a:off x="1056951" y="1056998"/>
            <a:ext cx="1662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b="1">
                <a:solidFill>
                  <a:schemeClr val="accent5"/>
                </a:solidFill>
                <a:latin typeface="Helvetica"/>
                <a:ea typeface="Helvetica"/>
                <a:cs typeface="Helvetica"/>
                <a:sym typeface="Helvetica"/>
              </a:rPr>
              <a:t>请求分页</a:t>
            </a:r>
            <a:r>
              <a:t>系统是最基本、最常用的虚拟存储系统的实现方式</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4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4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45"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346" name="最佳置换算法"/>
          <p:cNvSpPr/>
          <p:nvPr/>
        </p:nvSpPr>
        <p:spPr>
          <a:xfrm>
            <a:off x="1091561" y="3042109"/>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smtClean="0"/>
              <a:t>最佳置换算法</a:t>
            </a:r>
            <a:r>
              <a:rPr lang="en-US" dirty="0" smtClean="0"/>
              <a:t>ORA</a:t>
            </a:r>
            <a:endParaRPr dirty="0"/>
          </a:p>
        </p:txBody>
      </p:sp>
      <p:sp>
        <p:nvSpPr>
          <p:cNvPr id="1347" name="从内存页中选择换出页的算法"/>
          <p:cNvSpPr/>
          <p:nvPr/>
        </p:nvSpPr>
        <p:spPr>
          <a:xfrm>
            <a:off x="8516292" y="900564"/>
            <a:ext cx="8369301" cy="1003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vl1pPr>
          </a:lstStyle>
          <a:p>
            <a:r>
              <a:rPr dirty="0"/>
              <a:t>从内存页中选择换出页的算法</a:t>
            </a:r>
          </a:p>
        </p:txBody>
      </p:sp>
      <p:sp>
        <p:nvSpPr>
          <p:cNvPr id="1348" name="先进先出置换算法FIFO"/>
          <p:cNvSpPr/>
          <p:nvPr/>
        </p:nvSpPr>
        <p:spPr>
          <a:xfrm>
            <a:off x="948393" y="6435670"/>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1349" name="页置换算法"/>
          <p:cNvSpPr/>
          <p:nvPr/>
        </p:nvSpPr>
        <p:spPr>
          <a:xfrm>
            <a:off x="557172" y="466545"/>
            <a:ext cx="7456418"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350" name="最近最久未使用置换算法LRU"/>
          <p:cNvSpPr/>
          <p:nvPr/>
        </p:nvSpPr>
        <p:spPr>
          <a:xfrm>
            <a:off x="1091561" y="9829231"/>
            <a:ext cx="7456418" cy="1861368"/>
          </a:xfrm>
          <a:prstGeom prst="roundRect">
            <a:avLst>
              <a:gd name="adj" fmla="val 1023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最近最久未使用置换算法LRU</a:t>
            </a:r>
          </a:p>
        </p:txBody>
      </p:sp>
      <p:sp>
        <p:nvSpPr>
          <p:cNvPr id="1351" name="最简单的页置换算法"/>
          <p:cNvSpPr/>
          <p:nvPr/>
        </p:nvSpPr>
        <p:spPr>
          <a:xfrm>
            <a:off x="9105210" y="6588019"/>
            <a:ext cx="5887244"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最简单的页置换算法</a:t>
            </a:r>
          </a:p>
        </p:txBody>
      </p:sp>
      <p:sp>
        <p:nvSpPr>
          <p:cNvPr id="1352" name="主要用于理论研究"/>
          <p:cNvSpPr/>
          <p:nvPr/>
        </p:nvSpPr>
        <p:spPr>
          <a:xfrm>
            <a:off x="9198180" y="3194458"/>
            <a:ext cx="5140630" cy="965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rPr dirty="0"/>
              <a:t>主要用于理论研究</a:t>
            </a:r>
          </a:p>
        </p:txBody>
      </p:sp>
      <p:sp>
        <p:nvSpPr>
          <p:cNvPr id="1353" name="实现最佳算法的近似算法"/>
          <p:cNvSpPr/>
          <p:nvPr/>
        </p:nvSpPr>
        <p:spPr>
          <a:xfrm>
            <a:off x="9153149" y="9981580"/>
            <a:ext cx="7095586"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实现最佳算法的近似算法</a:t>
            </a:r>
          </a:p>
        </p:txBody>
      </p:sp>
      <p:pic>
        <p:nvPicPr>
          <p:cNvPr id="1354" name="屏幕快照 2019-03-06 下午3.58.43.png" descr="屏幕快照 2019-03-06 下午3.58.43.png"/>
          <p:cNvPicPr>
            <a:picLocks noChangeAspect="1"/>
          </p:cNvPicPr>
          <p:nvPr/>
        </p:nvPicPr>
        <p:blipFill>
          <a:blip r:embed="rId5">
            <a:extLst/>
          </a:blip>
          <a:stretch>
            <a:fillRect/>
          </a:stretch>
        </p:blipFill>
        <p:spPr>
          <a:xfrm>
            <a:off x="20664963" y="581322"/>
            <a:ext cx="3044846" cy="1270001"/>
          </a:xfrm>
          <a:prstGeom prst="rect">
            <a:avLst/>
          </a:prstGeom>
          <a:ln w="12700">
            <a:miter lim="400000"/>
          </a:ln>
        </p:spPr>
      </p:pic>
      <p:sp>
        <p:nvSpPr>
          <p:cNvPr id="1355"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7" name="4.5.4.0 页置换算法"/>
          <p:cNvSpPr/>
          <p:nvPr/>
        </p:nvSpPr>
        <p:spPr>
          <a:xfrm>
            <a:off x="33917" y="130252"/>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4.5.4.0 页置换算法</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6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6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63"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364" name="最佳置换算法"/>
          <p:cNvSpPr/>
          <p:nvPr/>
        </p:nvSpPr>
        <p:spPr>
          <a:xfrm>
            <a:off x="1091561" y="3042109"/>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smtClean="0"/>
              <a:t>最佳置换算法</a:t>
            </a:r>
            <a:r>
              <a:rPr lang="en-US" altLang="zh-CN" dirty="0" smtClean="0"/>
              <a:t>ORA</a:t>
            </a:r>
            <a:endParaRPr lang="en-US" altLang="zh-CN" dirty="0"/>
          </a:p>
        </p:txBody>
      </p:sp>
      <p:sp>
        <p:nvSpPr>
          <p:cNvPr id="1365" name="从内存页中选择换出页的算法"/>
          <p:cNvSpPr/>
          <p:nvPr/>
        </p:nvSpPr>
        <p:spPr>
          <a:xfrm>
            <a:off x="8516292" y="900564"/>
            <a:ext cx="8369301" cy="1003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vl1pPr>
          </a:lstStyle>
          <a:p>
            <a:r>
              <a:t>从内存页中选择换出页的算法</a:t>
            </a:r>
          </a:p>
        </p:txBody>
      </p:sp>
      <p:sp>
        <p:nvSpPr>
          <p:cNvPr id="1366" name="先进先出置换算法FIFO"/>
          <p:cNvSpPr/>
          <p:nvPr/>
        </p:nvSpPr>
        <p:spPr>
          <a:xfrm>
            <a:off x="948393" y="6435670"/>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1367" name="页置换算法"/>
          <p:cNvSpPr/>
          <p:nvPr/>
        </p:nvSpPr>
        <p:spPr>
          <a:xfrm>
            <a:off x="557172" y="466545"/>
            <a:ext cx="7456418"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368" name="最简单的页置换算法"/>
          <p:cNvSpPr/>
          <p:nvPr/>
        </p:nvSpPr>
        <p:spPr>
          <a:xfrm>
            <a:off x="9105210" y="6588019"/>
            <a:ext cx="5887244"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最简单的页置换算法</a:t>
            </a:r>
          </a:p>
        </p:txBody>
      </p:sp>
      <p:sp>
        <p:nvSpPr>
          <p:cNvPr id="1369" name="选择以后永远不会被访问的页或者在未来最长时间内不再被访问的页作为换出页"/>
          <p:cNvSpPr/>
          <p:nvPr/>
        </p:nvSpPr>
        <p:spPr>
          <a:xfrm>
            <a:off x="983354" y="4897639"/>
            <a:ext cx="2157028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t>选择</a:t>
            </a:r>
            <a:r>
              <a:rPr b="1">
                <a:solidFill>
                  <a:schemeClr val="accent5"/>
                </a:solidFill>
                <a:latin typeface="Helvetica"/>
                <a:ea typeface="Helvetica"/>
                <a:cs typeface="Helvetica"/>
                <a:sym typeface="Helvetica"/>
              </a:rPr>
              <a:t>以后永远不会被访问的页</a:t>
            </a:r>
            <a:r>
              <a:t>或者</a:t>
            </a:r>
            <a:r>
              <a:rPr b="1">
                <a:solidFill>
                  <a:schemeClr val="accent5"/>
                </a:solidFill>
                <a:latin typeface="Helvetica"/>
                <a:ea typeface="Helvetica"/>
                <a:cs typeface="Helvetica"/>
                <a:sym typeface="Helvetica"/>
              </a:rPr>
              <a:t>在未来最长时间内不再被访问的页</a:t>
            </a:r>
            <a:r>
              <a:t>作为换出页</a:t>
            </a:r>
          </a:p>
        </p:txBody>
      </p:sp>
      <p:sp>
        <p:nvSpPr>
          <p:cNvPr id="1370" name="主要用于理论研究"/>
          <p:cNvSpPr/>
          <p:nvPr/>
        </p:nvSpPr>
        <p:spPr>
          <a:xfrm>
            <a:off x="9198180" y="3194458"/>
            <a:ext cx="5140630" cy="965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主要用于理论研究</a:t>
            </a:r>
          </a:p>
        </p:txBody>
      </p:sp>
      <p:sp>
        <p:nvSpPr>
          <p:cNvPr id="1371" name="实现最佳算法的近似算法"/>
          <p:cNvSpPr/>
          <p:nvPr/>
        </p:nvSpPr>
        <p:spPr>
          <a:xfrm>
            <a:off x="9153149" y="9981580"/>
            <a:ext cx="7095586"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实现最佳算法的近似算法</a:t>
            </a:r>
          </a:p>
        </p:txBody>
      </p:sp>
      <p:pic>
        <p:nvPicPr>
          <p:cNvPr id="1372" name="屏幕快照 2019-03-06 下午3.58.43.png" descr="屏幕快照 2019-03-06 下午3.58.43.png"/>
          <p:cNvPicPr>
            <a:picLocks noChangeAspect="1"/>
          </p:cNvPicPr>
          <p:nvPr/>
        </p:nvPicPr>
        <p:blipFill>
          <a:blip r:embed="rId5">
            <a:extLst/>
          </a:blip>
          <a:stretch>
            <a:fillRect/>
          </a:stretch>
        </p:blipFill>
        <p:spPr>
          <a:xfrm>
            <a:off x="20664963" y="581322"/>
            <a:ext cx="3044846" cy="1270001"/>
          </a:xfrm>
          <a:prstGeom prst="rect">
            <a:avLst/>
          </a:prstGeom>
          <a:ln w="12700">
            <a:miter lim="400000"/>
          </a:ln>
        </p:spPr>
      </p:pic>
      <p:sp>
        <p:nvSpPr>
          <p:cNvPr id="1373"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374" name="最近最久未使用置换算法LRU"/>
          <p:cNvSpPr/>
          <p:nvPr/>
        </p:nvSpPr>
        <p:spPr>
          <a:xfrm>
            <a:off x="1091561" y="9829231"/>
            <a:ext cx="7456418" cy="1861368"/>
          </a:xfrm>
          <a:prstGeom prst="roundRect">
            <a:avLst>
              <a:gd name="adj" fmla="val 1023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最近最久未使用置换算法LRU</a:t>
            </a:r>
          </a:p>
        </p:txBody>
      </p:sp>
      <p:sp>
        <p:nvSpPr>
          <p:cNvPr id="18" name="4.5.4.0 页置换算法"/>
          <p:cNvSpPr/>
          <p:nvPr/>
        </p:nvSpPr>
        <p:spPr>
          <a:xfrm>
            <a:off x="33917" y="130252"/>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4.5.4.0 页置换算法</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7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7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80"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381" name="最佳置换算法"/>
          <p:cNvSpPr/>
          <p:nvPr/>
        </p:nvSpPr>
        <p:spPr>
          <a:xfrm>
            <a:off x="1091561" y="3042109"/>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smtClean="0"/>
              <a:t>最佳置换算法</a:t>
            </a:r>
            <a:r>
              <a:rPr lang="en-US" altLang="zh-CN" dirty="0" smtClean="0"/>
              <a:t>ORA</a:t>
            </a:r>
            <a:endParaRPr lang="en-US" altLang="zh-CN" dirty="0"/>
          </a:p>
        </p:txBody>
      </p:sp>
      <p:sp>
        <p:nvSpPr>
          <p:cNvPr id="1382" name="从内存页中选择换出页的算法"/>
          <p:cNvSpPr/>
          <p:nvPr/>
        </p:nvSpPr>
        <p:spPr>
          <a:xfrm>
            <a:off x="8516292" y="900564"/>
            <a:ext cx="8369301" cy="1003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vl1pPr>
          </a:lstStyle>
          <a:p>
            <a:r>
              <a:t>从内存页中选择换出页的算法</a:t>
            </a:r>
          </a:p>
        </p:txBody>
      </p:sp>
      <p:sp>
        <p:nvSpPr>
          <p:cNvPr id="1383" name="先进先出置换算法FIFO"/>
          <p:cNvSpPr/>
          <p:nvPr/>
        </p:nvSpPr>
        <p:spPr>
          <a:xfrm>
            <a:off x="948393" y="6435670"/>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1384" name="页置换算法"/>
          <p:cNvSpPr/>
          <p:nvPr/>
        </p:nvSpPr>
        <p:spPr>
          <a:xfrm>
            <a:off x="557172" y="466545"/>
            <a:ext cx="7456418"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385" name="为每个页记录该页调入内存的时间，选择换出页时，选择进入内存时间最早的页"/>
          <p:cNvSpPr/>
          <p:nvPr/>
        </p:nvSpPr>
        <p:spPr>
          <a:xfrm>
            <a:off x="1018316" y="8047415"/>
            <a:ext cx="2157028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t>为每个页记录该页调入内存的时间，选择换出页时，选择</a:t>
            </a:r>
            <a:r>
              <a:rPr b="1">
                <a:solidFill>
                  <a:schemeClr val="accent5"/>
                </a:solidFill>
                <a:latin typeface="Helvetica"/>
                <a:ea typeface="Helvetica"/>
                <a:cs typeface="Helvetica"/>
                <a:sym typeface="Helvetica"/>
              </a:rPr>
              <a:t>进入内存时间最早的页</a:t>
            </a:r>
          </a:p>
        </p:txBody>
      </p:sp>
      <p:sp>
        <p:nvSpPr>
          <p:cNvPr id="1386" name="最简单的页置换算法"/>
          <p:cNvSpPr/>
          <p:nvPr/>
        </p:nvSpPr>
        <p:spPr>
          <a:xfrm>
            <a:off x="9105210" y="6588019"/>
            <a:ext cx="5887244"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最简单的页置换算法</a:t>
            </a:r>
          </a:p>
        </p:txBody>
      </p:sp>
      <p:sp>
        <p:nvSpPr>
          <p:cNvPr id="1387" name="选择以后永远不会被访问的页或者在未来最长时间内不再被访问的页作为换出页"/>
          <p:cNvSpPr/>
          <p:nvPr/>
        </p:nvSpPr>
        <p:spPr>
          <a:xfrm>
            <a:off x="983354" y="4897639"/>
            <a:ext cx="2157028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t>选择</a:t>
            </a:r>
            <a:r>
              <a:rPr b="1">
                <a:solidFill>
                  <a:schemeClr val="accent5"/>
                </a:solidFill>
                <a:latin typeface="Helvetica"/>
                <a:ea typeface="Helvetica"/>
                <a:cs typeface="Helvetica"/>
                <a:sym typeface="Helvetica"/>
              </a:rPr>
              <a:t>以后永远不会被访问的页</a:t>
            </a:r>
            <a:r>
              <a:t>或者</a:t>
            </a:r>
            <a:r>
              <a:rPr b="1">
                <a:solidFill>
                  <a:schemeClr val="accent5"/>
                </a:solidFill>
                <a:latin typeface="Helvetica"/>
                <a:ea typeface="Helvetica"/>
                <a:cs typeface="Helvetica"/>
                <a:sym typeface="Helvetica"/>
              </a:rPr>
              <a:t>在未来最长时间内不再被访问的页</a:t>
            </a:r>
            <a:r>
              <a:t>作为换出页</a:t>
            </a:r>
          </a:p>
        </p:txBody>
      </p:sp>
      <p:sp>
        <p:nvSpPr>
          <p:cNvPr id="1388" name="主要用于理论研究"/>
          <p:cNvSpPr/>
          <p:nvPr/>
        </p:nvSpPr>
        <p:spPr>
          <a:xfrm>
            <a:off x="9198180" y="3194458"/>
            <a:ext cx="5140630" cy="965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主要用于理论研究</a:t>
            </a:r>
          </a:p>
        </p:txBody>
      </p:sp>
      <p:sp>
        <p:nvSpPr>
          <p:cNvPr id="1389" name="实现最佳算法的近似算法"/>
          <p:cNvSpPr/>
          <p:nvPr/>
        </p:nvSpPr>
        <p:spPr>
          <a:xfrm>
            <a:off x="9153149" y="9981580"/>
            <a:ext cx="7095586"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实现最佳算法的近似算法</a:t>
            </a:r>
          </a:p>
        </p:txBody>
      </p:sp>
      <p:pic>
        <p:nvPicPr>
          <p:cNvPr id="1390" name="屏幕快照 2019-03-06 下午3.58.43.png" descr="屏幕快照 2019-03-06 下午3.58.43.png"/>
          <p:cNvPicPr>
            <a:picLocks noChangeAspect="1"/>
          </p:cNvPicPr>
          <p:nvPr/>
        </p:nvPicPr>
        <p:blipFill>
          <a:blip r:embed="rId5">
            <a:extLst/>
          </a:blip>
          <a:stretch>
            <a:fillRect/>
          </a:stretch>
        </p:blipFill>
        <p:spPr>
          <a:xfrm>
            <a:off x="20664963" y="581322"/>
            <a:ext cx="3044846" cy="1270001"/>
          </a:xfrm>
          <a:prstGeom prst="rect">
            <a:avLst/>
          </a:prstGeom>
          <a:ln w="12700">
            <a:miter lim="400000"/>
          </a:ln>
        </p:spPr>
      </p:pic>
      <p:sp>
        <p:nvSpPr>
          <p:cNvPr id="1391"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392" name="最近最久未使用置换算法LRU"/>
          <p:cNvSpPr/>
          <p:nvPr/>
        </p:nvSpPr>
        <p:spPr>
          <a:xfrm>
            <a:off x="1091561" y="9829231"/>
            <a:ext cx="7456418" cy="1861368"/>
          </a:xfrm>
          <a:prstGeom prst="roundRect">
            <a:avLst>
              <a:gd name="adj" fmla="val 1023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最近最久未使用置换算法LRU</a:t>
            </a:r>
          </a:p>
        </p:txBody>
      </p:sp>
      <p:sp>
        <p:nvSpPr>
          <p:cNvPr id="19" name="4.5.4.0 页置换算法"/>
          <p:cNvSpPr/>
          <p:nvPr/>
        </p:nvSpPr>
        <p:spPr>
          <a:xfrm>
            <a:off x="33917" y="130252"/>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4.5.4.0 页置换算法</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9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9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400"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sp>
        <p:nvSpPr>
          <p:cNvPr id="1401" name="最佳置换算法"/>
          <p:cNvSpPr/>
          <p:nvPr/>
        </p:nvSpPr>
        <p:spPr>
          <a:xfrm>
            <a:off x="1091561" y="3042109"/>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smtClean="0"/>
              <a:t>最佳置换算法</a:t>
            </a:r>
            <a:r>
              <a:rPr lang="en-US" altLang="zh-CN" dirty="0" smtClean="0"/>
              <a:t>ORA</a:t>
            </a:r>
            <a:endParaRPr lang="en-US" altLang="zh-CN" dirty="0"/>
          </a:p>
        </p:txBody>
      </p:sp>
      <p:sp>
        <p:nvSpPr>
          <p:cNvPr id="1402" name="从内存页中选择换出页的算法"/>
          <p:cNvSpPr/>
          <p:nvPr/>
        </p:nvSpPr>
        <p:spPr>
          <a:xfrm>
            <a:off x="8516292" y="900564"/>
            <a:ext cx="8369301" cy="1003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vl1pPr>
          </a:lstStyle>
          <a:p>
            <a:r>
              <a:t>从内存页中选择换出页的算法</a:t>
            </a:r>
          </a:p>
        </p:txBody>
      </p:sp>
      <p:sp>
        <p:nvSpPr>
          <p:cNvPr id="1403" name="先进先出置换算法FIFO"/>
          <p:cNvSpPr/>
          <p:nvPr/>
        </p:nvSpPr>
        <p:spPr>
          <a:xfrm>
            <a:off x="948393" y="6435670"/>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先进先出置换算法FIFO</a:t>
            </a:r>
          </a:p>
        </p:txBody>
      </p:sp>
      <p:sp>
        <p:nvSpPr>
          <p:cNvPr id="1404" name="页置换算法"/>
          <p:cNvSpPr/>
          <p:nvPr/>
        </p:nvSpPr>
        <p:spPr>
          <a:xfrm>
            <a:off x="557172" y="466545"/>
            <a:ext cx="7456418"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405" name="为每个页记录该页调入内存的时间，选择换出页时，选择进入内存时间最早的页"/>
          <p:cNvSpPr/>
          <p:nvPr/>
        </p:nvSpPr>
        <p:spPr>
          <a:xfrm>
            <a:off x="1018316" y="8047415"/>
            <a:ext cx="2157028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t>为每个页记录该页调入内存的时间，选择换出页时，选择</a:t>
            </a:r>
            <a:r>
              <a:rPr b="1">
                <a:solidFill>
                  <a:schemeClr val="accent5"/>
                </a:solidFill>
                <a:latin typeface="Helvetica"/>
                <a:ea typeface="Helvetica"/>
                <a:cs typeface="Helvetica"/>
                <a:sym typeface="Helvetica"/>
              </a:rPr>
              <a:t>进入内存时间最早的页</a:t>
            </a:r>
          </a:p>
        </p:txBody>
      </p:sp>
      <p:sp>
        <p:nvSpPr>
          <p:cNvPr id="1406" name="最简单的页置换算法"/>
          <p:cNvSpPr/>
          <p:nvPr/>
        </p:nvSpPr>
        <p:spPr>
          <a:xfrm>
            <a:off x="9105210" y="6588019"/>
            <a:ext cx="5887244"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最简单的页置换算法</a:t>
            </a:r>
          </a:p>
        </p:txBody>
      </p:sp>
      <p:sp>
        <p:nvSpPr>
          <p:cNvPr id="1407" name="选择以后永远不会被访问的页或者在未来最长时间内不再被访问的页作为换出页"/>
          <p:cNvSpPr/>
          <p:nvPr/>
        </p:nvSpPr>
        <p:spPr>
          <a:xfrm>
            <a:off x="983354" y="4897639"/>
            <a:ext cx="21570280"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t>选择</a:t>
            </a:r>
            <a:r>
              <a:rPr b="1">
                <a:solidFill>
                  <a:schemeClr val="accent5"/>
                </a:solidFill>
                <a:latin typeface="Helvetica"/>
                <a:ea typeface="Helvetica"/>
                <a:cs typeface="Helvetica"/>
                <a:sym typeface="Helvetica"/>
              </a:rPr>
              <a:t>以后永远不会被访问的页</a:t>
            </a:r>
            <a:r>
              <a:t>或者</a:t>
            </a:r>
            <a:r>
              <a:rPr b="1">
                <a:solidFill>
                  <a:schemeClr val="accent5"/>
                </a:solidFill>
                <a:latin typeface="Helvetica"/>
                <a:ea typeface="Helvetica"/>
                <a:cs typeface="Helvetica"/>
                <a:sym typeface="Helvetica"/>
              </a:rPr>
              <a:t>在未来最长时间内不再被访问的页</a:t>
            </a:r>
            <a:r>
              <a:t>作为换出页</a:t>
            </a:r>
          </a:p>
        </p:txBody>
      </p:sp>
      <p:sp>
        <p:nvSpPr>
          <p:cNvPr id="1408" name="主要用于理论研究"/>
          <p:cNvSpPr/>
          <p:nvPr/>
        </p:nvSpPr>
        <p:spPr>
          <a:xfrm>
            <a:off x="9198180" y="3194458"/>
            <a:ext cx="5140630" cy="965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主要用于理论研究</a:t>
            </a:r>
          </a:p>
        </p:txBody>
      </p:sp>
      <p:sp>
        <p:nvSpPr>
          <p:cNvPr id="1409" name="实现最佳算法的近似算法"/>
          <p:cNvSpPr/>
          <p:nvPr/>
        </p:nvSpPr>
        <p:spPr>
          <a:xfrm>
            <a:off x="9153149" y="9981580"/>
            <a:ext cx="7095586" cy="965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u="sng"/>
            </a:lvl1pPr>
          </a:lstStyle>
          <a:p>
            <a:r>
              <a:t>实现最佳算法的近似算法</a:t>
            </a:r>
          </a:p>
        </p:txBody>
      </p:sp>
      <p:sp>
        <p:nvSpPr>
          <p:cNvPr id="1410" name="选择最近最久未使用的页换出(用一个字段记录一个页自上次被访问以来所经历的时间)"/>
          <p:cNvSpPr/>
          <p:nvPr/>
        </p:nvSpPr>
        <p:spPr>
          <a:xfrm>
            <a:off x="1057439" y="11865046"/>
            <a:ext cx="23287009"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pPr>
            <a:r>
              <a:t>选择</a:t>
            </a:r>
            <a:r>
              <a:rPr b="1">
                <a:solidFill>
                  <a:schemeClr val="accent5"/>
                </a:solidFill>
                <a:latin typeface="Helvetica"/>
                <a:ea typeface="Helvetica"/>
                <a:cs typeface="Helvetica"/>
                <a:sym typeface="Helvetica"/>
              </a:rPr>
              <a:t>最近最久未使用的页</a:t>
            </a:r>
            <a:r>
              <a:t>换出(用一个字段记录一个页自上次被访问以来所经历的时间)</a:t>
            </a:r>
          </a:p>
        </p:txBody>
      </p:sp>
      <p:pic>
        <p:nvPicPr>
          <p:cNvPr id="1412" name="屏幕快照 2019-03-06 下午3.58.43.png" descr="屏幕快照 2019-03-06 下午3.58.43.png"/>
          <p:cNvPicPr>
            <a:picLocks noChangeAspect="1"/>
          </p:cNvPicPr>
          <p:nvPr/>
        </p:nvPicPr>
        <p:blipFill>
          <a:blip r:embed="rId5">
            <a:extLst/>
          </a:blip>
          <a:stretch>
            <a:fillRect/>
          </a:stretch>
        </p:blipFill>
        <p:spPr>
          <a:xfrm>
            <a:off x="20664963" y="581322"/>
            <a:ext cx="3044846" cy="1270001"/>
          </a:xfrm>
          <a:prstGeom prst="rect">
            <a:avLst/>
          </a:prstGeom>
          <a:ln w="12700">
            <a:miter lim="400000"/>
          </a:ln>
        </p:spPr>
      </p:pic>
      <p:sp>
        <p:nvSpPr>
          <p:cNvPr id="1413"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414" name="最近最久未使用置换算法LRU"/>
          <p:cNvSpPr/>
          <p:nvPr/>
        </p:nvSpPr>
        <p:spPr>
          <a:xfrm>
            <a:off x="1091561" y="9829231"/>
            <a:ext cx="7456418" cy="1861368"/>
          </a:xfrm>
          <a:prstGeom prst="roundRect">
            <a:avLst>
              <a:gd name="adj" fmla="val 10234"/>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最近最久未使用置换算法LRU</a:t>
            </a:r>
          </a:p>
        </p:txBody>
      </p:sp>
      <p:sp>
        <p:nvSpPr>
          <p:cNvPr id="20" name="4.5.4.0 页置换算法"/>
          <p:cNvSpPr/>
          <p:nvPr/>
        </p:nvSpPr>
        <p:spPr>
          <a:xfrm>
            <a:off x="33917" y="130252"/>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4.5.4.0 页置换算法</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1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20"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1421"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1422"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1423"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1424"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1425"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142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427"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 name="下课快乐…"/>
          <p:cNvSpPr/>
          <p:nvPr/>
        </p:nvSpPr>
        <p:spPr>
          <a:xfrm>
            <a:off x="10269232" y="4292600"/>
            <a:ext cx="13675297"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9600">
                <a:latin typeface="Hannotate SC Bold"/>
                <a:ea typeface="Hannotate SC Bold"/>
                <a:cs typeface="Hannotate SC Bold"/>
                <a:sym typeface="Hannotate SC Bold"/>
              </a:defRPr>
            </a:pPr>
            <a:r>
              <a:t>下课快乐</a:t>
            </a:r>
          </a:p>
          <a:p>
            <a:pPr>
              <a:defRPr sz="9600">
                <a:latin typeface="Hannotate SC Bold"/>
                <a:ea typeface="Hannotate SC Bold"/>
                <a:cs typeface="Hannotate SC Bold"/>
                <a:sym typeface="Hannotate SC Bold"/>
              </a:defRPr>
            </a:pPr>
            <a:r>
              <a:t>马上去做随堂考哦</a:t>
            </a:r>
          </a:p>
          <a:p>
            <a:pPr>
              <a:defRPr sz="9600">
                <a:latin typeface="Hannotate SC Bold"/>
                <a:ea typeface="Hannotate SC Bold"/>
                <a:cs typeface="Hannotate SC Bold"/>
                <a:sym typeface="Hannotate SC Bold"/>
              </a:defRPr>
            </a:pPr>
            <a:r>
              <a:rPr>
                <a:latin typeface="Apple Color Emoji"/>
                <a:ea typeface="Apple Color Emoji"/>
                <a:cs typeface="Apple Color Emoji"/>
                <a:sym typeface="Apple Color Emoji"/>
              </a:rPr>
              <a:t>🙇‍♀️🙇‍♀️🙇‍♀️</a:t>
            </a:r>
          </a:p>
        </p:txBody>
      </p:sp>
      <p:pic>
        <p:nvPicPr>
          <p:cNvPr id="1430" name="EF7091CC-C309-4B12-B855-27AA446D42E5-16150-000030DF382AEA18_tmp.jpg" descr="EF7091CC-C309-4B12-B855-27AA446D42E5-16150-000030DF382AEA18_tmp.jpg"/>
          <p:cNvPicPr>
            <a:picLocks noChangeAspect="1"/>
          </p:cNvPicPr>
          <p:nvPr/>
        </p:nvPicPr>
        <p:blipFill>
          <a:blip r:embed="rId2">
            <a:extLst/>
          </a:blip>
          <a:stretch>
            <a:fillRect/>
          </a:stretch>
        </p:blipFill>
        <p:spPr>
          <a:xfrm>
            <a:off x="266430" y="3134121"/>
            <a:ext cx="9938651" cy="744776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7"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178"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179" name="将一个进程的逻辑地址空间分成若干个大小相等的片"/>
          <p:cNvSpPr/>
          <p:nvPr/>
        </p:nvSpPr>
        <p:spPr>
          <a:xfrm>
            <a:off x="7693310" y="2493809"/>
            <a:ext cx="14850219"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a:solidFill>
                  <a:schemeClr val="bg2"/>
                </a:solidFill>
              </a:rPr>
              <a:t>将一个进程的</a:t>
            </a:r>
            <a:r>
              <a:rPr b="1">
                <a:solidFill>
                  <a:schemeClr val="bg2"/>
                </a:solidFill>
                <a:latin typeface="Helvetica"/>
                <a:ea typeface="Helvetica"/>
                <a:cs typeface="Helvetica"/>
                <a:sym typeface="Helvetica"/>
              </a:rPr>
              <a:t>逻辑地址空间</a:t>
            </a:r>
            <a:r>
              <a:rPr>
                <a:solidFill>
                  <a:schemeClr val="bg2"/>
                </a:solidFill>
              </a:rPr>
              <a:t>分成若干个大小相等的</a:t>
            </a:r>
            <a:r>
              <a:rPr b="1">
                <a:solidFill>
                  <a:schemeClr val="bg2"/>
                </a:solidFill>
                <a:latin typeface="Helvetica"/>
                <a:ea typeface="Helvetica"/>
                <a:cs typeface="Helvetica"/>
                <a:sym typeface="Helvetica"/>
              </a:rPr>
              <a:t>片</a:t>
            </a:r>
          </a:p>
        </p:txBody>
      </p:sp>
      <p:sp>
        <p:nvSpPr>
          <p:cNvPr id="180" name="将物理内存空间分成与页大小相同的若干个存储块"/>
          <p:cNvSpPr/>
          <p:nvPr/>
        </p:nvSpPr>
        <p:spPr>
          <a:xfrm>
            <a:off x="7696411" y="4651430"/>
            <a:ext cx="14209018"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a:solidFill>
                  <a:schemeClr val="bg2"/>
                </a:solidFill>
              </a:rPr>
              <a:t>将</a:t>
            </a:r>
            <a:r>
              <a:rPr b="1">
                <a:solidFill>
                  <a:schemeClr val="bg2"/>
                </a:solidFill>
                <a:latin typeface="Helvetica"/>
                <a:ea typeface="Helvetica"/>
                <a:cs typeface="Helvetica"/>
                <a:sym typeface="Helvetica"/>
              </a:rPr>
              <a:t>物理内存空间</a:t>
            </a:r>
            <a:r>
              <a:rPr>
                <a:solidFill>
                  <a:schemeClr val="bg2"/>
                </a:solidFill>
              </a:rPr>
              <a:t>分成与页大小相同的若干个</a:t>
            </a:r>
            <a:r>
              <a:rPr b="1">
                <a:solidFill>
                  <a:schemeClr val="bg2"/>
                </a:solidFill>
                <a:latin typeface="Helvetica"/>
                <a:ea typeface="Helvetica"/>
                <a:cs typeface="Helvetica"/>
                <a:sym typeface="Helvetica"/>
              </a:rPr>
              <a:t>存储块</a:t>
            </a:r>
          </a:p>
        </p:txBody>
      </p:sp>
      <p:sp>
        <p:nvSpPr>
          <p:cNvPr id="181" name="将进程中的若干页分别装入多个可以不相邻的页框中"/>
          <p:cNvSpPr/>
          <p:nvPr/>
        </p:nvSpPr>
        <p:spPr>
          <a:xfrm>
            <a:off x="7758769" y="6604035"/>
            <a:ext cx="14719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t>将进程中的若干</a:t>
            </a:r>
            <a:r>
              <a:rPr b="1">
                <a:latin typeface="Helvetica"/>
                <a:ea typeface="Helvetica"/>
                <a:cs typeface="Helvetica"/>
                <a:sym typeface="Helvetica"/>
              </a:rPr>
              <a:t>页</a:t>
            </a:r>
            <a:r>
              <a:t>分别装入多个</a:t>
            </a:r>
            <a:r>
              <a:rPr b="1">
                <a:latin typeface="Helvetica"/>
                <a:ea typeface="Helvetica"/>
                <a:cs typeface="Helvetica"/>
                <a:sym typeface="Helvetica"/>
              </a:rPr>
              <a:t>可以不相邻</a:t>
            </a:r>
            <a:r>
              <a:t>的</a:t>
            </a:r>
            <a:r>
              <a:rPr b="1">
                <a:latin typeface="Helvetica"/>
                <a:ea typeface="Helvetica"/>
                <a:cs typeface="Helvetica"/>
                <a:sym typeface="Helvetica"/>
              </a:rPr>
              <a:t>页框</a:t>
            </a:r>
            <a:r>
              <a:t>中</a:t>
            </a:r>
          </a:p>
        </p:txBody>
      </p:sp>
      <p:pic>
        <p:nvPicPr>
          <p:cNvPr id="182" name="屏幕快照 2019-03-06 下午3.28.48.png" descr="屏幕快照 2019-03-06 下午3.28.48.png"/>
          <p:cNvPicPr>
            <a:picLocks noChangeAspect="1"/>
          </p:cNvPicPr>
          <p:nvPr/>
        </p:nvPicPr>
        <p:blipFill>
          <a:blip r:embed="rId4">
            <a:extLst/>
          </a:blip>
          <a:stretch>
            <a:fillRect/>
          </a:stretch>
        </p:blipFill>
        <p:spPr>
          <a:xfrm>
            <a:off x="19866726" y="673100"/>
            <a:ext cx="3799725" cy="1310250"/>
          </a:xfrm>
          <a:prstGeom prst="rect">
            <a:avLst/>
          </a:prstGeom>
          <a:ln w="12700">
            <a:miter lim="400000"/>
          </a:ln>
        </p:spPr>
      </p:pic>
      <p:sp>
        <p:nvSpPr>
          <p:cNvPr id="183" name="页"/>
          <p:cNvSpPr/>
          <p:nvPr/>
        </p:nvSpPr>
        <p:spPr>
          <a:xfrm>
            <a:off x="3113857" y="2300858"/>
            <a:ext cx="1270001"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a:t>
            </a:r>
          </a:p>
        </p:txBody>
      </p:sp>
      <p:grpSp>
        <p:nvGrpSpPr>
          <p:cNvPr id="186" name="基…"/>
          <p:cNvGrpSpPr/>
          <p:nvPr/>
        </p:nvGrpSpPr>
        <p:grpSpPr>
          <a:xfrm>
            <a:off x="918140" y="4953000"/>
            <a:ext cx="1078231" cy="3810000"/>
            <a:chOff x="0" y="0"/>
            <a:chExt cx="1078229" cy="3810000"/>
          </a:xfrm>
        </p:grpSpPr>
        <p:sp>
          <p:nvSpPr>
            <p:cNvPr id="185" name="基…"/>
            <p:cNvSpPr/>
            <p:nvPr/>
          </p:nvSpPr>
          <p:spPr>
            <a:xfrm>
              <a:off x="38099" y="38100"/>
              <a:ext cx="1002032" cy="3733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基</a:t>
              </a:r>
            </a:p>
            <a:p>
              <a:r>
                <a:t>本</a:t>
              </a:r>
            </a:p>
            <a:p>
              <a:r>
                <a:t>概</a:t>
              </a:r>
            </a:p>
            <a:p>
              <a:r>
                <a:t>念</a:t>
              </a:r>
            </a:p>
          </p:txBody>
        </p:sp>
        <p:pic>
          <p:nvPicPr>
            <p:cNvPr id="184" name="基…" descr="基…"/>
            <p:cNvPicPr>
              <a:picLocks/>
            </p:cNvPicPr>
            <p:nvPr/>
          </p:nvPicPr>
          <p:blipFill>
            <a:blip r:embed="rId6">
              <a:extLst/>
            </a:blip>
            <a:stretch>
              <a:fillRect/>
            </a:stretch>
          </p:blipFill>
          <p:spPr>
            <a:xfrm>
              <a:off x="0" y="0"/>
              <a:ext cx="1078230" cy="3810001"/>
            </a:xfrm>
            <a:prstGeom prst="rect">
              <a:avLst/>
            </a:prstGeom>
            <a:effectLst/>
          </p:spPr>
        </p:pic>
      </p:grpSp>
      <p:sp>
        <p:nvSpPr>
          <p:cNvPr id="187" name="页框"/>
          <p:cNvSpPr/>
          <p:nvPr/>
        </p:nvSpPr>
        <p:spPr>
          <a:xfrm>
            <a:off x="3113857" y="4452447"/>
            <a:ext cx="214146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页框</a:t>
            </a:r>
          </a:p>
        </p:txBody>
      </p:sp>
      <p:sp>
        <p:nvSpPr>
          <p:cNvPr id="188" name="分页存储"/>
          <p:cNvSpPr/>
          <p:nvPr/>
        </p:nvSpPr>
        <p:spPr>
          <a:xfrm>
            <a:off x="3113857" y="6477035"/>
            <a:ext cx="352742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a:t>
            </a:r>
          </a:p>
        </p:txBody>
      </p:sp>
      <p:sp>
        <p:nvSpPr>
          <p:cNvPr id="189" name="页内碎片"/>
          <p:cNvSpPr/>
          <p:nvPr/>
        </p:nvSpPr>
        <p:spPr>
          <a:xfrm>
            <a:off x="3113857" y="8565124"/>
            <a:ext cx="352742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页内碎片</a:t>
            </a:r>
          </a:p>
        </p:txBody>
      </p:sp>
      <p:sp>
        <p:nvSpPr>
          <p:cNvPr id="190" name="页表"/>
          <p:cNvSpPr/>
          <p:nvPr/>
        </p:nvSpPr>
        <p:spPr>
          <a:xfrm>
            <a:off x="3113857" y="10653212"/>
            <a:ext cx="214146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页表</a:t>
            </a:r>
          </a:p>
        </p:txBody>
      </p:sp>
      <p:sp>
        <p:nvSpPr>
          <p:cNvPr id="191"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7"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198"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201" name="将进程中的若干页分别装入多个可以不相邻的页框中"/>
          <p:cNvSpPr/>
          <p:nvPr/>
        </p:nvSpPr>
        <p:spPr>
          <a:xfrm>
            <a:off x="7693310" y="6676018"/>
            <a:ext cx="14850219"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a:solidFill>
                  <a:schemeClr val="bg2"/>
                </a:solidFill>
              </a:rPr>
              <a:t>将进程中的若干</a:t>
            </a:r>
            <a:r>
              <a:rPr b="1">
                <a:solidFill>
                  <a:schemeClr val="bg2"/>
                </a:solidFill>
                <a:latin typeface="Helvetica"/>
                <a:ea typeface="Helvetica"/>
                <a:cs typeface="Helvetica"/>
                <a:sym typeface="Helvetica"/>
              </a:rPr>
              <a:t>页</a:t>
            </a:r>
            <a:r>
              <a:rPr>
                <a:solidFill>
                  <a:schemeClr val="bg2"/>
                </a:solidFill>
              </a:rPr>
              <a:t>分别装入多个</a:t>
            </a:r>
            <a:r>
              <a:rPr b="1">
                <a:solidFill>
                  <a:schemeClr val="bg2"/>
                </a:solidFill>
                <a:latin typeface="Helvetica"/>
                <a:ea typeface="Helvetica"/>
                <a:cs typeface="Helvetica"/>
                <a:sym typeface="Helvetica"/>
              </a:rPr>
              <a:t>可以不相邻</a:t>
            </a:r>
            <a:r>
              <a:rPr>
                <a:solidFill>
                  <a:schemeClr val="bg2"/>
                </a:solidFill>
              </a:rPr>
              <a:t>的</a:t>
            </a:r>
            <a:r>
              <a:rPr b="1">
                <a:solidFill>
                  <a:schemeClr val="bg2"/>
                </a:solidFill>
                <a:latin typeface="Helvetica"/>
                <a:ea typeface="Helvetica"/>
                <a:cs typeface="Helvetica"/>
                <a:sym typeface="Helvetica"/>
              </a:rPr>
              <a:t>页框</a:t>
            </a:r>
            <a:r>
              <a:rPr>
                <a:solidFill>
                  <a:schemeClr val="bg2"/>
                </a:solidFill>
              </a:rPr>
              <a:t>中</a:t>
            </a:r>
          </a:p>
        </p:txBody>
      </p:sp>
      <p:sp>
        <p:nvSpPr>
          <p:cNvPr id="202" name="进程最后一页一般装不满一个页框，形成页内碎片"/>
          <p:cNvSpPr/>
          <p:nvPr/>
        </p:nvSpPr>
        <p:spPr>
          <a:xfrm>
            <a:off x="7758769" y="8692124"/>
            <a:ext cx="1408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t>进程</a:t>
            </a:r>
            <a:r>
              <a:rPr b="1">
                <a:latin typeface="Helvetica"/>
                <a:ea typeface="Helvetica"/>
                <a:cs typeface="Helvetica"/>
                <a:sym typeface="Helvetica"/>
              </a:rPr>
              <a:t>最后一页</a:t>
            </a:r>
            <a:r>
              <a:t>一般装不满一个页框，形成</a:t>
            </a:r>
            <a:r>
              <a:rPr b="1">
                <a:latin typeface="Helvetica"/>
                <a:ea typeface="Helvetica"/>
                <a:cs typeface="Helvetica"/>
                <a:sym typeface="Helvetica"/>
              </a:rPr>
              <a:t>页内碎片</a:t>
            </a:r>
          </a:p>
        </p:txBody>
      </p:sp>
      <p:pic>
        <p:nvPicPr>
          <p:cNvPr id="203" name="屏幕快照 2019-03-06 下午3.28.48.png" descr="屏幕快照 2019-03-06 下午3.28.48.png"/>
          <p:cNvPicPr>
            <a:picLocks noChangeAspect="1"/>
          </p:cNvPicPr>
          <p:nvPr/>
        </p:nvPicPr>
        <p:blipFill>
          <a:blip r:embed="rId4">
            <a:extLst/>
          </a:blip>
          <a:stretch>
            <a:fillRect/>
          </a:stretch>
        </p:blipFill>
        <p:spPr>
          <a:xfrm>
            <a:off x="19866726" y="673100"/>
            <a:ext cx="3799725" cy="1310250"/>
          </a:xfrm>
          <a:prstGeom prst="rect">
            <a:avLst/>
          </a:prstGeom>
          <a:ln w="12700">
            <a:miter lim="400000"/>
          </a:ln>
        </p:spPr>
      </p:pic>
      <p:sp>
        <p:nvSpPr>
          <p:cNvPr id="204" name="页"/>
          <p:cNvSpPr/>
          <p:nvPr/>
        </p:nvSpPr>
        <p:spPr>
          <a:xfrm>
            <a:off x="3113857" y="2300858"/>
            <a:ext cx="1270001"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a:t>
            </a:r>
          </a:p>
        </p:txBody>
      </p:sp>
      <p:grpSp>
        <p:nvGrpSpPr>
          <p:cNvPr id="207" name="基…"/>
          <p:cNvGrpSpPr/>
          <p:nvPr/>
        </p:nvGrpSpPr>
        <p:grpSpPr>
          <a:xfrm>
            <a:off x="918140" y="4953000"/>
            <a:ext cx="1078231" cy="3810000"/>
            <a:chOff x="0" y="0"/>
            <a:chExt cx="1078229" cy="3810000"/>
          </a:xfrm>
        </p:grpSpPr>
        <p:sp>
          <p:nvSpPr>
            <p:cNvPr id="206" name="基…"/>
            <p:cNvSpPr/>
            <p:nvPr/>
          </p:nvSpPr>
          <p:spPr>
            <a:xfrm>
              <a:off x="38099" y="38100"/>
              <a:ext cx="1002032" cy="3733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基</a:t>
              </a:r>
            </a:p>
            <a:p>
              <a:r>
                <a:t>本</a:t>
              </a:r>
            </a:p>
            <a:p>
              <a:r>
                <a:t>概</a:t>
              </a:r>
            </a:p>
            <a:p>
              <a:r>
                <a:t>念</a:t>
              </a:r>
            </a:p>
          </p:txBody>
        </p:sp>
        <p:pic>
          <p:nvPicPr>
            <p:cNvPr id="205" name="基…" descr="基…"/>
            <p:cNvPicPr>
              <a:picLocks/>
            </p:cNvPicPr>
            <p:nvPr/>
          </p:nvPicPr>
          <p:blipFill>
            <a:blip r:embed="rId6">
              <a:extLst/>
            </a:blip>
            <a:stretch>
              <a:fillRect/>
            </a:stretch>
          </p:blipFill>
          <p:spPr>
            <a:xfrm>
              <a:off x="0" y="0"/>
              <a:ext cx="1078230" cy="3810001"/>
            </a:xfrm>
            <a:prstGeom prst="rect">
              <a:avLst/>
            </a:prstGeom>
            <a:effectLst/>
          </p:spPr>
        </p:pic>
      </p:grpSp>
      <p:sp>
        <p:nvSpPr>
          <p:cNvPr id="208" name="页框"/>
          <p:cNvSpPr/>
          <p:nvPr/>
        </p:nvSpPr>
        <p:spPr>
          <a:xfrm>
            <a:off x="3113857" y="4452447"/>
            <a:ext cx="214146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页框</a:t>
            </a:r>
          </a:p>
        </p:txBody>
      </p:sp>
      <p:sp>
        <p:nvSpPr>
          <p:cNvPr id="209" name="分页存储"/>
          <p:cNvSpPr/>
          <p:nvPr/>
        </p:nvSpPr>
        <p:spPr>
          <a:xfrm>
            <a:off x="3113857" y="6477035"/>
            <a:ext cx="352742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a:t>
            </a:r>
          </a:p>
        </p:txBody>
      </p:sp>
      <p:sp>
        <p:nvSpPr>
          <p:cNvPr id="210" name="页内碎片"/>
          <p:cNvSpPr/>
          <p:nvPr/>
        </p:nvSpPr>
        <p:spPr>
          <a:xfrm>
            <a:off x="3113857" y="8565124"/>
            <a:ext cx="352742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页内碎片</a:t>
            </a:r>
          </a:p>
        </p:txBody>
      </p:sp>
      <p:sp>
        <p:nvSpPr>
          <p:cNvPr id="211" name="页表"/>
          <p:cNvSpPr/>
          <p:nvPr/>
        </p:nvSpPr>
        <p:spPr>
          <a:xfrm>
            <a:off x="3113857" y="10653212"/>
            <a:ext cx="214146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页表</a:t>
            </a:r>
          </a:p>
        </p:txBody>
      </p:sp>
      <p:sp>
        <p:nvSpPr>
          <p:cNvPr id="212"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
        <p:nvSpPr>
          <p:cNvPr id="20" name="将一个进程的逻辑地址空间分成若干个大小相等的片"/>
          <p:cNvSpPr/>
          <p:nvPr/>
        </p:nvSpPr>
        <p:spPr>
          <a:xfrm>
            <a:off x="7693310" y="2493809"/>
            <a:ext cx="14850219"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a:solidFill>
                  <a:schemeClr val="bg2"/>
                </a:solidFill>
              </a:rPr>
              <a:t>将一个进程的</a:t>
            </a:r>
            <a:r>
              <a:rPr b="1">
                <a:solidFill>
                  <a:schemeClr val="bg2"/>
                </a:solidFill>
                <a:latin typeface="Helvetica"/>
                <a:ea typeface="Helvetica"/>
                <a:cs typeface="Helvetica"/>
                <a:sym typeface="Helvetica"/>
              </a:rPr>
              <a:t>逻辑地址空间</a:t>
            </a:r>
            <a:r>
              <a:rPr>
                <a:solidFill>
                  <a:schemeClr val="bg2"/>
                </a:solidFill>
              </a:rPr>
              <a:t>分成若干个大小相等的</a:t>
            </a:r>
            <a:r>
              <a:rPr b="1">
                <a:solidFill>
                  <a:schemeClr val="bg2"/>
                </a:solidFill>
                <a:latin typeface="Helvetica"/>
                <a:ea typeface="Helvetica"/>
                <a:cs typeface="Helvetica"/>
                <a:sym typeface="Helvetica"/>
              </a:rPr>
              <a:t>片</a:t>
            </a:r>
          </a:p>
        </p:txBody>
      </p:sp>
      <p:sp>
        <p:nvSpPr>
          <p:cNvPr id="21" name="将物理内存空间分成与页大小相同的若干个存储块"/>
          <p:cNvSpPr/>
          <p:nvPr/>
        </p:nvSpPr>
        <p:spPr>
          <a:xfrm>
            <a:off x="7696411" y="4651430"/>
            <a:ext cx="14209018"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a:solidFill>
                  <a:schemeClr val="bg2"/>
                </a:solidFill>
              </a:rPr>
              <a:t>将</a:t>
            </a:r>
            <a:r>
              <a:rPr b="1">
                <a:solidFill>
                  <a:schemeClr val="bg2"/>
                </a:solidFill>
                <a:latin typeface="Helvetica"/>
                <a:ea typeface="Helvetica"/>
                <a:cs typeface="Helvetica"/>
                <a:sym typeface="Helvetica"/>
              </a:rPr>
              <a:t>物理内存空间</a:t>
            </a:r>
            <a:r>
              <a:rPr>
                <a:solidFill>
                  <a:schemeClr val="bg2"/>
                </a:solidFill>
              </a:rPr>
              <a:t>分成与页大小相同的若干个</a:t>
            </a:r>
            <a:r>
              <a:rPr b="1">
                <a:solidFill>
                  <a:schemeClr val="bg2"/>
                </a:solidFill>
                <a:latin typeface="Helvetica"/>
                <a:ea typeface="Helvetica"/>
                <a:cs typeface="Helvetica"/>
                <a:sym typeface="Helvetica"/>
              </a:rPr>
              <a:t>存储块</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8"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219" name="分页存储管理的基本原理"/>
          <p:cNvSpPr/>
          <p:nvPr/>
        </p:nvSpPr>
        <p:spPr>
          <a:xfrm>
            <a:off x="760749" y="465037"/>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220" name="将一个进程的逻辑地址空间分成若干个大小相等的片"/>
          <p:cNvSpPr/>
          <p:nvPr/>
        </p:nvSpPr>
        <p:spPr>
          <a:xfrm>
            <a:off x="7693310" y="2493809"/>
            <a:ext cx="14850219"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a:solidFill>
                  <a:schemeClr val="bg2"/>
                </a:solidFill>
              </a:rPr>
              <a:t>将一个进程的</a:t>
            </a:r>
            <a:r>
              <a:rPr b="1">
                <a:solidFill>
                  <a:schemeClr val="bg2"/>
                </a:solidFill>
                <a:latin typeface="Helvetica"/>
                <a:ea typeface="Helvetica"/>
                <a:cs typeface="Helvetica"/>
                <a:sym typeface="Helvetica"/>
              </a:rPr>
              <a:t>逻辑地址空间</a:t>
            </a:r>
            <a:r>
              <a:rPr>
                <a:solidFill>
                  <a:schemeClr val="bg2"/>
                </a:solidFill>
              </a:rPr>
              <a:t>分成若干个大小相等的</a:t>
            </a:r>
            <a:r>
              <a:rPr b="1">
                <a:solidFill>
                  <a:schemeClr val="bg2"/>
                </a:solidFill>
                <a:latin typeface="Helvetica"/>
                <a:ea typeface="Helvetica"/>
                <a:cs typeface="Helvetica"/>
                <a:sym typeface="Helvetica"/>
              </a:rPr>
              <a:t>片</a:t>
            </a:r>
          </a:p>
        </p:txBody>
      </p:sp>
      <p:sp>
        <p:nvSpPr>
          <p:cNvPr id="221" name="将物理内存空间分成与页大小相同的若干个存储块"/>
          <p:cNvSpPr/>
          <p:nvPr/>
        </p:nvSpPr>
        <p:spPr>
          <a:xfrm>
            <a:off x="7696411" y="4651430"/>
            <a:ext cx="14209018"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a:solidFill>
                  <a:schemeClr val="bg2"/>
                </a:solidFill>
              </a:rPr>
              <a:t>将</a:t>
            </a:r>
            <a:r>
              <a:rPr b="1">
                <a:solidFill>
                  <a:schemeClr val="bg2"/>
                </a:solidFill>
                <a:latin typeface="Helvetica"/>
                <a:ea typeface="Helvetica"/>
                <a:cs typeface="Helvetica"/>
                <a:sym typeface="Helvetica"/>
              </a:rPr>
              <a:t>物理内存空间</a:t>
            </a:r>
            <a:r>
              <a:rPr>
                <a:solidFill>
                  <a:schemeClr val="bg2"/>
                </a:solidFill>
              </a:rPr>
              <a:t>分成与页大小相同的若干个</a:t>
            </a:r>
            <a:r>
              <a:rPr b="1">
                <a:solidFill>
                  <a:schemeClr val="bg2"/>
                </a:solidFill>
                <a:latin typeface="Helvetica"/>
                <a:ea typeface="Helvetica"/>
                <a:cs typeface="Helvetica"/>
                <a:sym typeface="Helvetica"/>
              </a:rPr>
              <a:t>存储块</a:t>
            </a:r>
          </a:p>
        </p:txBody>
      </p:sp>
      <p:sp>
        <p:nvSpPr>
          <p:cNvPr id="222" name="将进程中的若干页分别装入多个可以不相邻的页框中"/>
          <p:cNvSpPr/>
          <p:nvPr/>
        </p:nvSpPr>
        <p:spPr>
          <a:xfrm>
            <a:off x="7693310" y="6676018"/>
            <a:ext cx="14850219"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a:solidFill>
                  <a:schemeClr val="bg2"/>
                </a:solidFill>
              </a:rPr>
              <a:t>将进程中的若干</a:t>
            </a:r>
            <a:r>
              <a:rPr b="1">
                <a:solidFill>
                  <a:schemeClr val="bg2"/>
                </a:solidFill>
                <a:latin typeface="Helvetica"/>
                <a:ea typeface="Helvetica"/>
                <a:cs typeface="Helvetica"/>
                <a:sym typeface="Helvetica"/>
              </a:rPr>
              <a:t>页</a:t>
            </a:r>
            <a:r>
              <a:rPr>
                <a:solidFill>
                  <a:schemeClr val="bg2"/>
                </a:solidFill>
              </a:rPr>
              <a:t>分别装入多个</a:t>
            </a:r>
            <a:r>
              <a:rPr b="1">
                <a:solidFill>
                  <a:schemeClr val="bg2"/>
                </a:solidFill>
                <a:latin typeface="Helvetica"/>
                <a:ea typeface="Helvetica"/>
                <a:cs typeface="Helvetica"/>
                <a:sym typeface="Helvetica"/>
              </a:rPr>
              <a:t>可以不相邻</a:t>
            </a:r>
            <a:r>
              <a:rPr>
                <a:solidFill>
                  <a:schemeClr val="bg2"/>
                </a:solidFill>
              </a:rPr>
              <a:t>的</a:t>
            </a:r>
            <a:r>
              <a:rPr b="1">
                <a:solidFill>
                  <a:schemeClr val="bg2"/>
                </a:solidFill>
                <a:latin typeface="Helvetica"/>
                <a:ea typeface="Helvetica"/>
                <a:cs typeface="Helvetica"/>
                <a:sym typeface="Helvetica"/>
              </a:rPr>
              <a:t>页框</a:t>
            </a:r>
            <a:r>
              <a:rPr>
                <a:solidFill>
                  <a:schemeClr val="bg2"/>
                </a:solidFill>
              </a:rPr>
              <a:t>中</a:t>
            </a:r>
          </a:p>
        </p:txBody>
      </p:sp>
      <p:sp>
        <p:nvSpPr>
          <p:cNvPr id="223" name="进程最后一页一般装不满一个页框，形成页内碎片"/>
          <p:cNvSpPr/>
          <p:nvPr/>
        </p:nvSpPr>
        <p:spPr>
          <a:xfrm>
            <a:off x="7696411" y="8764107"/>
            <a:ext cx="14209018" cy="872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a:solidFill>
                  <a:schemeClr val="bg2"/>
                </a:solidFill>
              </a:rPr>
              <a:t>进程</a:t>
            </a:r>
            <a:r>
              <a:rPr b="1">
                <a:solidFill>
                  <a:schemeClr val="bg2"/>
                </a:solidFill>
                <a:latin typeface="Helvetica"/>
                <a:ea typeface="Helvetica"/>
                <a:cs typeface="Helvetica"/>
                <a:sym typeface="Helvetica"/>
              </a:rPr>
              <a:t>最后一页</a:t>
            </a:r>
            <a:r>
              <a:rPr>
                <a:solidFill>
                  <a:schemeClr val="bg2"/>
                </a:solidFill>
              </a:rPr>
              <a:t>一般装不满一个页框，形成</a:t>
            </a:r>
            <a:r>
              <a:rPr b="1">
                <a:solidFill>
                  <a:schemeClr val="bg2"/>
                </a:solidFill>
                <a:latin typeface="Helvetica"/>
                <a:ea typeface="Helvetica"/>
                <a:cs typeface="Helvetica"/>
                <a:sym typeface="Helvetica"/>
              </a:rPr>
              <a:t>页内碎片</a:t>
            </a:r>
          </a:p>
        </p:txBody>
      </p:sp>
      <p:sp>
        <p:nvSpPr>
          <p:cNvPr id="224" name="实现从页号到页框号的映射"/>
          <p:cNvSpPr/>
          <p:nvPr/>
        </p:nvSpPr>
        <p:spPr>
          <a:xfrm>
            <a:off x="7758769" y="10774180"/>
            <a:ext cx="773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t>实现</a:t>
            </a:r>
            <a:r>
              <a:rPr b="1">
                <a:latin typeface="Helvetica"/>
                <a:ea typeface="Helvetica"/>
                <a:cs typeface="Helvetica"/>
                <a:sym typeface="Helvetica"/>
              </a:rPr>
              <a:t>从页号到页框号</a:t>
            </a:r>
            <a:r>
              <a:t>的映射</a:t>
            </a:r>
          </a:p>
        </p:txBody>
      </p:sp>
      <p:pic>
        <p:nvPicPr>
          <p:cNvPr id="225" name="屏幕快照 2019-03-06 下午3.28.48.png" descr="屏幕快照 2019-03-06 下午3.28.48.png"/>
          <p:cNvPicPr>
            <a:picLocks noChangeAspect="1"/>
          </p:cNvPicPr>
          <p:nvPr/>
        </p:nvPicPr>
        <p:blipFill>
          <a:blip r:embed="rId3">
            <a:extLst/>
          </a:blip>
          <a:stretch>
            <a:fillRect/>
          </a:stretch>
        </p:blipFill>
        <p:spPr>
          <a:xfrm>
            <a:off x="19866726" y="673100"/>
            <a:ext cx="3799725" cy="1310250"/>
          </a:xfrm>
          <a:prstGeom prst="rect">
            <a:avLst/>
          </a:prstGeom>
          <a:ln w="12700">
            <a:miter lim="400000"/>
          </a:ln>
        </p:spPr>
      </p:pic>
      <p:sp>
        <p:nvSpPr>
          <p:cNvPr id="226" name="页"/>
          <p:cNvSpPr/>
          <p:nvPr/>
        </p:nvSpPr>
        <p:spPr>
          <a:xfrm>
            <a:off x="3113857" y="2300858"/>
            <a:ext cx="1270001"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a:t>
            </a:r>
          </a:p>
        </p:txBody>
      </p:sp>
      <p:grpSp>
        <p:nvGrpSpPr>
          <p:cNvPr id="229" name="基…"/>
          <p:cNvGrpSpPr/>
          <p:nvPr/>
        </p:nvGrpSpPr>
        <p:grpSpPr>
          <a:xfrm>
            <a:off x="918140" y="4953000"/>
            <a:ext cx="1078231" cy="3810000"/>
            <a:chOff x="0" y="0"/>
            <a:chExt cx="1078229" cy="3810000"/>
          </a:xfrm>
        </p:grpSpPr>
        <p:sp>
          <p:nvSpPr>
            <p:cNvPr id="228" name="基…"/>
            <p:cNvSpPr/>
            <p:nvPr/>
          </p:nvSpPr>
          <p:spPr>
            <a:xfrm>
              <a:off x="38099" y="38100"/>
              <a:ext cx="1002032" cy="3733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基</a:t>
              </a:r>
            </a:p>
            <a:p>
              <a:r>
                <a:t>本</a:t>
              </a:r>
            </a:p>
            <a:p>
              <a:r>
                <a:t>概</a:t>
              </a:r>
            </a:p>
            <a:p>
              <a:r>
                <a:t>念</a:t>
              </a:r>
            </a:p>
          </p:txBody>
        </p:sp>
        <p:pic>
          <p:nvPicPr>
            <p:cNvPr id="227" name="基…" descr="基…"/>
            <p:cNvPicPr>
              <a:picLocks/>
            </p:cNvPicPr>
            <p:nvPr/>
          </p:nvPicPr>
          <p:blipFill>
            <a:blip r:embed="rId5">
              <a:extLst/>
            </a:blip>
            <a:stretch>
              <a:fillRect/>
            </a:stretch>
          </p:blipFill>
          <p:spPr>
            <a:xfrm>
              <a:off x="0" y="0"/>
              <a:ext cx="1078230" cy="3810001"/>
            </a:xfrm>
            <a:prstGeom prst="rect">
              <a:avLst/>
            </a:prstGeom>
            <a:effectLst/>
          </p:spPr>
        </p:pic>
      </p:grpSp>
      <p:sp>
        <p:nvSpPr>
          <p:cNvPr id="230" name="页框"/>
          <p:cNvSpPr/>
          <p:nvPr/>
        </p:nvSpPr>
        <p:spPr>
          <a:xfrm>
            <a:off x="3113857" y="4452447"/>
            <a:ext cx="214146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页框</a:t>
            </a:r>
          </a:p>
        </p:txBody>
      </p:sp>
      <p:sp>
        <p:nvSpPr>
          <p:cNvPr id="231" name="分页存储"/>
          <p:cNvSpPr/>
          <p:nvPr/>
        </p:nvSpPr>
        <p:spPr>
          <a:xfrm>
            <a:off x="3113857" y="6477035"/>
            <a:ext cx="352742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a:t>
            </a:r>
          </a:p>
        </p:txBody>
      </p:sp>
      <p:sp>
        <p:nvSpPr>
          <p:cNvPr id="232" name="页内碎片"/>
          <p:cNvSpPr/>
          <p:nvPr/>
        </p:nvSpPr>
        <p:spPr>
          <a:xfrm>
            <a:off x="3113857" y="8565124"/>
            <a:ext cx="352742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页内碎片</a:t>
            </a:r>
          </a:p>
        </p:txBody>
      </p:sp>
      <p:sp>
        <p:nvSpPr>
          <p:cNvPr id="233" name="页表"/>
          <p:cNvSpPr/>
          <p:nvPr/>
        </p:nvSpPr>
        <p:spPr>
          <a:xfrm>
            <a:off x="3113857" y="10653212"/>
            <a:ext cx="214146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页表</a:t>
            </a:r>
          </a:p>
        </p:txBody>
      </p:sp>
      <p:sp>
        <p:nvSpPr>
          <p:cNvPr id="234"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3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38"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239"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pic>
        <p:nvPicPr>
          <p:cNvPr id="240" name="屏幕快照 2019-03-22 下午2.11.08.png" descr="屏幕快照 2019-03-22 下午2.11.08.png"/>
          <p:cNvPicPr>
            <a:picLocks noChangeAspect="1"/>
          </p:cNvPicPr>
          <p:nvPr/>
        </p:nvPicPr>
        <p:blipFill>
          <a:blip r:embed="rId4">
            <a:extLst/>
          </a:blip>
          <a:stretch>
            <a:fillRect/>
          </a:stretch>
        </p:blipFill>
        <p:spPr>
          <a:xfrm>
            <a:off x="2817711" y="2309460"/>
            <a:ext cx="18748578" cy="9852065"/>
          </a:xfrm>
          <a:prstGeom prst="rect">
            <a:avLst/>
          </a:prstGeom>
          <a:ln w="12700">
            <a:miter lim="400000"/>
          </a:ln>
        </p:spPr>
      </p:pic>
      <p:sp>
        <p:nvSpPr>
          <p:cNvPr id="241"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4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47"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248"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249" name="页"/>
          <p:cNvSpPr/>
          <p:nvPr/>
        </p:nvSpPr>
        <p:spPr>
          <a:xfrm>
            <a:off x="3113857" y="2300858"/>
            <a:ext cx="1270001"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a:t>
            </a:r>
          </a:p>
        </p:txBody>
      </p:sp>
      <p:grpSp>
        <p:nvGrpSpPr>
          <p:cNvPr id="252" name="基…"/>
          <p:cNvGrpSpPr/>
          <p:nvPr/>
        </p:nvGrpSpPr>
        <p:grpSpPr>
          <a:xfrm>
            <a:off x="918140" y="4953000"/>
            <a:ext cx="1078231" cy="3810000"/>
            <a:chOff x="0" y="0"/>
            <a:chExt cx="1078229" cy="3810000"/>
          </a:xfrm>
        </p:grpSpPr>
        <p:sp>
          <p:nvSpPr>
            <p:cNvPr id="251" name="基…"/>
            <p:cNvSpPr/>
            <p:nvPr/>
          </p:nvSpPr>
          <p:spPr>
            <a:xfrm>
              <a:off x="38099" y="38100"/>
              <a:ext cx="1002032" cy="3733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基</a:t>
              </a:r>
            </a:p>
            <a:p>
              <a:r>
                <a:t>本</a:t>
              </a:r>
            </a:p>
            <a:p>
              <a:r>
                <a:t>概</a:t>
              </a:r>
            </a:p>
            <a:p>
              <a:r>
                <a:t>念</a:t>
              </a:r>
            </a:p>
          </p:txBody>
        </p:sp>
        <p:pic>
          <p:nvPicPr>
            <p:cNvPr id="250" name="基…" descr="基…"/>
            <p:cNvPicPr>
              <a:picLocks/>
            </p:cNvPicPr>
            <p:nvPr/>
          </p:nvPicPr>
          <p:blipFill>
            <a:blip r:embed="rId5">
              <a:extLst/>
            </a:blip>
            <a:stretch>
              <a:fillRect/>
            </a:stretch>
          </p:blipFill>
          <p:spPr>
            <a:xfrm>
              <a:off x="0" y="0"/>
              <a:ext cx="1078230" cy="3810001"/>
            </a:xfrm>
            <a:prstGeom prst="rect">
              <a:avLst/>
            </a:prstGeom>
            <a:effectLst/>
          </p:spPr>
        </p:pic>
      </p:grpSp>
      <p:sp>
        <p:nvSpPr>
          <p:cNvPr id="253" name="页框"/>
          <p:cNvSpPr/>
          <p:nvPr/>
        </p:nvSpPr>
        <p:spPr>
          <a:xfrm>
            <a:off x="3113857" y="4452447"/>
            <a:ext cx="214146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页框</a:t>
            </a:r>
          </a:p>
        </p:txBody>
      </p:sp>
      <p:sp>
        <p:nvSpPr>
          <p:cNvPr id="254" name="分页存储"/>
          <p:cNvSpPr/>
          <p:nvPr/>
        </p:nvSpPr>
        <p:spPr>
          <a:xfrm>
            <a:off x="3113857" y="6477035"/>
            <a:ext cx="352742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a:t>
            </a:r>
          </a:p>
        </p:txBody>
      </p:sp>
      <p:sp>
        <p:nvSpPr>
          <p:cNvPr id="255" name="页内碎片"/>
          <p:cNvSpPr/>
          <p:nvPr/>
        </p:nvSpPr>
        <p:spPr>
          <a:xfrm>
            <a:off x="3113857" y="8565124"/>
            <a:ext cx="352742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页内碎片</a:t>
            </a:r>
          </a:p>
        </p:txBody>
      </p:sp>
      <p:sp>
        <p:nvSpPr>
          <p:cNvPr id="256" name="页表"/>
          <p:cNvSpPr/>
          <p:nvPr/>
        </p:nvSpPr>
        <p:spPr>
          <a:xfrm>
            <a:off x="3113857" y="10653212"/>
            <a:ext cx="214146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页表</a:t>
            </a:r>
          </a:p>
        </p:txBody>
      </p:sp>
      <p:sp>
        <p:nvSpPr>
          <p:cNvPr id="257" name="将一个进程的逻辑地址空间分成若干个大小相等的片"/>
          <p:cNvSpPr/>
          <p:nvPr/>
        </p:nvSpPr>
        <p:spPr>
          <a:xfrm>
            <a:off x="7758769" y="2421826"/>
            <a:ext cx="14719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t>将一个进程的</a:t>
            </a:r>
            <a:r>
              <a:rPr b="1">
                <a:latin typeface="Helvetica"/>
                <a:ea typeface="Helvetica"/>
                <a:cs typeface="Helvetica"/>
                <a:sym typeface="Helvetica"/>
              </a:rPr>
              <a:t>逻辑地址空间</a:t>
            </a:r>
            <a:r>
              <a:t>分成若干个大小相等的</a:t>
            </a:r>
            <a:r>
              <a:rPr b="1">
                <a:latin typeface="Helvetica"/>
                <a:ea typeface="Helvetica"/>
                <a:cs typeface="Helvetica"/>
                <a:sym typeface="Helvetica"/>
              </a:rPr>
              <a:t>片</a:t>
            </a:r>
          </a:p>
        </p:txBody>
      </p:sp>
      <p:sp>
        <p:nvSpPr>
          <p:cNvPr id="258" name="将物理内存空间分成与页大小相同的若干个存储块"/>
          <p:cNvSpPr/>
          <p:nvPr/>
        </p:nvSpPr>
        <p:spPr>
          <a:xfrm>
            <a:off x="7758769" y="4579447"/>
            <a:ext cx="1408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t>将</a:t>
            </a:r>
            <a:r>
              <a:rPr b="1">
                <a:latin typeface="Helvetica"/>
                <a:ea typeface="Helvetica"/>
                <a:cs typeface="Helvetica"/>
                <a:sym typeface="Helvetica"/>
              </a:rPr>
              <a:t>物理内存空间</a:t>
            </a:r>
            <a:r>
              <a:t>分成与页大小相同的若干个</a:t>
            </a:r>
            <a:r>
              <a:rPr b="1">
                <a:latin typeface="Helvetica"/>
                <a:ea typeface="Helvetica"/>
                <a:cs typeface="Helvetica"/>
                <a:sym typeface="Helvetica"/>
              </a:rPr>
              <a:t>存储块</a:t>
            </a:r>
          </a:p>
        </p:txBody>
      </p:sp>
      <p:sp>
        <p:nvSpPr>
          <p:cNvPr id="259" name="将进程中的若干页分别装入多个可以不相邻的页框中"/>
          <p:cNvSpPr/>
          <p:nvPr/>
        </p:nvSpPr>
        <p:spPr>
          <a:xfrm>
            <a:off x="7758769" y="6604035"/>
            <a:ext cx="14719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t>将进程中的若干</a:t>
            </a:r>
            <a:r>
              <a:rPr b="1">
                <a:latin typeface="Helvetica"/>
                <a:ea typeface="Helvetica"/>
                <a:cs typeface="Helvetica"/>
                <a:sym typeface="Helvetica"/>
              </a:rPr>
              <a:t>页</a:t>
            </a:r>
            <a:r>
              <a:t>分别装入多个</a:t>
            </a:r>
            <a:r>
              <a:rPr b="1">
                <a:latin typeface="Helvetica"/>
                <a:ea typeface="Helvetica"/>
                <a:cs typeface="Helvetica"/>
                <a:sym typeface="Helvetica"/>
              </a:rPr>
              <a:t>可以不相邻</a:t>
            </a:r>
            <a:r>
              <a:t>的</a:t>
            </a:r>
            <a:r>
              <a:rPr b="1">
                <a:latin typeface="Helvetica"/>
                <a:ea typeface="Helvetica"/>
                <a:cs typeface="Helvetica"/>
                <a:sym typeface="Helvetica"/>
              </a:rPr>
              <a:t>页框</a:t>
            </a:r>
            <a:r>
              <a:t>中</a:t>
            </a:r>
          </a:p>
        </p:txBody>
      </p:sp>
      <p:sp>
        <p:nvSpPr>
          <p:cNvPr id="260" name="进程最后一页一般装不满一个页框，形成页内碎片"/>
          <p:cNvSpPr/>
          <p:nvPr/>
        </p:nvSpPr>
        <p:spPr>
          <a:xfrm>
            <a:off x="7758769" y="8692124"/>
            <a:ext cx="1408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t>进程</a:t>
            </a:r>
            <a:r>
              <a:rPr b="1">
                <a:latin typeface="Helvetica"/>
                <a:ea typeface="Helvetica"/>
                <a:cs typeface="Helvetica"/>
                <a:sym typeface="Helvetica"/>
              </a:rPr>
              <a:t>最后一页</a:t>
            </a:r>
            <a:r>
              <a:t>一般装不满一个页框，形成</a:t>
            </a:r>
            <a:r>
              <a:rPr b="1">
                <a:latin typeface="Helvetica"/>
                <a:ea typeface="Helvetica"/>
                <a:cs typeface="Helvetica"/>
                <a:sym typeface="Helvetica"/>
              </a:rPr>
              <a:t>页内碎片</a:t>
            </a:r>
          </a:p>
        </p:txBody>
      </p:sp>
      <p:sp>
        <p:nvSpPr>
          <p:cNvPr id="261" name="实现从页号到页框号的映射"/>
          <p:cNvSpPr/>
          <p:nvPr/>
        </p:nvSpPr>
        <p:spPr>
          <a:xfrm>
            <a:off x="7758769" y="10774180"/>
            <a:ext cx="773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t>实现</a:t>
            </a:r>
            <a:r>
              <a:rPr b="1">
                <a:latin typeface="Helvetica"/>
                <a:ea typeface="Helvetica"/>
                <a:cs typeface="Helvetica"/>
                <a:sym typeface="Helvetica"/>
              </a:rPr>
              <a:t>从页号到页框号</a:t>
            </a:r>
            <a:r>
              <a:t>的映射</a:t>
            </a:r>
          </a:p>
        </p:txBody>
      </p:sp>
      <p:pic>
        <p:nvPicPr>
          <p:cNvPr id="262" name="屏幕快照 2019-03-06 下午3.28.48.png" descr="屏幕快照 2019-03-06 下午3.28.48.png"/>
          <p:cNvPicPr>
            <a:picLocks noChangeAspect="1"/>
          </p:cNvPicPr>
          <p:nvPr/>
        </p:nvPicPr>
        <p:blipFill>
          <a:blip r:embed="rId6">
            <a:extLst/>
          </a:blip>
          <a:stretch>
            <a:fillRect/>
          </a:stretch>
        </p:blipFill>
        <p:spPr>
          <a:xfrm>
            <a:off x="19866726" y="673100"/>
            <a:ext cx="3799725" cy="1310250"/>
          </a:xfrm>
          <a:prstGeom prst="rect">
            <a:avLst/>
          </a:prstGeom>
          <a:ln w="12700">
            <a:miter lim="400000"/>
          </a:ln>
        </p:spPr>
      </p:pic>
      <p:sp>
        <p:nvSpPr>
          <p:cNvPr id="263"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66" name="1810…"/>
          <p:cNvSpPr/>
          <p:nvPr/>
        </p:nvSpPr>
        <p:spPr>
          <a:xfrm>
            <a:off x="1272252" y="5863755"/>
            <a:ext cx="21839496"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1810</a:t>
            </a:r>
          </a:p>
          <a:p>
            <a:pPr algn="l">
              <a:defRPr sz="4800">
                <a:latin typeface="Lantinghei SC Extralight"/>
                <a:ea typeface="Lantinghei SC Extralight"/>
                <a:cs typeface="Lantinghei SC Extralight"/>
                <a:sym typeface="Lantinghei SC Extralight"/>
              </a:defRPr>
            </a:pPr>
            <a:r>
              <a:t>在分页存储管理方式中，页表的作用是实现从______到______的映射。</a:t>
            </a:r>
          </a:p>
        </p:txBody>
      </p:sp>
      <p:sp>
        <p:nvSpPr>
          <p:cNvPr id="26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69"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270"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73" name="1810…"/>
          <p:cNvSpPr/>
          <p:nvPr/>
        </p:nvSpPr>
        <p:spPr>
          <a:xfrm>
            <a:off x="1272252" y="5863755"/>
            <a:ext cx="21839496"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1810</a:t>
            </a:r>
          </a:p>
          <a:p>
            <a:pPr algn="l">
              <a:defRPr sz="4800">
                <a:latin typeface="Lantinghei SC Extralight"/>
                <a:ea typeface="Lantinghei SC Extralight"/>
                <a:cs typeface="Lantinghei SC Extralight"/>
                <a:sym typeface="Lantinghei SC Extralight"/>
              </a:defRPr>
            </a:pPr>
            <a:r>
              <a:t>在分页存储管理方式中，页表的作用是实现从______到______的映射。</a:t>
            </a:r>
          </a:p>
        </p:txBody>
      </p:sp>
      <p:sp>
        <p:nvSpPr>
          <p:cNvPr id="27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7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76"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277" name="页号"/>
          <p:cNvSpPr/>
          <p:nvPr/>
        </p:nvSpPr>
        <p:spPr>
          <a:xfrm>
            <a:off x="13037990" y="6388099"/>
            <a:ext cx="339190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页号</a:t>
            </a:r>
          </a:p>
        </p:txBody>
      </p:sp>
      <p:sp>
        <p:nvSpPr>
          <p:cNvPr id="278" name="页框号"/>
          <p:cNvSpPr/>
          <p:nvPr/>
        </p:nvSpPr>
        <p:spPr>
          <a:xfrm>
            <a:off x="16012224" y="6388099"/>
            <a:ext cx="339190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页框号</a:t>
            </a:r>
          </a:p>
        </p:txBody>
      </p:sp>
      <p:sp>
        <p:nvSpPr>
          <p:cNvPr id="279"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82" name="1804…"/>
          <p:cNvSpPr/>
          <p:nvPr/>
        </p:nvSpPr>
        <p:spPr>
          <a:xfrm>
            <a:off x="4049285" y="3873500"/>
            <a:ext cx="16285431"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1804</a:t>
            </a:r>
          </a:p>
          <a:p>
            <a:pPr algn="l">
              <a:defRPr sz="4800">
                <a:latin typeface="Lantinghei SC Extralight"/>
                <a:ea typeface="Lantinghei SC Extralight"/>
                <a:cs typeface="Lantinghei SC Extralight"/>
                <a:sym typeface="Lantinghei SC Extralight"/>
              </a:defRPr>
            </a:pPr>
            <a:r>
              <a:t>进程的最后一页一般装不满一个页框，形成了（）</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A:外部碎片</a:t>
            </a:r>
          </a:p>
          <a:p>
            <a:pPr algn="l">
              <a:defRPr sz="4800">
                <a:latin typeface="Lantinghei SC Extralight"/>
                <a:ea typeface="Lantinghei SC Extralight"/>
                <a:cs typeface="Lantinghei SC Extralight"/>
                <a:sym typeface="Lantinghei SC Extralight"/>
              </a:defRPr>
            </a:pPr>
            <a:r>
              <a:t>B:内部碎片</a:t>
            </a:r>
          </a:p>
          <a:p>
            <a:pPr algn="l">
              <a:defRPr sz="4800">
                <a:latin typeface="Lantinghei SC Extralight"/>
                <a:ea typeface="Lantinghei SC Extralight"/>
                <a:cs typeface="Lantinghei SC Extralight"/>
                <a:sym typeface="Lantinghei SC Extralight"/>
              </a:defRPr>
            </a:pPr>
            <a:r>
              <a:t>C:颠簸</a:t>
            </a:r>
          </a:p>
          <a:p>
            <a:pPr algn="l">
              <a:defRPr sz="4800">
                <a:latin typeface="Lantinghei SC Extralight"/>
                <a:ea typeface="Lantinghei SC Extralight"/>
                <a:cs typeface="Lantinghei SC Extralight"/>
                <a:sym typeface="Lantinghei SC Extralight"/>
              </a:defRPr>
            </a:pPr>
            <a:r>
              <a:t>D:抖动</a:t>
            </a:r>
          </a:p>
        </p:txBody>
      </p:sp>
      <p:sp>
        <p:nvSpPr>
          <p:cNvPr id="28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8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8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286"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dirty="0">
                <a:solidFill>
                  <a:schemeClr val="bg2"/>
                </a:solidFill>
              </a:rPr>
              <a:t>4.4.1.1 基本概念</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名称：《操作系统概论》"/>
          <p:cNvSpPr/>
          <p:nvPr/>
        </p:nvSpPr>
        <p:spPr>
          <a:xfrm>
            <a:off x="14081169" y="35223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pPr>
              <a:defRPr>
                <a:latin typeface="Hannotate SC Bold"/>
                <a:ea typeface="Hannotate SC Bold"/>
                <a:cs typeface="Hannotate SC Bold"/>
                <a:sym typeface="Hannotate SC Bold"/>
              </a:defRPr>
            </a:pPr>
            <a:r>
              <a:rPr>
                <a:latin typeface="Hannotate SC Regular"/>
                <a:ea typeface="Hannotate SC Regular"/>
                <a:cs typeface="Hannotate SC Regular"/>
                <a:sym typeface="Hannotate SC Regular"/>
              </a:rPr>
              <a:t>名称：《操作系统概论》</a:t>
            </a:r>
          </a:p>
        </p:txBody>
      </p:sp>
      <p:sp>
        <p:nvSpPr>
          <p:cNvPr id="51" name="主编：张琼声"/>
          <p:cNvSpPr/>
          <p:nvPr/>
        </p:nvSpPr>
        <p:spPr>
          <a:xfrm>
            <a:off x="14081169" y="494252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主编：张琼声</a:t>
            </a:r>
          </a:p>
        </p:txBody>
      </p:sp>
      <p:sp>
        <p:nvSpPr>
          <p:cNvPr id="52" name="编号：02323"/>
          <p:cNvSpPr/>
          <p:nvPr/>
        </p:nvSpPr>
        <p:spPr>
          <a:xfrm>
            <a:off x="14081169" y="6362700"/>
            <a:ext cx="39465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编号：02323</a:t>
            </a:r>
          </a:p>
        </p:txBody>
      </p:sp>
      <p:sp>
        <p:nvSpPr>
          <p:cNvPr id="53" name="机械工业出版社"/>
          <p:cNvSpPr/>
          <p:nvPr/>
        </p:nvSpPr>
        <p:spPr>
          <a:xfrm>
            <a:off x="14081169" y="9203041"/>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机械工业出版社</a:t>
            </a:r>
          </a:p>
        </p:txBody>
      </p:sp>
      <p:sp>
        <p:nvSpPr>
          <p:cNvPr id="54" name="年份：2017年"/>
          <p:cNvSpPr/>
          <p:nvPr/>
        </p:nvSpPr>
        <p:spPr>
          <a:xfrm>
            <a:off x="14081169" y="7782870"/>
            <a:ext cx="41960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年份：2017年</a:t>
            </a:r>
          </a:p>
        </p:txBody>
      </p:sp>
      <p:sp>
        <p:nvSpPr>
          <p:cNvPr id="55" name="教…"/>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教</a:t>
            </a:r>
          </a:p>
          <a:p>
            <a:pPr defTabSz="821531">
              <a:defRPr sz="13600">
                <a:solidFill>
                  <a:schemeClr val="accent4">
                    <a:satOff val="1488"/>
                    <a:lumOff val="-7242"/>
                  </a:schemeClr>
                </a:solidFill>
                <a:latin typeface="Hannotate SC Bold"/>
                <a:ea typeface="Hannotate SC Bold"/>
                <a:cs typeface="Hannotate SC Bold"/>
                <a:sym typeface="Hannotate SC Bold"/>
              </a:defRPr>
            </a:pPr>
            <a:r>
              <a:t>材</a:t>
            </a:r>
          </a:p>
          <a:p>
            <a:pPr defTabSz="821531">
              <a:defRPr sz="13600">
                <a:solidFill>
                  <a:schemeClr val="accent4">
                    <a:satOff val="1488"/>
                    <a:lumOff val="-7242"/>
                  </a:schemeClr>
                </a:solidFill>
                <a:latin typeface="Hannotate SC Bold"/>
                <a:ea typeface="Hannotate SC Bold"/>
                <a:cs typeface="Hannotate SC Bold"/>
                <a:sym typeface="Hannotate SC Bold"/>
              </a:defRPr>
            </a:pPr>
            <a:r>
              <a:t>介</a:t>
            </a:r>
          </a:p>
          <a:p>
            <a:pPr defTabSz="821531">
              <a:defRPr sz="13600">
                <a:solidFill>
                  <a:schemeClr val="accent4">
                    <a:satOff val="1488"/>
                    <a:lumOff val="-7242"/>
                  </a:schemeClr>
                </a:solidFill>
                <a:latin typeface="Hannotate SC Bold"/>
                <a:ea typeface="Hannotate SC Bold"/>
                <a:cs typeface="Hannotate SC Bold"/>
                <a:sym typeface="Hannotate SC Bold"/>
              </a:defRPr>
            </a:pPr>
            <a:r>
              <a:t>绍</a:t>
            </a:r>
          </a:p>
        </p:txBody>
      </p:sp>
      <p:pic>
        <p:nvPicPr>
          <p:cNvPr id="56" name="屏幕快照 2019-02-26 下午5.38.17.png" descr="屏幕快照 2019-02-26 下午5.38.17.png"/>
          <p:cNvPicPr>
            <a:picLocks noChangeAspect="1"/>
          </p:cNvPicPr>
          <p:nvPr/>
        </p:nvPicPr>
        <p:blipFill>
          <a:blip r:embed="rId2">
            <a:extLst/>
          </a:blip>
          <a:stretch>
            <a:fillRect/>
          </a:stretch>
        </p:blipFill>
        <p:spPr>
          <a:xfrm>
            <a:off x="5529214" y="2776167"/>
            <a:ext cx="6323673" cy="795317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89" name="1804…"/>
          <p:cNvSpPr/>
          <p:nvPr/>
        </p:nvSpPr>
        <p:spPr>
          <a:xfrm>
            <a:off x="4049285" y="3873500"/>
            <a:ext cx="16285431"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1804</a:t>
            </a:r>
          </a:p>
          <a:p>
            <a:pPr algn="l">
              <a:defRPr sz="4800">
                <a:latin typeface="Lantinghei SC Extralight"/>
                <a:ea typeface="Lantinghei SC Extralight"/>
                <a:cs typeface="Lantinghei SC Extralight"/>
                <a:sym typeface="Lantinghei SC Extralight"/>
              </a:defRPr>
            </a:pPr>
            <a:r>
              <a:t>进程的最后一页一般装不满一个页框，形成了（）</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A:外部碎片</a:t>
            </a:r>
          </a:p>
          <a:p>
            <a:pPr algn="l">
              <a:defRPr sz="4800">
                <a:solidFill>
                  <a:schemeClr val="accent5"/>
                </a:solidFill>
                <a:latin typeface="Lantinghei SC Extralight"/>
                <a:ea typeface="Lantinghei SC Extralight"/>
                <a:cs typeface="Lantinghei SC Extralight"/>
                <a:sym typeface="Lantinghei SC Extralight"/>
              </a:defRPr>
            </a:pPr>
            <a:r>
              <a:t>B:内部碎片</a:t>
            </a:r>
          </a:p>
          <a:p>
            <a:pPr algn="l">
              <a:defRPr sz="4800">
                <a:latin typeface="Lantinghei SC Extralight"/>
                <a:ea typeface="Lantinghei SC Extralight"/>
                <a:cs typeface="Lantinghei SC Extralight"/>
                <a:sym typeface="Lantinghei SC Extralight"/>
              </a:defRPr>
            </a:pPr>
            <a:r>
              <a:t>C:颠簸</a:t>
            </a:r>
          </a:p>
          <a:p>
            <a:pPr algn="l">
              <a:defRPr sz="4800">
                <a:latin typeface="Lantinghei SC Extralight"/>
                <a:ea typeface="Lantinghei SC Extralight"/>
                <a:cs typeface="Lantinghei SC Extralight"/>
                <a:sym typeface="Lantinghei SC Extralight"/>
              </a:defRPr>
            </a:pPr>
            <a:r>
              <a:t>D:抖动</a:t>
            </a:r>
          </a:p>
        </p:txBody>
      </p:sp>
      <p:sp>
        <p:nvSpPr>
          <p:cNvPr id="29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9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92"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293"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96" name="将一个进程的逻辑地址空间分成若干个大小相等的片，称为（）…"/>
          <p:cNvSpPr/>
          <p:nvPr/>
        </p:nvSpPr>
        <p:spPr>
          <a:xfrm>
            <a:off x="4049285" y="4221382"/>
            <a:ext cx="17858483" cy="52732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sz="4800" dirty="0" smtClean="0">
                <a:sym typeface="Lantinghei SC Extralight"/>
              </a:rPr>
              <a:t>1904</a:t>
            </a:r>
          </a:p>
          <a:p>
            <a:pPr algn="l">
              <a:defRPr sz="4800">
                <a:latin typeface="Lantinghei SC Extralight"/>
                <a:ea typeface="Lantinghei SC Extralight"/>
                <a:cs typeface="Lantinghei SC Extralight"/>
                <a:sym typeface="Lantinghei SC Extralight"/>
              </a:defRPr>
            </a:pPr>
            <a:r>
              <a:rPr lang="zh-CN" altLang="en-US" sz="4800" dirty="0" smtClean="0">
                <a:sym typeface="Lantinghei SC Extralight"/>
              </a:rPr>
              <a:t>用户</a:t>
            </a:r>
            <a:r>
              <a:rPr lang="zh-CN" altLang="en-US" sz="4800" dirty="0">
                <a:sym typeface="Lantinghei SC Extralight"/>
              </a:rPr>
              <a:t>程序所对应的地址空间是（  </a:t>
            </a:r>
            <a:r>
              <a:rPr lang="zh-CN" altLang="en-US" sz="4800" dirty="0" smtClean="0">
                <a:sym typeface="Lantinghei SC Extralight"/>
              </a:rPr>
              <a:t>）</a:t>
            </a:r>
            <a:endParaRPr dirty="0"/>
          </a:p>
          <a:p>
            <a:pPr algn="l">
              <a:defRPr sz="4800">
                <a:latin typeface="Lantinghei SC Extralight"/>
                <a:ea typeface="Lantinghei SC Extralight"/>
                <a:cs typeface="Lantinghei SC Extralight"/>
                <a:sym typeface="Lantinghei SC Extralight"/>
              </a:defRPr>
            </a:pPr>
            <a:endParaRPr dirty="0"/>
          </a:p>
          <a:p>
            <a:pPr algn="l">
              <a:defRPr sz="4800">
                <a:latin typeface="Lantinghei SC Extralight"/>
                <a:ea typeface="Lantinghei SC Extralight"/>
                <a:cs typeface="Lantinghei SC Extralight"/>
                <a:sym typeface="Lantinghei SC Extralight"/>
              </a:defRPr>
            </a:pPr>
            <a:r>
              <a:rPr lang="en-US" altLang="zh-CN" dirty="0"/>
              <a:t>A:</a:t>
            </a:r>
            <a:r>
              <a:rPr lang="zh-CN" altLang="en-US" dirty="0"/>
              <a:t>绝对地址空间</a:t>
            </a:r>
          </a:p>
          <a:p>
            <a:pPr algn="l">
              <a:defRPr sz="4800">
                <a:latin typeface="Lantinghei SC Extralight"/>
                <a:ea typeface="Lantinghei SC Extralight"/>
                <a:cs typeface="Lantinghei SC Extralight"/>
                <a:sym typeface="Lantinghei SC Extralight"/>
              </a:defRPr>
            </a:pPr>
            <a:r>
              <a:rPr lang="en-US" altLang="zh-CN" dirty="0"/>
              <a:t>B:</a:t>
            </a:r>
            <a:r>
              <a:rPr lang="zh-CN" altLang="en-US" dirty="0"/>
              <a:t>逻辑地址空间</a:t>
            </a:r>
          </a:p>
          <a:p>
            <a:pPr algn="l">
              <a:defRPr sz="4800">
                <a:latin typeface="Lantinghei SC Extralight"/>
                <a:ea typeface="Lantinghei SC Extralight"/>
                <a:cs typeface="Lantinghei SC Extralight"/>
                <a:sym typeface="Lantinghei SC Extralight"/>
              </a:defRPr>
            </a:pPr>
            <a:r>
              <a:rPr lang="en-US" altLang="zh-CN" dirty="0"/>
              <a:t>C:I/O</a:t>
            </a:r>
            <a:r>
              <a:rPr lang="zh-CN" altLang="en-US" dirty="0"/>
              <a:t>地址空间</a:t>
            </a:r>
          </a:p>
          <a:p>
            <a:pPr algn="l">
              <a:defRPr sz="4800">
                <a:latin typeface="Lantinghei SC Extralight"/>
                <a:ea typeface="Lantinghei SC Extralight"/>
                <a:cs typeface="Lantinghei SC Extralight"/>
                <a:sym typeface="Lantinghei SC Extralight"/>
              </a:defRPr>
            </a:pPr>
            <a:r>
              <a:rPr lang="en-US" altLang="zh-CN" dirty="0"/>
              <a:t>D:</a:t>
            </a:r>
            <a:r>
              <a:rPr lang="zh-CN" altLang="en-US" dirty="0"/>
              <a:t>物理地址空间</a:t>
            </a:r>
          </a:p>
        </p:txBody>
      </p:sp>
      <p:sp>
        <p:nvSpPr>
          <p:cNvPr id="29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9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99"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300"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extLst>
      <p:ext uri="{BB962C8B-B14F-4D97-AF65-F5344CB8AC3E}">
        <p14:creationId xmlns:p14="http://schemas.microsoft.com/office/powerpoint/2010/main" val="190007613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96" name="将一个进程的逻辑地址空间分成若干个大小相等的片，称为（）…"/>
          <p:cNvSpPr/>
          <p:nvPr/>
        </p:nvSpPr>
        <p:spPr>
          <a:xfrm>
            <a:off x="4049285" y="4221382"/>
            <a:ext cx="17858483" cy="52732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sz="4800" dirty="0" smtClean="0">
                <a:sym typeface="Lantinghei SC Extralight"/>
              </a:rPr>
              <a:t>1904</a:t>
            </a:r>
          </a:p>
          <a:p>
            <a:pPr algn="l">
              <a:defRPr sz="4800">
                <a:latin typeface="Lantinghei SC Extralight"/>
                <a:ea typeface="Lantinghei SC Extralight"/>
                <a:cs typeface="Lantinghei SC Extralight"/>
                <a:sym typeface="Lantinghei SC Extralight"/>
              </a:defRPr>
            </a:pPr>
            <a:r>
              <a:rPr lang="zh-CN" altLang="en-US" sz="4800" dirty="0" smtClean="0">
                <a:sym typeface="Lantinghei SC Extralight"/>
              </a:rPr>
              <a:t>用户</a:t>
            </a:r>
            <a:r>
              <a:rPr lang="zh-CN" altLang="en-US" sz="4800" dirty="0">
                <a:sym typeface="Lantinghei SC Extralight"/>
              </a:rPr>
              <a:t>程序所对应的地址空间是（  </a:t>
            </a:r>
            <a:r>
              <a:rPr lang="zh-CN" altLang="en-US" sz="4800" dirty="0" smtClean="0">
                <a:sym typeface="Lantinghei SC Extralight"/>
              </a:rPr>
              <a:t>）</a:t>
            </a:r>
            <a:endParaRPr dirty="0"/>
          </a:p>
          <a:p>
            <a:pPr algn="l">
              <a:defRPr sz="4800">
                <a:latin typeface="Lantinghei SC Extralight"/>
                <a:ea typeface="Lantinghei SC Extralight"/>
                <a:cs typeface="Lantinghei SC Extralight"/>
                <a:sym typeface="Lantinghei SC Extralight"/>
              </a:defRPr>
            </a:pPr>
            <a:endParaRPr dirty="0"/>
          </a:p>
          <a:p>
            <a:pPr algn="l">
              <a:defRPr sz="4800">
                <a:latin typeface="Lantinghei SC Extralight"/>
                <a:ea typeface="Lantinghei SC Extralight"/>
                <a:cs typeface="Lantinghei SC Extralight"/>
                <a:sym typeface="Lantinghei SC Extralight"/>
              </a:defRPr>
            </a:pPr>
            <a:r>
              <a:rPr lang="en-US" altLang="zh-CN" dirty="0"/>
              <a:t>A:</a:t>
            </a:r>
            <a:r>
              <a:rPr lang="zh-CN" altLang="en-US" dirty="0"/>
              <a:t>绝对地址空间</a:t>
            </a:r>
          </a:p>
          <a:p>
            <a:pPr algn="l">
              <a:defRPr sz="4800">
                <a:latin typeface="Lantinghei SC Extralight"/>
                <a:ea typeface="Lantinghei SC Extralight"/>
                <a:cs typeface="Lantinghei SC Extralight"/>
                <a:sym typeface="Lantinghei SC Extralight"/>
              </a:defRPr>
            </a:pPr>
            <a:r>
              <a:rPr lang="en-US" altLang="zh-CN" dirty="0">
                <a:solidFill>
                  <a:srgbClr val="FF0000"/>
                </a:solidFill>
              </a:rPr>
              <a:t>B:</a:t>
            </a:r>
            <a:r>
              <a:rPr lang="zh-CN" altLang="en-US" dirty="0">
                <a:solidFill>
                  <a:srgbClr val="FF0000"/>
                </a:solidFill>
              </a:rPr>
              <a:t>逻辑地址空间</a:t>
            </a:r>
          </a:p>
          <a:p>
            <a:pPr algn="l">
              <a:defRPr sz="4800">
                <a:latin typeface="Lantinghei SC Extralight"/>
                <a:ea typeface="Lantinghei SC Extralight"/>
                <a:cs typeface="Lantinghei SC Extralight"/>
                <a:sym typeface="Lantinghei SC Extralight"/>
              </a:defRPr>
            </a:pPr>
            <a:r>
              <a:rPr lang="en-US" altLang="zh-CN" dirty="0"/>
              <a:t>C:I/O</a:t>
            </a:r>
            <a:r>
              <a:rPr lang="zh-CN" altLang="en-US" dirty="0"/>
              <a:t>地址空间</a:t>
            </a:r>
          </a:p>
          <a:p>
            <a:pPr algn="l">
              <a:defRPr sz="4800">
                <a:latin typeface="Lantinghei SC Extralight"/>
                <a:ea typeface="Lantinghei SC Extralight"/>
                <a:cs typeface="Lantinghei SC Extralight"/>
                <a:sym typeface="Lantinghei SC Extralight"/>
              </a:defRPr>
            </a:pPr>
            <a:r>
              <a:rPr lang="en-US" altLang="zh-CN" dirty="0"/>
              <a:t>D:</a:t>
            </a:r>
            <a:r>
              <a:rPr lang="zh-CN" altLang="en-US" dirty="0"/>
              <a:t>物理地址空间</a:t>
            </a:r>
          </a:p>
        </p:txBody>
      </p:sp>
      <p:sp>
        <p:nvSpPr>
          <p:cNvPr id="29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9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99"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300"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extLst>
      <p:ext uri="{BB962C8B-B14F-4D97-AF65-F5344CB8AC3E}">
        <p14:creationId xmlns:p14="http://schemas.microsoft.com/office/powerpoint/2010/main" val="17834614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96" name="将一个进程的逻辑地址空间分成若干个大小相等的片，称为（）…"/>
          <p:cNvSpPr/>
          <p:nvPr/>
        </p:nvSpPr>
        <p:spPr>
          <a:xfrm>
            <a:off x="4049285" y="4221382"/>
            <a:ext cx="17858483" cy="52732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sz="4800" dirty="0" smtClean="0">
                <a:sym typeface="Lantinghei SC Extralight"/>
              </a:rPr>
              <a:t>1904</a:t>
            </a:r>
          </a:p>
          <a:p>
            <a:pPr algn="l">
              <a:defRPr sz="4800">
                <a:latin typeface="Lantinghei SC Extralight"/>
                <a:ea typeface="Lantinghei SC Extralight"/>
                <a:cs typeface="Lantinghei SC Extralight"/>
                <a:sym typeface="Lantinghei SC Extralight"/>
              </a:defRPr>
            </a:pPr>
            <a:r>
              <a:rPr lang="zh-CN" altLang="en-US" sz="4800" dirty="0">
                <a:sym typeface="Lantinghei SC Extralight"/>
              </a:rPr>
              <a:t>将一个进程的逻辑地址空间分成若干个大小相等的片，称为（</a:t>
            </a:r>
            <a:r>
              <a:rPr lang="zh-CN" altLang="en-US" sz="4800" dirty="0" smtClean="0">
                <a:sym typeface="Lantinghei SC Extralight"/>
              </a:rPr>
              <a:t>）</a:t>
            </a:r>
            <a:endParaRPr lang="en-US" altLang="zh-CN" sz="4800" dirty="0" smtClean="0">
              <a:sym typeface="Lantinghei SC Extralight"/>
            </a:endParaRPr>
          </a:p>
          <a:p>
            <a:pPr algn="l">
              <a:defRPr sz="4800">
                <a:latin typeface="Lantinghei SC Extralight"/>
                <a:ea typeface="Lantinghei SC Extralight"/>
                <a:cs typeface="Lantinghei SC Extralight"/>
                <a:sym typeface="Lantinghei SC Extralight"/>
              </a:defRPr>
            </a:pPr>
            <a:endParaRPr lang="en-US" altLang="zh-CN" sz="4800" dirty="0" smtClean="0">
              <a:sym typeface="Lantinghei SC Extralight"/>
            </a:endParaRPr>
          </a:p>
          <a:p>
            <a:pPr algn="l">
              <a:defRPr sz="4800">
                <a:latin typeface="Lantinghei SC Extralight"/>
                <a:ea typeface="Lantinghei SC Extralight"/>
                <a:cs typeface="Lantinghei SC Extralight"/>
                <a:sym typeface="Lantinghei SC Extralight"/>
              </a:defRPr>
            </a:pPr>
            <a:r>
              <a:rPr lang="en-US" altLang="zh-CN" dirty="0"/>
              <a:t>A:</a:t>
            </a:r>
            <a:r>
              <a:rPr lang="zh-CN" altLang="en-US" dirty="0"/>
              <a:t>页表</a:t>
            </a:r>
          </a:p>
          <a:p>
            <a:pPr algn="l">
              <a:defRPr sz="4800">
                <a:latin typeface="Lantinghei SC Extralight"/>
                <a:ea typeface="Lantinghei SC Extralight"/>
                <a:cs typeface="Lantinghei SC Extralight"/>
                <a:sym typeface="Lantinghei SC Extralight"/>
              </a:defRPr>
            </a:pPr>
            <a:r>
              <a:rPr lang="en-US" altLang="zh-CN" dirty="0"/>
              <a:t>B:</a:t>
            </a:r>
            <a:r>
              <a:rPr lang="zh-CN" altLang="en-US" dirty="0"/>
              <a:t>页</a:t>
            </a:r>
          </a:p>
          <a:p>
            <a:pPr algn="l">
              <a:defRPr sz="4800">
                <a:latin typeface="Lantinghei SC Extralight"/>
                <a:ea typeface="Lantinghei SC Extralight"/>
                <a:cs typeface="Lantinghei SC Extralight"/>
                <a:sym typeface="Lantinghei SC Extralight"/>
              </a:defRPr>
            </a:pPr>
            <a:r>
              <a:rPr lang="en-US" altLang="zh-CN" dirty="0"/>
              <a:t>C:</a:t>
            </a:r>
            <a:r>
              <a:rPr lang="zh-CN" altLang="en-US" dirty="0"/>
              <a:t>页框</a:t>
            </a:r>
          </a:p>
          <a:p>
            <a:pPr algn="l">
              <a:defRPr sz="4800">
                <a:latin typeface="Lantinghei SC Extralight"/>
                <a:ea typeface="Lantinghei SC Extralight"/>
                <a:cs typeface="Lantinghei SC Extralight"/>
                <a:sym typeface="Lantinghei SC Extralight"/>
              </a:defRPr>
            </a:pPr>
            <a:r>
              <a:rPr lang="en-US" altLang="zh-CN" dirty="0"/>
              <a:t>D:</a:t>
            </a:r>
            <a:r>
              <a:rPr lang="zh-CN" altLang="en-US" dirty="0"/>
              <a:t>页帧</a:t>
            </a:r>
          </a:p>
        </p:txBody>
      </p:sp>
      <p:sp>
        <p:nvSpPr>
          <p:cNvPr id="29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9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99"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300"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extLst>
      <p:ext uri="{BB962C8B-B14F-4D97-AF65-F5344CB8AC3E}">
        <p14:creationId xmlns:p14="http://schemas.microsoft.com/office/powerpoint/2010/main" val="188195843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96" name="将一个进程的逻辑地址空间分成若干个大小相等的片，称为（）…"/>
          <p:cNvSpPr/>
          <p:nvPr/>
        </p:nvSpPr>
        <p:spPr>
          <a:xfrm>
            <a:off x="4049285" y="4221382"/>
            <a:ext cx="17858483" cy="52732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sz="4800" dirty="0" smtClean="0">
                <a:sym typeface="Lantinghei SC Extralight"/>
              </a:rPr>
              <a:t>1904</a:t>
            </a:r>
          </a:p>
          <a:p>
            <a:pPr algn="l">
              <a:defRPr sz="4800">
                <a:latin typeface="Lantinghei SC Extralight"/>
                <a:ea typeface="Lantinghei SC Extralight"/>
                <a:cs typeface="Lantinghei SC Extralight"/>
                <a:sym typeface="Lantinghei SC Extralight"/>
              </a:defRPr>
            </a:pPr>
            <a:r>
              <a:rPr lang="zh-CN" altLang="en-US" sz="4800" dirty="0">
                <a:sym typeface="Lantinghei SC Extralight"/>
              </a:rPr>
              <a:t>将一个进程的逻辑地址空间分成若干个大小相等的片，称为（</a:t>
            </a:r>
            <a:r>
              <a:rPr lang="zh-CN" altLang="en-US" sz="4800" dirty="0" smtClean="0">
                <a:sym typeface="Lantinghei SC Extralight"/>
              </a:rPr>
              <a:t>）</a:t>
            </a:r>
            <a:endParaRPr lang="en-US" altLang="zh-CN" sz="4800" dirty="0" smtClean="0">
              <a:sym typeface="Lantinghei SC Extralight"/>
            </a:endParaRPr>
          </a:p>
          <a:p>
            <a:pPr algn="l">
              <a:defRPr sz="4800">
                <a:latin typeface="Lantinghei SC Extralight"/>
                <a:ea typeface="Lantinghei SC Extralight"/>
                <a:cs typeface="Lantinghei SC Extralight"/>
                <a:sym typeface="Lantinghei SC Extralight"/>
              </a:defRPr>
            </a:pPr>
            <a:endParaRPr lang="en-US" altLang="zh-CN" sz="4800" dirty="0" smtClean="0">
              <a:sym typeface="Lantinghei SC Extralight"/>
            </a:endParaRPr>
          </a:p>
          <a:p>
            <a:pPr algn="l">
              <a:defRPr sz="4800">
                <a:latin typeface="Lantinghei SC Extralight"/>
                <a:ea typeface="Lantinghei SC Extralight"/>
                <a:cs typeface="Lantinghei SC Extralight"/>
                <a:sym typeface="Lantinghei SC Extralight"/>
              </a:defRPr>
            </a:pPr>
            <a:r>
              <a:rPr lang="en-US" altLang="zh-CN" dirty="0"/>
              <a:t>A:</a:t>
            </a:r>
            <a:r>
              <a:rPr lang="zh-CN" altLang="en-US" dirty="0"/>
              <a:t>页表</a:t>
            </a:r>
          </a:p>
          <a:p>
            <a:pPr algn="l">
              <a:defRPr sz="4800">
                <a:latin typeface="Lantinghei SC Extralight"/>
                <a:ea typeface="Lantinghei SC Extralight"/>
                <a:cs typeface="Lantinghei SC Extralight"/>
                <a:sym typeface="Lantinghei SC Extralight"/>
              </a:defRPr>
            </a:pPr>
            <a:r>
              <a:rPr lang="en-US" altLang="zh-CN" dirty="0">
                <a:solidFill>
                  <a:srgbClr val="FF0000"/>
                </a:solidFill>
              </a:rPr>
              <a:t>B:</a:t>
            </a:r>
            <a:r>
              <a:rPr lang="zh-CN" altLang="en-US" dirty="0">
                <a:solidFill>
                  <a:srgbClr val="FF0000"/>
                </a:solidFill>
              </a:rPr>
              <a:t>页</a:t>
            </a:r>
          </a:p>
          <a:p>
            <a:pPr algn="l">
              <a:defRPr sz="4800">
                <a:latin typeface="Lantinghei SC Extralight"/>
                <a:ea typeface="Lantinghei SC Extralight"/>
                <a:cs typeface="Lantinghei SC Extralight"/>
                <a:sym typeface="Lantinghei SC Extralight"/>
              </a:defRPr>
            </a:pPr>
            <a:r>
              <a:rPr lang="en-US" altLang="zh-CN" dirty="0"/>
              <a:t>C:</a:t>
            </a:r>
            <a:r>
              <a:rPr lang="zh-CN" altLang="en-US" dirty="0"/>
              <a:t>页框</a:t>
            </a:r>
          </a:p>
          <a:p>
            <a:pPr algn="l">
              <a:defRPr sz="4800">
                <a:latin typeface="Lantinghei SC Extralight"/>
                <a:ea typeface="Lantinghei SC Extralight"/>
                <a:cs typeface="Lantinghei SC Extralight"/>
                <a:sym typeface="Lantinghei SC Extralight"/>
              </a:defRPr>
            </a:pPr>
            <a:r>
              <a:rPr lang="en-US" altLang="zh-CN" dirty="0"/>
              <a:t>D:</a:t>
            </a:r>
            <a:r>
              <a:rPr lang="zh-CN" altLang="en-US" dirty="0"/>
              <a:t>页帧</a:t>
            </a:r>
          </a:p>
        </p:txBody>
      </p:sp>
      <p:sp>
        <p:nvSpPr>
          <p:cNvPr id="29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9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99"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300"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extLst>
      <p:ext uri="{BB962C8B-B14F-4D97-AF65-F5344CB8AC3E}">
        <p14:creationId xmlns:p14="http://schemas.microsoft.com/office/powerpoint/2010/main" val="42828452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10" name="将物理内存空间分成与页大小相同的若干个存储块，这些存储块为（  ）…"/>
          <p:cNvSpPr/>
          <p:nvPr/>
        </p:nvSpPr>
        <p:spPr>
          <a:xfrm>
            <a:off x="3262758" y="3873500"/>
            <a:ext cx="17858484"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将物理内存空间分成与页大小相同的若干个存储块，这些存储块为（  ）</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A:段</a:t>
            </a:r>
          </a:p>
          <a:p>
            <a:pPr algn="l">
              <a:defRPr sz="4800">
                <a:latin typeface="Lantinghei SC Extralight"/>
                <a:ea typeface="Lantinghei SC Extralight"/>
                <a:cs typeface="Lantinghei SC Extralight"/>
                <a:sym typeface="Lantinghei SC Extralight"/>
              </a:defRPr>
            </a:pPr>
            <a:r>
              <a:t>B:页表</a:t>
            </a:r>
          </a:p>
          <a:p>
            <a:pPr algn="l">
              <a:defRPr sz="4800">
                <a:latin typeface="Lantinghei SC Extralight"/>
                <a:ea typeface="Lantinghei SC Extralight"/>
                <a:cs typeface="Lantinghei SC Extralight"/>
                <a:sym typeface="Lantinghei SC Extralight"/>
              </a:defRPr>
            </a:pPr>
            <a:r>
              <a:t>C:页框号</a:t>
            </a:r>
          </a:p>
          <a:p>
            <a:pPr algn="l">
              <a:defRPr sz="4800">
                <a:latin typeface="Lantinghei SC Extralight"/>
                <a:ea typeface="Lantinghei SC Extralight"/>
                <a:cs typeface="Lantinghei SC Extralight"/>
                <a:sym typeface="Lantinghei SC Extralight"/>
              </a:defRPr>
            </a:pPr>
            <a:r>
              <a:t>D:页框</a:t>
            </a:r>
          </a:p>
        </p:txBody>
      </p:sp>
      <p:sp>
        <p:nvSpPr>
          <p:cNvPr id="31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1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13"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314"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17" name="将物理内存空间分成与页大小相同的若干个存储块，这些存储块为（  ）…"/>
          <p:cNvSpPr/>
          <p:nvPr/>
        </p:nvSpPr>
        <p:spPr>
          <a:xfrm>
            <a:off x="3262758" y="3873500"/>
            <a:ext cx="17858484"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将物理内存空间分成与页大小相同的若干个存储块，这些存储块为（  ）</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A:段</a:t>
            </a:r>
          </a:p>
          <a:p>
            <a:pPr algn="l">
              <a:defRPr sz="4800">
                <a:latin typeface="Lantinghei SC Extralight"/>
                <a:ea typeface="Lantinghei SC Extralight"/>
                <a:cs typeface="Lantinghei SC Extralight"/>
                <a:sym typeface="Lantinghei SC Extralight"/>
              </a:defRPr>
            </a:pPr>
            <a:r>
              <a:t>B:页表</a:t>
            </a:r>
          </a:p>
          <a:p>
            <a:pPr algn="l">
              <a:defRPr sz="4800">
                <a:latin typeface="Lantinghei SC Extralight"/>
                <a:ea typeface="Lantinghei SC Extralight"/>
                <a:cs typeface="Lantinghei SC Extralight"/>
                <a:sym typeface="Lantinghei SC Extralight"/>
              </a:defRPr>
            </a:pPr>
            <a:r>
              <a:t>C:页框号</a:t>
            </a:r>
          </a:p>
          <a:p>
            <a:pPr algn="l">
              <a:defRPr sz="4800">
                <a:solidFill>
                  <a:schemeClr val="accent5"/>
                </a:solidFill>
                <a:latin typeface="Lantinghei SC Extralight"/>
                <a:ea typeface="Lantinghei SC Extralight"/>
                <a:cs typeface="Lantinghei SC Extralight"/>
                <a:sym typeface="Lantinghei SC Extralight"/>
              </a:defRPr>
            </a:pPr>
            <a:r>
              <a:t>D:页框</a:t>
            </a:r>
          </a:p>
        </p:txBody>
      </p:sp>
      <p:sp>
        <p:nvSpPr>
          <p:cNvPr id="31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1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20"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321"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2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2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326"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grpSp>
        <p:nvGrpSpPr>
          <p:cNvPr id="329" name="分页地址结构"/>
          <p:cNvGrpSpPr/>
          <p:nvPr/>
        </p:nvGrpSpPr>
        <p:grpSpPr>
          <a:xfrm>
            <a:off x="796766" y="2138618"/>
            <a:ext cx="4076701" cy="1143001"/>
            <a:chOff x="0" y="0"/>
            <a:chExt cx="4076700" cy="1143000"/>
          </a:xfrm>
        </p:grpSpPr>
        <p:sp>
          <p:nvSpPr>
            <p:cNvPr id="328" name="分页地址结构"/>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分页地址结构</a:t>
              </a:r>
            </a:p>
          </p:txBody>
        </p:sp>
        <p:pic>
          <p:nvPicPr>
            <p:cNvPr id="327" name="分页地址结构" descr="分页地址结构"/>
            <p:cNvPicPr>
              <a:picLocks/>
            </p:cNvPicPr>
            <p:nvPr/>
          </p:nvPicPr>
          <p:blipFill>
            <a:blip r:embed="rId4">
              <a:alphaModFix amt="20143"/>
              <a:extLst/>
            </a:blip>
            <a:stretch>
              <a:fillRect/>
            </a:stretch>
          </p:blipFill>
          <p:spPr>
            <a:xfrm>
              <a:off x="0" y="-1"/>
              <a:ext cx="4076701" cy="1143001"/>
            </a:xfrm>
            <a:prstGeom prst="rect">
              <a:avLst/>
            </a:prstGeom>
            <a:effectLst/>
          </p:spPr>
        </p:pic>
      </p:grpSp>
      <p:graphicFrame>
        <p:nvGraphicFramePr>
          <p:cNvPr id="330" name="表格"/>
          <p:cNvGraphicFramePr/>
          <p:nvPr/>
        </p:nvGraphicFramePr>
        <p:xfrm>
          <a:off x="5083904" y="5284445"/>
          <a:ext cx="11480497" cy="1862739"/>
        </p:xfrm>
        <a:graphic>
          <a:graphicData uri="http://schemas.openxmlformats.org/drawingml/2006/table">
            <a:tbl>
              <a:tblPr>
                <a:tableStyleId>{2708684C-4D16-4618-839F-0558EEFCDFE6}</a:tableStyleId>
              </a:tblPr>
              <a:tblGrid>
                <a:gridCol w="7433345"/>
                <a:gridCol w="4047152"/>
              </a:tblGrid>
              <a:tr h="1862739">
                <a:tc>
                  <a:txBody>
                    <a:bodyPr/>
                    <a:lstStyle/>
                    <a:p>
                      <a:pPr defTabSz="914400">
                        <a:defRPr sz="1800"/>
                      </a:pPr>
                      <a:r>
                        <a:rPr sz="3600" b="1" dirty="0">
                          <a:latin typeface="Helvetica"/>
                          <a:ea typeface="Helvetica"/>
                          <a:cs typeface="Helvetica"/>
                          <a:sym typeface="Helvetica"/>
                        </a:rPr>
                        <a:t>页号P</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dirty="0">
                          <a:latin typeface="Helvetica"/>
                          <a:ea typeface="Helvetica"/>
                          <a:cs typeface="Helvetica"/>
                          <a:sym typeface="Helvetica"/>
                        </a:rPr>
                        <a:t>页内偏移量W</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331" name="m位"/>
          <p:cNvSpPr/>
          <p:nvPr/>
        </p:nvSpPr>
        <p:spPr>
          <a:xfrm>
            <a:off x="8189100" y="4191514"/>
            <a:ext cx="1220789"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m位</a:t>
            </a:r>
          </a:p>
        </p:txBody>
      </p:sp>
      <p:sp>
        <p:nvSpPr>
          <p:cNvPr id="332" name="n位"/>
          <p:cNvSpPr/>
          <p:nvPr/>
        </p:nvSpPr>
        <p:spPr>
          <a:xfrm>
            <a:off x="13804028" y="4191514"/>
            <a:ext cx="1054895"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n位</a:t>
            </a:r>
          </a:p>
        </p:txBody>
      </p:sp>
      <p:sp>
        <p:nvSpPr>
          <p:cNvPr id="333" name="4.4.1.2 基本分页存储管理方式中的地址结构"/>
          <p:cNvSpPr/>
          <p:nvPr/>
        </p:nvSpPr>
        <p:spPr>
          <a:xfrm>
            <a:off x="153590" y="1411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pic>
        <p:nvPicPr>
          <p:cNvPr id="334" name="屏幕快照 2019-03-06 下午3.29.21.png" descr="屏幕快照 2019-03-06 下午3.29.21.png"/>
          <p:cNvPicPr>
            <a:picLocks noChangeAspect="1"/>
          </p:cNvPicPr>
          <p:nvPr/>
        </p:nvPicPr>
        <p:blipFill>
          <a:blip r:embed="rId5">
            <a:extLst/>
          </a:blip>
          <a:stretch>
            <a:fillRect/>
          </a:stretch>
        </p:blipFill>
        <p:spPr>
          <a:xfrm>
            <a:off x="19755108" y="708719"/>
            <a:ext cx="4046677" cy="1315171"/>
          </a:xfrm>
          <a:prstGeom prst="rect">
            <a:avLst/>
          </a:prstGeom>
          <a:ln w="12700">
            <a:miter lim="400000"/>
          </a:ln>
        </p:spPr>
      </p:pic>
      <p:sp>
        <p:nvSpPr>
          <p:cNvPr id="335" name="20位"/>
          <p:cNvSpPr/>
          <p:nvPr/>
        </p:nvSpPr>
        <p:spPr>
          <a:xfrm>
            <a:off x="7084926" y="7997097"/>
            <a:ext cx="3085780" cy="8213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rPr lang="zh-CN" altLang="en-US" dirty="0" smtClean="0"/>
              <a:t>页号有</a:t>
            </a:r>
            <a:r>
              <a:rPr dirty="0" smtClean="0"/>
              <a:t>20</a:t>
            </a:r>
            <a:r>
              <a:rPr dirty="0"/>
              <a:t>位</a:t>
            </a:r>
          </a:p>
        </p:txBody>
      </p:sp>
      <p:sp>
        <p:nvSpPr>
          <p:cNvPr id="336" name="12位"/>
          <p:cNvSpPr/>
          <p:nvPr/>
        </p:nvSpPr>
        <p:spPr>
          <a:xfrm>
            <a:off x="11785601" y="7966689"/>
            <a:ext cx="4708019" cy="8213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rPr lang="zh-CN" altLang="en-US" dirty="0" smtClean="0"/>
              <a:t>页内偏移量有</a:t>
            </a:r>
            <a:r>
              <a:rPr dirty="0" smtClean="0"/>
              <a:t>12</a:t>
            </a:r>
            <a:r>
              <a:rPr dirty="0"/>
              <a:t>位</a:t>
            </a:r>
          </a:p>
        </p:txBody>
      </p:sp>
      <p:sp>
        <p:nvSpPr>
          <p:cNvPr id="337" name="例："/>
          <p:cNvSpPr/>
          <p:nvPr/>
        </p:nvSpPr>
        <p:spPr>
          <a:xfrm>
            <a:off x="3427977" y="7918590"/>
            <a:ext cx="1273176"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例：</a:t>
            </a:r>
          </a:p>
        </p:txBody>
      </p:sp>
      <p:sp>
        <p:nvSpPr>
          <p:cNvPr id="338" name="220页"/>
          <p:cNvSpPr/>
          <p:nvPr/>
        </p:nvSpPr>
        <p:spPr>
          <a:xfrm>
            <a:off x="6902184" y="8874771"/>
            <a:ext cx="3268522" cy="8213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rPr lang="zh-CN" altLang="en-US" dirty="0" smtClean="0"/>
              <a:t>一共有</a:t>
            </a:r>
            <a:r>
              <a:rPr dirty="0" smtClean="0"/>
              <a:t>2</a:t>
            </a:r>
            <a:r>
              <a:rPr baseline="31999" dirty="0" smtClean="0"/>
              <a:t>20</a:t>
            </a:r>
            <a:r>
              <a:rPr dirty="0"/>
              <a:t>页</a:t>
            </a:r>
          </a:p>
        </p:txBody>
      </p:sp>
      <p:sp>
        <p:nvSpPr>
          <p:cNvPr id="339" name="212字节"/>
          <p:cNvSpPr/>
          <p:nvPr/>
        </p:nvSpPr>
        <p:spPr>
          <a:xfrm>
            <a:off x="12271460" y="8915485"/>
            <a:ext cx="4340931" cy="8213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rPr lang="zh-CN" altLang="en-US" dirty="0" smtClean="0"/>
              <a:t>每一页有</a:t>
            </a:r>
            <a:r>
              <a:rPr dirty="0" smtClean="0"/>
              <a:t>2</a:t>
            </a:r>
            <a:r>
              <a:rPr baseline="31999" dirty="0" smtClean="0"/>
              <a:t>12</a:t>
            </a:r>
            <a:r>
              <a:rPr dirty="0"/>
              <a:t>字节</a:t>
            </a:r>
          </a:p>
        </p:txBody>
      </p:sp>
      <p:sp>
        <p:nvSpPr>
          <p:cNvPr id="340" name="2m页"/>
          <p:cNvSpPr/>
          <p:nvPr/>
        </p:nvSpPr>
        <p:spPr>
          <a:xfrm>
            <a:off x="8073775" y="3164081"/>
            <a:ext cx="1451439"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rPr dirty="0"/>
              <a:t>2</a:t>
            </a:r>
            <a:r>
              <a:rPr baseline="31999" dirty="0"/>
              <a:t>m</a:t>
            </a:r>
            <a:r>
              <a:rPr dirty="0"/>
              <a:t>页</a:t>
            </a:r>
          </a:p>
        </p:txBody>
      </p:sp>
      <p:sp>
        <p:nvSpPr>
          <p:cNvPr id="341" name="2n字节"/>
          <p:cNvSpPr/>
          <p:nvPr/>
        </p:nvSpPr>
        <p:spPr>
          <a:xfrm>
            <a:off x="13387475" y="3164081"/>
            <a:ext cx="1888002"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t>2</a:t>
            </a:r>
            <a:r>
              <a:rPr baseline="31999"/>
              <a:t>n</a:t>
            </a:r>
            <a:r>
              <a:t>字节</a:t>
            </a:r>
          </a:p>
        </p:txBody>
      </p:sp>
      <p:sp>
        <p:nvSpPr>
          <p:cNvPr id="21" name="220页"/>
          <p:cNvSpPr/>
          <p:nvPr/>
        </p:nvSpPr>
        <p:spPr>
          <a:xfrm>
            <a:off x="7859996" y="10389249"/>
            <a:ext cx="6581929" cy="8213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rPr lang="en-US" dirty="0" smtClean="0"/>
              <a:t>__  __ </a:t>
            </a:r>
            <a:r>
              <a:rPr lang="zh-CN" altLang="en-US" dirty="0" smtClean="0"/>
              <a:t>页 </a:t>
            </a:r>
            <a:r>
              <a:rPr lang="en-US" altLang="zh-CN" dirty="0" smtClean="0"/>
              <a:t>__ </a:t>
            </a:r>
            <a:r>
              <a:rPr lang="zh-CN" altLang="en-US" dirty="0" smtClean="0"/>
              <a:t> </a:t>
            </a:r>
            <a:r>
              <a:rPr lang="en-US" altLang="zh-CN" dirty="0" smtClean="0"/>
              <a:t>__</a:t>
            </a:r>
            <a:r>
              <a:rPr lang="zh-CN" altLang="en-US" dirty="0" smtClean="0"/>
              <a:t>  </a:t>
            </a:r>
            <a:r>
              <a:rPr lang="en-US" altLang="zh-CN" dirty="0" smtClean="0"/>
              <a:t>__ </a:t>
            </a:r>
            <a:r>
              <a:rPr lang="zh-CN" altLang="en-US" dirty="0" smtClean="0"/>
              <a:t>行</a:t>
            </a:r>
            <a:endParaRPr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30" name="1804…"/>
          <p:cNvSpPr/>
          <p:nvPr/>
        </p:nvSpPr>
        <p:spPr>
          <a:xfrm>
            <a:off x="2847631" y="5059102"/>
            <a:ext cx="18688736" cy="34265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4800">
                <a:latin typeface="Lantinghei SC Extralight"/>
                <a:ea typeface="Lantinghei SC Extralight"/>
                <a:cs typeface="Lantinghei SC Extralight"/>
                <a:sym typeface="Lantinghei SC Extralight"/>
              </a:defRPr>
            </a:pPr>
            <a:r>
              <a:rPr lang="en-US" altLang="zh-CN" dirty="0" smtClean="0"/>
              <a:t>1910</a:t>
            </a:r>
            <a:endParaRPr dirty="0"/>
          </a:p>
          <a:p>
            <a:pPr algn="l">
              <a:lnSpc>
                <a:spcPct val="150000"/>
              </a:lnSpc>
              <a:defRPr sz="4800">
                <a:latin typeface="Lantinghei SC Extralight"/>
                <a:ea typeface="Lantinghei SC Extralight"/>
                <a:cs typeface="Lantinghei SC Extralight"/>
                <a:sym typeface="Lantinghei SC Extralight"/>
              </a:defRPr>
            </a:pPr>
            <a:r>
              <a:rPr lang="zh-CN" altLang="en-US" sz="4800" dirty="0">
                <a:sym typeface="Lantinghei SC Extralight"/>
              </a:rPr>
              <a:t>某分页存储管理系统，逻辑地址长度为</a:t>
            </a:r>
            <a:r>
              <a:rPr lang="en-US" altLang="zh-CN" sz="4800" dirty="0">
                <a:sym typeface="Lantinghei SC Extralight"/>
              </a:rPr>
              <a:t>24</a:t>
            </a:r>
            <a:r>
              <a:rPr lang="zh-CN" altLang="en-US" sz="4800" dirty="0">
                <a:sym typeface="Lantinghei SC Extralight"/>
              </a:rPr>
              <a:t>位，其中页号占</a:t>
            </a:r>
            <a:r>
              <a:rPr lang="en-US" altLang="zh-CN" sz="4800" dirty="0">
                <a:sym typeface="Lantinghei SC Extralight"/>
              </a:rPr>
              <a:t>10</a:t>
            </a:r>
            <a:r>
              <a:rPr lang="zh-CN" altLang="en-US" sz="4800" dirty="0">
                <a:sym typeface="Lantinghei SC Extralight"/>
              </a:rPr>
              <a:t>位，则页大小</a:t>
            </a:r>
            <a:r>
              <a:rPr lang="zh-CN" altLang="en-US" sz="4800" dirty="0" smtClean="0">
                <a:sym typeface="Lantinghei SC Extralight"/>
              </a:rPr>
              <a:t>是</a:t>
            </a:r>
            <a:r>
              <a:rPr lang="en-US" altLang="zh-CN" sz="4800" dirty="0" smtClean="0">
                <a:sym typeface="Lantinghei SC Extralight"/>
              </a:rPr>
              <a:t>______</a:t>
            </a:r>
            <a:r>
              <a:rPr lang="zh-CN" altLang="en-US" sz="4800" dirty="0" smtClean="0">
                <a:sym typeface="Lantinghei SC Extralight"/>
              </a:rPr>
              <a:t>字节。</a:t>
            </a:r>
            <a:endParaRPr lang="en-US" altLang="zh-CN" sz="4800" dirty="0" smtClean="0">
              <a:sym typeface="Lantinghei SC Extralight"/>
            </a:endParaRPr>
          </a:p>
        </p:txBody>
      </p:sp>
      <p:sp>
        <p:nvSpPr>
          <p:cNvPr id="43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3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33"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34" name="4.4.1.2 基本分页存储管理方式中的地址结构"/>
          <p:cNvSpPr/>
          <p:nvPr/>
        </p:nvSpPr>
        <p:spPr>
          <a:xfrm>
            <a:off x="153590" y="13603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spTree>
    <p:extLst>
      <p:ext uri="{BB962C8B-B14F-4D97-AF65-F5344CB8AC3E}">
        <p14:creationId xmlns:p14="http://schemas.microsoft.com/office/powerpoint/2010/main" val="83665450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30" name="1804…"/>
          <p:cNvSpPr/>
          <p:nvPr/>
        </p:nvSpPr>
        <p:spPr>
          <a:xfrm>
            <a:off x="2847631" y="5059102"/>
            <a:ext cx="18688736" cy="34265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4800">
                <a:latin typeface="Lantinghei SC Extralight"/>
                <a:ea typeface="Lantinghei SC Extralight"/>
                <a:cs typeface="Lantinghei SC Extralight"/>
                <a:sym typeface="Lantinghei SC Extralight"/>
              </a:defRPr>
            </a:pPr>
            <a:r>
              <a:rPr lang="en-US" altLang="zh-CN" dirty="0" smtClean="0"/>
              <a:t>1910</a:t>
            </a:r>
            <a:endParaRPr dirty="0"/>
          </a:p>
          <a:p>
            <a:pPr algn="l">
              <a:lnSpc>
                <a:spcPct val="150000"/>
              </a:lnSpc>
              <a:defRPr sz="4800">
                <a:latin typeface="Lantinghei SC Extralight"/>
                <a:ea typeface="Lantinghei SC Extralight"/>
                <a:cs typeface="Lantinghei SC Extralight"/>
                <a:sym typeface="Lantinghei SC Extralight"/>
              </a:defRPr>
            </a:pPr>
            <a:r>
              <a:rPr lang="zh-CN" altLang="en-US" sz="4800" dirty="0">
                <a:sym typeface="Lantinghei SC Extralight"/>
              </a:rPr>
              <a:t>某分页存储管理系统，逻辑地址长度为</a:t>
            </a:r>
            <a:r>
              <a:rPr lang="en-US" altLang="zh-CN" sz="4800" dirty="0">
                <a:sym typeface="Lantinghei SC Extralight"/>
              </a:rPr>
              <a:t>24</a:t>
            </a:r>
            <a:r>
              <a:rPr lang="zh-CN" altLang="en-US" sz="4800" dirty="0">
                <a:sym typeface="Lantinghei SC Extralight"/>
              </a:rPr>
              <a:t>位，其中页号占</a:t>
            </a:r>
            <a:r>
              <a:rPr lang="en-US" altLang="zh-CN" sz="4800" dirty="0">
                <a:sym typeface="Lantinghei SC Extralight"/>
              </a:rPr>
              <a:t>10</a:t>
            </a:r>
            <a:r>
              <a:rPr lang="zh-CN" altLang="en-US" sz="4800" dirty="0">
                <a:sym typeface="Lantinghei SC Extralight"/>
              </a:rPr>
              <a:t>位，则页大小</a:t>
            </a:r>
            <a:r>
              <a:rPr lang="zh-CN" altLang="en-US" sz="4800" dirty="0" smtClean="0">
                <a:sym typeface="Lantinghei SC Extralight"/>
              </a:rPr>
              <a:t>是</a:t>
            </a:r>
            <a:r>
              <a:rPr lang="en-US" altLang="zh-CN" sz="4800" dirty="0" smtClean="0">
                <a:sym typeface="Lantinghei SC Extralight"/>
              </a:rPr>
              <a:t>______</a:t>
            </a:r>
            <a:r>
              <a:rPr lang="zh-CN" altLang="en-US" sz="4800" dirty="0" smtClean="0">
                <a:sym typeface="Lantinghei SC Extralight"/>
              </a:rPr>
              <a:t>字节。</a:t>
            </a:r>
            <a:endParaRPr lang="en-US" altLang="zh-CN" sz="4800" dirty="0" smtClean="0">
              <a:sym typeface="Lantinghei SC Extralight"/>
            </a:endParaRPr>
          </a:p>
        </p:txBody>
      </p:sp>
      <p:sp>
        <p:nvSpPr>
          <p:cNvPr id="43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3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33"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34" name="4.4.1.2 基本分页存储管理方式中的地址结构"/>
          <p:cNvSpPr/>
          <p:nvPr/>
        </p:nvSpPr>
        <p:spPr>
          <a:xfrm>
            <a:off x="153590" y="13603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sp>
        <p:nvSpPr>
          <p:cNvPr id="8" name="页号"/>
          <p:cNvSpPr/>
          <p:nvPr/>
        </p:nvSpPr>
        <p:spPr>
          <a:xfrm>
            <a:off x="3880628" y="7419091"/>
            <a:ext cx="3391905" cy="841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rPr lang="en-US" altLang="zh-CN"/>
              <a:t>2</a:t>
            </a:r>
            <a:endParaRPr/>
          </a:p>
        </p:txBody>
      </p:sp>
      <p:sp>
        <p:nvSpPr>
          <p:cNvPr id="9" name="页号"/>
          <p:cNvSpPr/>
          <p:nvPr/>
        </p:nvSpPr>
        <p:spPr>
          <a:xfrm>
            <a:off x="4351967" y="7199514"/>
            <a:ext cx="3391905" cy="5950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rPr lang="en-US" altLang="zh-CN" sz="3200" dirty="0" smtClean="0"/>
              <a:t>14</a:t>
            </a:r>
            <a:endParaRPr sz="3200" dirty="0"/>
          </a:p>
        </p:txBody>
      </p:sp>
    </p:spTree>
    <p:extLst>
      <p:ext uri="{BB962C8B-B14F-4D97-AF65-F5344CB8AC3E}">
        <p14:creationId xmlns:p14="http://schemas.microsoft.com/office/powerpoint/2010/main" val="115815723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屏幕快照 2018-04-02 下午7.07.49.png" descr="屏幕快照 2018-04-02 下午7.07.49.png"/>
          <p:cNvPicPr>
            <a:picLocks noChangeAspect="1"/>
          </p:cNvPicPr>
          <p:nvPr/>
        </p:nvPicPr>
        <p:blipFill>
          <a:blip r:embed="rId2">
            <a:extLst/>
          </a:blip>
          <a:stretch>
            <a:fillRect/>
          </a:stretch>
        </p:blipFill>
        <p:spPr>
          <a:xfrm>
            <a:off x="5044195" y="4539378"/>
            <a:ext cx="7572376" cy="4637244"/>
          </a:xfrm>
          <a:prstGeom prst="rect">
            <a:avLst/>
          </a:prstGeom>
          <a:ln w="25400">
            <a:miter lim="400000"/>
          </a:ln>
          <a:effectLst>
            <a:outerShdw blurRad="254000" dist="127000" dir="5400000" rotWithShape="0">
              <a:srgbClr val="000000">
                <a:alpha val="70000"/>
              </a:srgbClr>
            </a:outerShdw>
          </a:effectLst>
        </p:spPr>
      </p:pic>
      <p:sp>
        <p:nvSpPr>
          <p:cNvPr id="59" name="考…"/>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考</a:t>
            </a:r>
          </a:p>
          <a:p>
            <a:pPr defTabSz="821531">
              <a:defRPr sz="13600">
                <a:solidFill>
                  <a:schemeClr val="accent4">
                    <a:satOff val="1488"/>
                    <a:lumOff val="-7242"/>
                  </a:schemeClr>
                </a:solidFill>
                <a:latin typeface="Hannotate SC Bold"/>
                <a:ea typeface="Hannotate SC Bold"/>
                <a:cs typeface="Hannotate SC Bold"/>
                <a:sym typeface="Hannotate SC Bold"/>
              </a:defRPr>
            </a:pPr>
            <a:r>
              <a:t>试</a:t>
            </a:r>
          </a:p>
          <a:p>
            <a:pPr defTabSz="821531">
              <a:defRPr sz="13600">
                <a:solidFill>
                  <a:schemeClr val="accent4">
                    <a:satOff val="1488"/>
                    <a:lumOff val="-7242"/>
                  </a:schemeClr>
                </a:solidFill>
                <a:latin typeface="Hannotate SC Bold"/>
                <a:ea typeface="Hannotate SC Bold"/>
                <a:cs typeface="Hannotate SC Bold"/>
                <a:sym typeface="Hannotate SC Bold"/>
              </a:defRPr>
            </a:pPr>
            <a:r>
              <a:t>题</a:t>
            </a:r>
          </a:p>
          <a:p>
            <a:pPr defTabSz="821531">
              <a:defRPr sz="13600">
                <a:solidFill>
                  <a:schemeClr val="accent4">
                    <a:satOff val="1488"/>
                    <a:lumOff val="-7242"/>
                  </a:schemeClr>
                </a:solidFill>
                <a:latin typeface="Hannotate SC Bold"/>
                <a:ea typeface="Hannotate SC Bold"/>
                <a:cs typeface="Hannotate SC Bold"/>
                <a:sym typeface="Hannotate SC Bold"/>
              </a:defRPr>
            </a:pPr>
            <a:r>
              <a:t>型</a:t>
            </a:r>
          </a:p>
        </p:txBody>
      </p:sp>
      <p:sp>
        <p:nvSpPr>
          <p:cNvPr id="60" name="单选题        1分*20=20分"/>
          <p:cNvSpPr/>
          <p:nvPr/>
        </p:nvSpPr>
        <p:spPr>
          <a:xfrm>
            <a:off x="14314875" y="4090695"/>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单选题        1分*20=20分</a:t>
            </a:r>
          </a:p>
        </p:txBody>
      </p:sp>
      <p:sp>
        <p:nvSpPr>
          <p:cNvPr id="61" name="填空题        2分*10=20分"/>
          <p:cNvSpPr/>
          <p:nvPr/>
        </p:nvSpPr>
        <p:spPr>
          <a:xfrm>
            <a:off x="14314875" y="5636519"/>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填空题        2分*10=20分</a:t>
            </a:r>
          </a:p>
        </p:txBody>
      </p:sp>
      <p:sp>
        <p:nvSpPr>
          <p:cNvPr id="62" name="简答题        4分*5=20分"/>
          <p:cNvSpPr/>
          <p:nvPr/>
        </p:nvSpPr>
        <p:spPr>
          <a:xfrm>
            <a:off x="14314875" y="7182343"/>
            <a:ext cx="73609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简答题        4分*5=20分</a:t>
            </a:r>
          </a:p>
        </p:txBody>
      </p:sp>
      <p:sp>
        <p:nvSpPr>
          <p:cNvPr id="63" name="综合题        10分*4=40分"/>
          <p:cNvSpPr/>
          <p:nvPr/>
        </p:nvSpPr>
        <p:spPr>
          <a:xfrm>
            <a:off x="14314875" y="8728167"/>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综合题        10分*4=40分</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6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61"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362"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363" name="P=INT(A/L)"/>
          <p:cNvSpPr/>
          <p:nvPr/>
        </p:nvSpPr>
        <p:spPr>
          <a:xfrm>
            <a:off x="14200860" y="4784074"/>
            <a:ext cx="3355870" cy="8636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P</a:t>
            </a:r>
            <a:r>
              <a:t>=</a:t>
            </a:r>
            <a:r>
              <a:rPr b="1">
                <a:latin typeface="Helvetica"/>
                <a:ea typeface="Helvetica"/>
                <a:cs typeface="Helvetica"/>
                <a:sym typeface="Helvetica"/>
              </a:rPr>
              <a:t>INT</a:t>
            </a:r>
            <a:r>
              <a:t>(A/L)</a:t>
            </a:r>
          </a:p>
        </p:txBody>
      </p:sp>
      <p:sp>
        <p:nvSpPr>
          <p:cNvPr id="364" name="W=MOD(A/L)"/>
          <p:cNvSpPr/>
          <p:nvPr/>
        </p:nvSpPr>
        <p:spPr>
          <a:xfrm>
            <a:off x="14218633" y="6067419"/>
            <a:ext cx="3990249" cy="8636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W</a:t>
            </a:r>
            <a:r>
              <a:t>=</a:t>
            </a:r>
            <a:r>
              <a:rPr b="1">
                <a:latin typeface="Helvetica"/>
                <a:ea typeface="Helvetica"/>
                <a:cs typeface="Helvetica"/>
                <a:sym typeface="Helvetica"/>
              </a:rPr>
              <a:t>MOD</a:t>
            </a:r>
            <a:r>
              <a:t>(A/L)</a:t>
            </a:r>
          </a:p>
        </p:txBody>
      </p:sp>
      <p:sp>
        <p:nvSpPr>
          <p:cNvPr id="365" name="INT表示取整"/>
          <p:cNvSpPr/>
          <p:nvPr/>
        </p:nvSpPr>
        <p:spPr>
          <a:xfrm>
            <a:off x="18577011" y="4720579"/>
            <a:ext cx="3677185"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INT</a:t>
            </a:r>
            <a:r>
              <a:t>表示</a:t>
            </a:r>
            <a:r>
              <a:rPr>
                <a:solidFill>
                  <a:schemeClr val="accent5"/>
                </a:solidFill>
              </a:rPr>
              <a:t>取整</a:t>
            </a:r>
          </a:p>
        </p:txBody>
      </p:sp>
      <p:sp>
        <p:nvSpPr>
          <p:cNvPr id="366" name="MOD表示取余"/>
          <p:cNvSpPr/>
          <p:nvPr/>
        </p:nvSpPr>
        <p:spPr>
          <a:xfrm>
            <a:off x="18577011" y="6003924"/>
            <a:ext cx="41357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MOD</a:t>
            </a:r>
            <a:r>
              <a:t>表示</a:t>
            </a:r>
            <a:r>
              <a:rPr>
                <a:solidFill>
                  <a:schemeClr val="accent5"/>
                </a:solidFill>
              </a:rPr>
              <a:t>取余</a:t>
            </a:r>
          </a:p>
        </p:txBody>
      </p:sp>
      <p:sp>
        <p:nvSpPr>
          <p:cNvPr id="367" name="A表示逻辑地址"/>
          <p:cNvSpPr/>
          <p:nvPr/>
        </p:nvSpPr>
        <p:spPr>
          <a:xfrm>
            <a:off x="15778171" y="2555727"/>
            <a:ext cx="438287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A</a:t>
            </a:r>
            <a:r>
              <a:t>表示逻辑地址</a:t>
            </a:r>
          </a:p>
        </p:txBody>
      </p:sp>
      <p:sp>
        <p:nvSpPr>
          <p:cNvPr id="368" name="L表示页大小"/>
          <p:cNvSpPr/>
          <p:nvPr/>
        </p:nvSpPr>
        <p:spPr>
          <a:xfrm>
            <a:off x="15851099" y="3638153"/>
            <a:ext cx="367718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L</a:t>
            </a:r>
            <a:r>
              <a:t>表示页大小</a:t>
            </a:r>
          </a:p>
        </p:txBody>
      </p:sp>
      <p:pic>
        <p:nvPicPr>
          <p:cNvPr id="369" name="屏幕快照 2019-03-06 下午3.29.21.png" descr="屏幕快照 2019-03-06 下午3.29.21.png"/>
          <p:cNvPicPr>
            <a:picLocks noChangeAspect="1"/>
          </p:cNvPicPr>
          <p:nvPr/>
        </p:nvPicPr>
        <p:blipFill>
          <a:blip r:embed="rId4">
            <a:extLst/>
          </a:blip>
          <a:stretch>
            <a:fillRect/>
          </a:stretch>
        </p:blipFill>
        <p:spPr>
          <a:xfrm>
            <a:off x="19755108" y="708719"/>
            <a:ext cx="4046677" cy="1315171"/>
          </a:xfrm>
          <a:prstGeom prst="rect">
            <a:avLst/>
          </a:prstGeom>
          <a:ln w="12700">
            <a:miter lim="400000"/>
          </a:ln>
        </p:spPr>
      </p:pic>
      <p:graphicFrame>
        <p:nvGraphicFramePr>
          <p:cNvPr id="370" name="表格"/>
          <p:cNvGraphicFramePr/>
          <p:nvPr/>
        </p:nvGraphicFramePr>
        <p:xfrm>
          <a:off x="1019904" y="5406121"/>
          <a:ext cx="11480497" cy="1862739"/>
        </p:xfrm>
        <a:graphic>
          <a:graphicData uri="http://schemas.openxmlformats.org/drawingml/2006/table">
            <a:tbl>
              <a:tblPr>
                <a:tableStyleId>{2708684C-4D16-4618-839F-0558EEFCDFE6}</a:tableStyleId>
              </a:tblPr>
              <a:tblGrid>
                <a:gridCol w="7433345"/>
                <a:gridCol w="4047152"/>
              </a:tblGrid>
              <a:tr h="1862739">
                <a:tc>
                  <a:txBody>
                    <a:bodyPr/>
                    <a:lstStyle/>
                    <a:p>
                      <a:pPr defTabSz="914400">
                        <a:defRPr sz="1800"/>
                      </a:pPr>
                      <a:r>
                        <a:rPr sz="3600" b="1">
                          <a:latin typeface="Helvetica"/>
                          <a:ea typeface="Helvetica"/>
                          <a:cs typeface="Helvetica"/>
                          <a:sym typeface="Helvetica"/>
                        </a:rPr>
                        <a:t>页号P</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a:latin typeface="Helvetica"/>
                          <a:ea typeface="Helvetica"/>
                          <a:cs typeface="Helvetica"/>
                          <a:sym typeface="Helvetica"/>
                        </a:rPr>
                        <a:t>页内偏移量W</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371" name="m位"/>
          <p:cNvSpPr/>
          <p:nvPr/>
        </p:nvSpPr>
        <p:spPr>
          <a:xfrm>
            <a:off x="4125100" y="4313190"/>
            <a:ext cx="1220789"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m位</a:t>
            </a:r>
          </a:p>
        </p:txBody>
      </p:sp>
      <p:sp>
        <p:nvSpPr>
          <p:cNvPr id="372" name="n位"/>
          <p:cNvSpPr/>
          <p:nvPr/>
        </p:nvSpPr>
        <p:spPr>
          <a:xfrm>
            <a:off x="9740028" y="4313190"/>
            <a:ext cx="1054895"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n位</a:t>
            </a:r>
          </a:p>
        </p:txBody>
      </p:sp>
      <p:sp>
        <p:nvSpPr>
          <p:cNvPr id="373" name="2m页"/>
          <p:cNvSpPr/>
          <p:nvPr/>
        </p:nvSpPr>
        <p:spPr>
          <a:xfrm>
            <a:off x="4009775" y="3338617"/>
            <a:ext cx="1451439"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t>2</a:t>
            </a:r>
            <a:r>
              <a:rPr baseline="31999"/>
              <a:t>m</a:t>
            </a:r>
            <a:r>
              <a:t>页</a:t>
            </a:r>
          </a:p>
        </p:txBody>
      </p:sp>
      <p:sp>
        <p:nvSpPr>
          <p:cNvPr id="374" name="2n字节"/>
          <p:cNvSpPr/>
          <p:nvPr/>
        </p:nvSpPr>
        <p:spPr>
          <a:xfrm>
            <a:off x="9323475" y="3338617"/>
            <a:ext cx="1888002"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t>2</a:t>
            </a:r>
            <a:r>
              <a:rPr baseline="31999"/>
              <a:t>n</a:t>
            </a:r>
            <a:r>
              <a:t>字节</a:t>
            </a:r>
          </a:p>
        </p:txBody>
      </p:sp>
      <p:grpSp>
        <p:nvGrpSpPr>
          <p:cNvPr id="377" name="分页地址结构"/>
          <p:cNvGrpSpPr/>
          <p:nvPr/>
        </p:nvGrpSpPr>
        <p:grpSpPr>
          <a:xfrm>
            <a:off x="796766" y="2138618"/>
            <a:ext cx="4076701" cy="1143001"/>
            <a:chOff x="0" y="0"/>
            <a:chExt cx="4076700" cy="1143000"/>
          </a:xfrm>
        </p:grpSpPr>
        <p:sp>
          <p:nvSpPr>
            <p:cNvPr id="376" name="分页地址结构"/>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分页地址结构</a:t>
              </a:r>
            </a:p>
          </p:txBody>
        </p:sp>
        <p:pic>
          <p:nvPicPr>
            <p:cNvPr id="375" name="分页地址结构" descr="分页地址结构"/>
            <p:cNvPicPr>
              <a:picLocks/>
            </p:cNvPicPr>
            <p:nvPr/>
          </p:nvPicPr>
          <p:blipFill>
            <a:blip r:embed="rId5">
              <a:alphaModFix amt="20143"/>
              <a:extLst/>
            </a:blip>
            <a:stretch>
              <a:fillRect/>
            </a:stretch>
          </p:blipFill>
          <p:spPr>
            <a:xfrm>
              <a:off x="0" y="-1"/>
              <a:ext cx="4076701" cy="1143001"/>
            </a:xfrm>
            <a:prstGeom prst="rect">
              <a:avLst/>
            </a:prstGeom>
            <a:effectLst/>
          </p:spPr>
        </p:pic>
      </p:grpSp>
      <p:sp>
        <p:nvSpPr>
          <p:cNvPr id="378" name="4.4.1.2 基本分页存储管理方式中的地址结构"/>
          <p:cNvSpPr/>
          <p:nvPr/>
        </p:nvSpPr>
        <p:spPr>
          <a:xfrm>
            <a:off x="153590" y="1411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8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84"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385" name="分页存储管理的基本原理"/>
          <p:cNvSpPr/>
          <p:nvPr/>
        </p:nvSpPr>
        <p:spPr>
          <a:xfrm>
            <a:off x="760749" y="465037"/>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386" name="P=INT(A/L)"/>
          <p:cNvSpPr/>
          <p:nvPr/>
        </p:nvSpPr>
        <p:spPr>
          <a:xfrm>
            <a:off x="14200860" y="4784074"/>
            <a:ext cx="3355870" cy="8636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P</a:t>
            </a:r>
            <a:r>
              <a:t>=</a:t>
            </a:r>
            <a:r>
              <a:rPr b="1">
                <a:latin typeface="Helvetica"/>
                <a:ea typeface="Helvetica"/>
                <a:cs typeface="Helvetica"/>
                <a:sym typeface="Helvetica"/>
              </a:rPr>
              <a:t>INT</a:t>
            </a:r>
            <a:r>
              <a:t>(A/L)</a:t>
            </a:r>
          </a:p>
        </p:txBody>
      </p:sp>
      <p:sp>
        <p:nvSpPr>
          <p:cNvPr id="387" name="W=MOD(A/L)"/>
          <p:cNvSpPr/>
          <p:nvPr/>
        </p:nvSpPr>
        <p:spPr>
          <a:xfrm>
            <a:off x="14218633" y="6067419"/>
            <a:ext cx="3990249" cy="8636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W</a:t>
            </a:r>
            <a:r>
              <a:t>=</a:t>
            </a:r>
            <a:r>
              <a:rPr b="1">
                <a:latin typeface="Helvetica"/>
                <a:ea typeface="Helvetica"/>
                <a:cs typeface="Helvetica"/>
                <a:sym typeface="Helvetica"/>
              </a:rPr>
              <a:t>MOD</a:t>
            </a:r>
            <a:r>
              <a:t>(A/L)</a:t>
            </a:r>
          </a:p>
        </p:txBody>
      </p:sp>
      <p:sp>
        <p:nvSpPr>
          <p:cNvPr id="388" name="A表示逻辑地址"/>
          <p:cNvSpPr/>
          <p:nvPr/>
        </p:nvSpPr>
        <p:spPr>
          <a:xfrm>
            <a:off x="15778171" y="2555727"/>
            <a:ext cx="438287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A</a:t>
            </a:r>
            <a:r>
              <a:t>表示逻辑地址</a:t>
            </a:r>
          </a:p>
        </p:txBody>
      </p:sp>
      <p:sp>
        <p:nvSpPr>
          <p:cNvPr id="389" name="L表示页大小"/>
          <p:cNvSpPr/>
          <p:nvPr/>
        </p:nvSpPr>
        <p:spPr>
          <a:xfrm>
            <a:off x="15851099" y="3638153"/>
            <a:ext cx="367718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L</a:t>
            </a:r>
            <a:r>
              <a:t>表示页大小</a:t>
            </a:r>
          </a:p>
        </p:txBody>
      </p:sp>
      <p:pic>
        <p:nvPicPr>
          <p:cNvPr id="390" name="屏幕快照 2019-03-06 下午3.29.21.png" descr="屏幕快照 2019-03-06 下午3.29.21.png"/>
          <p:cNvPicPr>
            <a:picLocks noChangeAspect="1"/>
          </p:cNvPicPr>
          <p:nvPr/>
        </p:nvPicPr>
        <p:blipFill>
          <a:blip r:embed="rId3">
            <a:extLst/>
          </a:blip>
          <a:stretch>
            <a:fillRect/>
          </a:stretch>
        </p:blipFill>
        <p:spPr>
          <a:xfrm>
            <a:off x="19755108" y="708719"/>
            <a:ext cx="4046677" cy="1315171"/>
          </a:xfrm>
          <a:prstGeom prst="rect">
            <a:avLst/>
          </a:prstGeom>
          <a:ln w="12700">
            <a:miter lim="400000"/>
          </a:ln>
        </p:spPr>
      </p:pic>
      <p:graphicFrame>
        <p:nvGraphicFramePr>
          <p:cNvPr id="391" name="表格"/>
          <p:cNvGraphicFramePr/>
          <p:nvPr/>
        </p:nvGraphicFramePr>
        <p:xfrm>
          <a:off x="1019904" y="5406121"/>
          <a:ext cx="11480497" cy="1862739"/>
        </p:xfrm>
        <a:graphic>
          <a:graphicData uri="http://schemas.openxmlformats.org/drawingml/2006/table">
            <a:tbl>
              <a:tblPr>
                <a:tableStyleId>{2708684C-4D16-4618-839F-0558EEFCDFE6}</a:tableStyleId>
              </a:tblPr>
              <a:tblGrid>
                <a:gridCol w="7433345"/>
                <a:gridCol w="4047152"/>
              </a:tblGrid>
              <a:tr h="1862739">
                <a:tc>
                  <a:txBody>
                    <a:bodyPr/>
                    <a:lstStyle/>
                    <a:p>
                      <a:pPr defTabSz="914400">
                        <a:defRPr sz="1800"/>
                      </a:pPr>
                      <a:r>
                        <a:rPr sz="3600" b="1">
                          <a:latin typeface="Helvetica"/>
                          <a:ea typeface="Helvetica"/>
                          <a:cs typeface="Helvetica"/>
                          <a:sym typeface="Helvetica"/>
                        </a:rPr>
                        <a:t>页号P</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a:latin typeface="Helvetica"/>
                          <a:ea typeface="Helvetica"/>
                          <a:cs typeface="Helvetica"/>
                          <a:sym typeface="Helvetica"/>
                        </a:rPr>
                        <a:t>页内偏移量W</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392" name="m位"/>
          <p:cNvSpPr/>
          <p:nvPr/>
        </p:nvSpPr>
        <p:spPr>
          <a:xfrm>
            <a:off x="4125100" y="4313190"/>
            <a:ext cx="1220789"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m位</a:t>
            </a:r>
          </a:p>
        </p:txBody>
      </p:sp>
      <p:sp>
        <p:nvSpPr>
          <p:cNvPr id="393" name="n位"/>
          <p:cNvSpPr/>
          <p:nvPr/>
        </p:nvSpPr>
        <p:spPr>
          <a:xfrm>
            <a:off x="9740028" y="4313190"/>
            <a:ext cx="1054895"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n位</a:t>
            </a:r>
          </a:p>
        </p:txBody>
      </p:sp>
      <p:sp>
        <p:nvSpPr>
          <p:cNvPr id="394" name="逻辑地址为十进制5236，系统页大小为4KB，该逻辑地址所在的页号P和页内偏地址W为多少？"/>
          <p:cNvSpPr/>
          <p:nvPr/>
        </p:nvSpPr>
        <p:spPr>
          <a:xfrm>
            <a:off x="1015475" y="7808920"/>
            <a:ext cx="20088788"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b="1">
                <a:latin typeface="Helvetica"/>
                <a:ea typeface="Helvetica"/>
                <a:cs typeface="Helvetica"/>
                <a:sym typeface="Helvetica"/>
              </a:rPr>
              <a:t>逻辑地址</a:t>
            </a:r>
            <a:r>
              <a:t>为十进制5236，系统</a:t>
            </a:r>
            <a:r>
              <a:rPr b="1">
                <a:latin typeface="Helvetica"/>
                <a:ea typeface="Helvetica"/>
                <a:cs typeface="Helvetica"/>
                <a:sym typeface="Helvetica"/>
              </a:rPr>
              <a:t>页大小</a:t>
            </a:r>
            <a:r>
              <a:t>为4KB，该逻辑地址所在的</a:t>
            </a:r>
            <a:r>
              <a:rPr b="1">
                <a:latin typeface="Helvetica"/>
                <a:ea typeface="Helvetica"/>
                <a:cs typeface="Helvetica"/>
                <a:sym typeface="Helvetica"/>
              </a:rPr>
              <a:t>页号P</a:t>
            </a:r>
            <a:r>
              <a:t>和</a:t>
            </a:r>
            <a:r>
              <a:rPr b="1">
                <a:latin typeface="Helvetica"/>
                <a:ea typeface="Helvetica"/>
                <a:cs typeface="Helvetica"/>
                <a:sym typeface="Helvetica"/>
              </a:rPr>
              <a:t>页内偏地址W</a:t>
            </a:r>
            <a:r>
              <a:t>为多少？</a:t>
            </a:r>
          </a:p>
        </p:txBody>
      </p:sp>
      <p:sp>
        <p:nvSpPr>
          <p:cNvPr id="395" name="2m页"/>
          <p:cNvSpPr/>
          <p:nvPr/>
        </p:nvSpPr>
        <p:spPr>
          <a:xfrm>
            <a:off x="4009775" y="3338617"/>
            <a:ext cx="1451439"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t>2</a:t>
            </a:r>
            <a:r>
              <a:rPr baseline="31999"/>
              <a:t>m</a:t>
            </a:r>
            <a:r>
              <a:t>页</a:t>
            </a:r>
          </a:p>
        </p:txBody>
      </p:sp>
      <p:sp>
        <p:nvSpPr>
          <p:cNvPr id="396" name="2n字节"/>
          <p:cNvSpPr/>
          <p:nvPr/>
        </p:nvSpPr>
        <p:spPr>
          <a:xfrm>
            <a:off x="9323475" y="3338617"/>
            <a:ext cx="1888002"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t>2</a:t>
            </a:r>
            <a:r>
              <a:rPr baseline="31999"/>
              <a:t>n</a:t>
            </a:r>
            <a:r>
              <a:t>字节</a:t>
            </a:r>
          </a:p>
        </p:txBody>
      </p:sp>
      <p:grpSp>
        <p:nvGrpSpPr>
          <p:cNvPr id="399" name="分页地址结构"/>
          <p:cNvGrpSpPr/>
          <p:nvPr/>
        </p:nvGrpSpPr>
        <p:grpSpPr>
          <a:xfrm>
            <a:off x="796766" y="2138618"/>
            <a:ext cx="4076701" cy="1143001"/>
            <a:chOff x="0" y="0"/>
            <a:chExt cx="4076700" cy="1143000"/>
          </a:xfrm>
        </p:grpSpPr>
        <p:sp>
          <p:nvSpPr>
            <p:cNvPr id="398" name="分页地址结构"/>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分页地址结构</a:t>
              </a:r>
            </a:p>
          </p:txBody>
        </p:sp>
        <p:pic>
          <p:nvPicPr>
            <p:cNvPr id="397" name="分页地址结构" descr="分页地址结构"/>
            <p:cNvPicPr>
              <a:picLocks/>
            </p:cNvPicPr>
            <p:nvPr/>
          </p:nvPicPr>
          <p:blipFill>
            <a:blip r:embed="rId4">
              <a:alphaModFix amt="20143"/>
              <a:extLst/>
            </a:blip>
            <a:stretch>
              <a:fillRect/>
            </a:stretch>
          </p:blipFill>
          <p:spPr>
            <a:xfrm>
              <a:off x="0" y="-1"/>
              <a:ext cx="4076701" cy="1143001"/>
            </a:xfrm>
            <a:prstGeom prst="rect">
              <a:avLst/>
            </a:prstGeom>
            <a:effectLst/>
          </p:spPr>
        </p:pic>
      </p:grpSp>
      <p:sp>
        <p:nvSpPr>
          <p:cNvPr id="400" name="INT表示取整"/>
          <p:cNvSpPr/>
          <p:nvPr/>
        </p:nvSpPr>
        <p:spPr>
          <a:xfrm>
            <a:off x="18577011" y="4720579"/>
            <a:ext cx="3677185"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INT</a:t>
            </a:r>
            <a:r>
              <a:t>表示</a:t>
            </a:r>
            <a:r>
              <a:rPr>
                <a:solidFill>
                  <a:schemeClr val="accent5"/>
                </a:solidFill>
              </a:rPr>
              <a:t>取整</a:t>
            </a:r>
          </a:p>
        </p:txBody>
      </p:sp>
      <p:sp>
        <p:nvSpPr>
          <p:cNvPr id="401" name="MOD表示取余"/>
          <p:cNvSpPr/>
          <p:nvPr/>
        </p:nvSpPr>
        <p:spPr>
          <a:xfrm>
            <a:off x="18577011" y="6003924"/>
            <a:ext cx="41357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MOD</a:t>
            </a:r>
            <a:r>
              <a:t>表示</a:t>
            </a:r>
            <a:r>
              <a:rPr>
                <a:solidFill>
                  <a:schemeClr val="accent5"/>
                </a:solidFill>
              </a:rPr>
              <a:t>取余</a:t>
            </a:r>
          </a:p>
        </p:txBody>
      </p:sp>
      <p:sp>
        <p:nvSpPr>
          <p:cNvPr id="402" name="4.4.1.2 基本分页存储管理方式中的地址结构"/>
          <p:cNvSpPr/>
          <p:nvPr/>
        </p:nvSpPr>
        <p:spPr>
          <a:xfrm>
            <a:off x="153590" y="4459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0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06"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07" name="分页存储管理的基本原理"/>
          <p:cNvSpPr/>
          <p:nvPr/>
        </p:nvSpPr>
        <p:spPr>
          <a:xfrm>
            <a:off x="760749" y="465037"/>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408" name="P=INT(A/L)"/>
          <p:cNvSpPr/>
          <p:nvPr/>
        </p:nvSpPr>
        <p:spPr>
          <a:xfrm>
            <a:off x="14200860" y="4784074"/>
            <a:ext cx="3355870" cy="8636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P</a:t>
            </a:r>
            <a:r>
              <a:t>=</a:t>
            </a:r>
            <a:r>
              <a:rPr b="1">
                <a:latin typeface="Helvetica"/>
                <a:ea typeface="Helvetica"/>
                <a:cs typeface="Helvetica"/>
                <a:sym typeface="Helvetica"/>
              </a:rPr>
              <a:t>INT</a:t>
            </a:r>
            <a:r>
              <a:t>(A/L)</a:t>
            </a:r>
          </a:p>
        </p:txBody>
      </p:sp>
      <p:sp>
        <p:nvSpPr>
          <p:cNvPr id="409" name="W=MOD(A/L)"/>
          <p:cNvSpPr/>
          <p:nvPr/>
        </p:nvSpPr>
        <p:spPr>
          <a:xfrm>
            <a:off x="14218633" y="6067419"/>
            <a:ext cx="3990249" cy="8636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W</a:t>
            </a:r>
            <a:r>
              <a:t>=</a:t>
            </a:r>
            <a:r>
              <a:rPr b="1">
                <a:latin typeface="Helvetica"/>
                <a:ea typeface="Helvetica"/>
                <a:cs typeface="Helvetica"/>
                <a:sym typeface="Helvetica"/>
              </a:rPr>
              <a:t>MOD</a:t>
            </a:r>
            <a:r>
              <a:t>(A/L)</a:t>
            </a:r>
          </a:p>
        </p:txBody>
      </p:sp>
      <p:sp>
        <p:nvSpPr>
          <p:cNvPr id="410" name="A表示逻辑地址"/>
          <p:cNvSpPr/>
          <p:nvPr/>
        </p:nvSpPr>
        <p:spPr>
          <a:xfrm>
            <a:off x="15778171" y="2555727"/>
            <a:ext cx="438287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dirty="0">
                <a:latin typeface="Helvetica"/>
                <a:ea typeface="Helvetica"/>
                <a:cs typeface="Helvetica"/>
                <a:sym typeface="Helvetica"/>
              </a:rPr>
              <a:t>A</a:t>
            </a:r>
            <a:r>
              <a:rPr dirty="0"/>
              <a:t>表示逻辑地址</a:t>
            </a:r>
          </a:p>
        </p:txBody>
      </p:sp>
      <p:sp>
        <p:nvSpPr>
          <p:cNvPr id="411" name="L表示页大小"/>
          <p:cNvSpPr/>
          <p:nvPr/>
        </p:nvSpPr>
        <p:spPr>
          <a:xfrm>
            <a:off x="15851099" y="3638153"/>
            <a:ext cx="367718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L</a:t>
            </a:r>
            <a:r>
              <a:t>表示页大小</a:t>
            </a:r>
          </a:p>
        </p:txBody>
      </p:sp>
      <p:pic>
        <p:nvPicPr>
          <p:cNvPr id="412" name="屏幕快照 2019-03-06 下午3.29.21.png" descr="屏幕快照 2019-03-06 下午3.29.21.png"/>
          <p:cNvPicPr>
            <a:picLocks noChangeAspect="1"/>
          </p:cNvPicPr>
          <p:nvPr/>
        </p:nvPicPr>
        <p:blipFill>
          <a:blip r:embed="rId3">
            <a:extLst/>
          </a:blip>
          <a:stretch>
            <a:fillRect/>
          </a:stretch>
        </p:blipFill>
        <p:spPr>
          <a:xfrm>
            <a:off x="19755108" y="708719"/>
            <a:ext cx="4046677" cy="1315171"/>
          </a:xfrm>
          <a:prstGeom prst="rect">
            <a:avLst/>
          </a:prstGeom>
          <a:ln w="12700">
            <a:miter lim="400000"/>
          </a:ln>
        </p:spPr>
      </p:pic>
      <p:graphicFrame>
        <p:nvGraphicFramePr>
          <p:cNvPr id="413" name="表格"/>
          <p:cNvGraphicFramePr/>
          <p:nvPr/>
        </p:nvGraphicFramePr>
        <p:xfrm>
          <a:off x="1019904" y="5406121"/>
          <a:ext cx="11480497" cy="1862739"/>
        </p:xfrm>
        <a:graphic>
          <a:graphicData uri="http://schemas.openxmlformats.org/drawingml/2006/table">
            <a:tbl>
              <a:tblPr>
                <a:tableStyleId>{2708684C-4D16-4618-839F-0558EEFCDFE6}</a:tableStyleId>
              </a:tblPr>
              <a:tblGrid>
                <a:gridCol w="7433345"/>
                <a:gridCol w="4047152"/>
              </a:tblGrid>
              <a:tr h="1862739">
                <a:tc>
                  <a:txBody>
                    <a:bodyPr/>
                    <a:lstStyle/>
                    <a:p>
                      <a:pPr defTabSz="914400">
                        <a:defRPr sz="1800"/>
                      </a:pPr>
                      <a:r>
                        <a:rPr sz="3600" b="1">
                          <a:latin typeface="Helvetica"/>
                          <a:ea typeface="Helvetica"/>
                          <a:cs typeface="Helvetica"/>
                          <a:sym typeface="Helvetica"/>
                        </a:rPr>
                        <a:t>页号P</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a:latin typeface="Helvetica"/>
                          <a:ea typeface="Helvetica"/>
                          <a:cs typeface="Helvetica"/>
                          <a:sym typeface="Helvetica"/>
                        </a:rPr>
                        <a:t>页内偏移量W</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414" name="m位"/>
          <p:cNvSpPr/>
          <p:nvPr/>
        </p:nvSpPr>
        <p:spPr>
          <a:xfrm>
            <a:off x="4125100" y="4313190"/>
            <a:ext cx="1220789"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m位</a:t>
            </a:r>
          </a:p>
        </p:txBody>
      </p:sp>
      <p:sp>
        <p:nvSpPr>
          <p:cNvPr id="415" name="n位"/>
          <p:cNvSpPr/>
          <p:nvPr/>
        </p:nvSpPr>
        <p:spPr>
          <a:xfrm>
            <a:off x="9740028" y="4313190"/>
            <a:ext cx="1054895"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n位</a:t>
            </a:r>
          </a:p>
        </p:txBody>
      </p:sp>
      <p:sp>
        <p:nvSpPr>
          <p:cNvPr id="416" name="逻辑地址为十进制5236，系统页大小为4KB，该逻辑地址所在的页号P和页内偏地址W为多少？"/>
          <p:cNvSpPr/>
          <p:nvPr/>
        </p:nvSpPr>
        <p:spPr>
          <a:xfrm>
            <a:off x="1015475" y="7808920"/>
            <a:ext cx="20088788"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b="1">
                <a:latin typeface="Helvetica"/>
                <a:ea typeface="Helvetica"/>
                <a:cs typeface="Helvetica"/>
                <a:sym typeface="Helvetica"/>
              </a:rPr>
              <a:t>逻辑地址</a:t>
            </a:r>
            <a:r>
              <a:t>为十进制5236，系统</a:t>
            </a:r>
            <a:r>
              <a:rPr b="1">
                <a:latin typeface="Helvetica"/>
                <a:ea typeface="Helvetica"/>
                <a:cs typeface="Helvetica"/>
                <a:sym typeface="Helvetica"/>
              </a:rPr>
              <a:t>页大小</a:t>
            </a:r>
            <a:r>
              <a:t>为4KB，该逻辑地址所在的</a:t>
            </a:r>
            <a:r>
              <a:rPr b="1">
                <a:latin typeface="Helvetica"/>
                <a:ea typeface="Helvetica"/>
                <a:cs typeface="Helvetica"/>
                <a:sym typeface="Helvetica"/>
              </a:rPr>
              <a:t>页号P</a:t>
            </a:r>
            <a:r>
              <a:t>和</a:t>
            </a:r>
            <a:r>
              <a:rPr b="1">
                <a:latin typeface="Helvetica"/>
                <a:ea typeface="Helvetica"/>
                <a:cs typeface="Helvetica"/>
                <a:sym typeface="Helvetica"/>
              </a:rPr>
              <a:t>页内偏地址W</a:t>
            </a:r>
            <a:r>
              <a:t>为多少？</a:t>
            </a:r>
          </a:p>
        </p:txBody>
      </p:sp>
      <p:sp>
        <p:nvSpPr>
          <p:cNvPr id="417" name="P=INT(5236/4096)=1"/>
          <p:cNvSpPr/>
          <p:nvPr/>
        </p:nvSpPr>
        <p:spPr>
          <a:xfrm>
            <a:off x="1224164" y="10998515"/>
            <a:ext cx="6176291" cy="8636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P</a:t>
            </a:r>
            <a:r>
              <a:t>=</a:t>
            </a:r>
            <a:r>
              <a:rPr b="1">
                <a:latin typeface="Helvetica"/>
                <a:ea typeface="Helvetica"/>
                <a:cs typeface="Helvetica"/>
                <a:sym typeface="Helvetica"/>
              </a:rPr>
              <a:t>INT</a:t>
            </a:r>
            <a:r>
              <a:t>(5236/</a:t>
            </a:r>
            <a:r>
              <a:rPr b="1">
                <a:latin typeface="Helvetica"/>
                <a:ea typeface="Helvetica"/>
                <a:cs typeface="Helvetica"/>
                <a:sym typeface="Helvetica"/>
              </a:rPr>
              <a:t>4096</a:t>
            </a:r>
            <a:r>
              <a:t>)=1</a:t>
            </a:r>
          </a:p>
        </p:txBody>
      </p:sp>
      <p:sp>
        <p:nvSpPr>
          <p:cNvPr id="418" name="W=MOD(5236/4096)=1140"/>
          <p:cNvSpPr/>
          <p:nvPr/>
        </p:nvSpPr>
        <p:spPr>
          <a:xfrm>
            <a:off x="1224164" y="12114606"/>
            <a:ext cx="7869851" cy="8636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W</a:t>
            </a:r>
            <a:r>
              <a:t>=</a:t>
            </a:r>
            <a:r>
              <a:rPr b="1">
                <a:latin typeface="Helvetica"/>
                <a:ea typeface="Helvetica"/>
                <a:cs typeface="Helvetica"/>
                <a:sym typeface="Helvetica"/>
              </a:rPr>
              <a:t>MOD</a:t>
            </a:r>
            <a:r>
              <a:t>(5236/</a:t>
            </a:r>
            <a:r>
              <a:rPr b="1">
                <a:latin typeface="Helvetica"/>
                <a:ea typeface="Helvetica"/>
                <a:cs typeface="Helvetica"/>
                <a:sym typeface="Helvetica"/>
              </a:rPr>
              <a:t>4096</a:t>
            </a:r>
            <a:r>
              <a:t>)=1140</a:t>
            </a:r>
          </a:p>
        </p:txBody>
      </p:sp>
      <p:sp>
        <p:nvSpPr>
          <p:cNvPr id="419" name="4KB=1*1024B=4096B"/>
          <p:cNvSpPr/>
          <p:nvPr/>
        </p:nvSpPr>
        <p:spPr>
          <a:xfrm>
            <a:off x="1224164" y="9882433"/>
            <a:ext cx="642429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4KB=1*1024B=4096B</a:t>
            </a:r>
          </a:p>
        </p:txBody>
      </p:sp>
      <p:sp>
        <p:nvSpPr>
          <p:cNvPr id="420" name="2m页"/>
          <p:cNvSpPr/>
          <p:nvPr/>
        </p:nvSpPr>
        <p:spPr>
          <a:xfrm>
            <a:off x="4009775" y="3338617"/>
            <a:ext cx="1451439"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t>2</a:t>
            </a:r>
            <a:r>
              <a:rPr baseline="31999"/>
              <a:t>m</a:t>
            </a:r>
            <a:r>
              <a:t>页</a:t>
            </a:r>
          </a:p>
        </p:txBody>
      </p:sp>
      <p:sp>
        <p:nvSpPr>
          <p:cNvPr id="421" name="2n字节"/>
          <p:cNvSpPr/>
          <p:nvPr/>
        </p:nvSpPr>
        <p:spPr>
          <a:xfrm>
            <a:off x="9323475" y="3338617"/>
            <a:ext cx="1888002"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t>2</a:t>
            </a:r>
            <a:r>
              <a:rPr baseline="31999"/>
              <a:t>n</a:t>
            </a:r>
            <a:r>
              <a:t>字节</a:t>
            </a:r>
          </a:p>
        </p:txBody>
      </p:sp>
      <p:grpSp>
        <p:nvGrpSpPr>
          <p:cNvPr id="424" name="分页地址结构"/>
          <p:cNvGrpSpPr/>
          <p:nvPr/>
        </p:nvGrpSpPr>
        <p:grpSpPr>
          <a:xfrm>
            <a:off x="796766" y="2138618"/>
            <a:ext cx="4076701" cy="1143001"/>
            <a:chOff x="0" y="0"/>
            <a:chExt cx="4076700" cy="1143000"/>
          </a:xfrm>
        </p:grpSpPr>
        <p:sp>
          <p:nvSpPr>
            <p:cNvPr id="423" name="分页地址结构"/>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分页地址结构</a:t>
              </a:r>
            </a:p>
          </p:txBody>
        </p:sp>
        <p:pic>
          <p:nvPicPr>
            <p:cNvPr id="422" name="分页地址结构" descr="分页地址结构"/>
            <p:cNvPicPr>
              <a:picLocks/>
            </p:cNvPicPr>
            <p:nvPr/>
          </p:nvPicPr>
          <p:blipFill>
            <a:blip r:embed="rId4">
              <a:alphaModFix amt="20143"/>
              <a:extLst/>
            </a:blip>
            <a:stretch>
              <a:fillRect/>
            </a:stretch>
          </p:blipFill>
          <p:spPr>
            <a:xfrm>
              <a:off x="0" y="-1"/>
              <a:ext cx="4076701" cy="1143001"/>
            </a:xfrm>
            <a:prstGeom prst="rect">
              <a:avLst/>
            </a:prstGeom>
            <a:effectLst/>
          </p:spPr>
        </p:pic>
      </p:grpSp>
      <p:sp>
        <p:nvSpPr>
          <p:cNvPr id="425" name="INT表示取整"/>
          <p:cNvSpPr/>
          <p:nvPr/>
        </p:nvSpPr>
        <p:spPr>
          <a:xfrm>
            <a:off x="18577011" y="4720579"/>
            <a:ext cx="3677185"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INT</a:t>
            </a:r>
            <a:r>
              <a:t>表示</a:t>
            </a:r>
            <a:r>
              <a:rPr>
                <a:solidFill>
                  <a:schemeClr val="accent5"/>
                </a:solidFill>
              </a:rPr>
              <a:t>取整</a:t>
            </a:r>
          </a:p>
        </p:txBody>
      </p:sp>
      <p:sp>
        <p:nvSpPr>
          <p:cNvPr id="426" name="MOD表示取余"/>
          <p:cNvSpPr/>
          <p:nvPr/>
        </p:nvSpPr>
        <p:spPr>
          <a:xfrm>
            <a:off x="18577011" y="6003924"/>
            <a:ext cx="41357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b="1">
                <a:latin typeface="Helvetica"/>
                <a:ea typeface="Helvetica"/>
                <a:cs typeface="Helvetica"/>
                <a:sym typeface="Helvetica"/>
              </a:rPr>
              <a:t>MOD</a:t>
            </a:r>
            <a:r>
              <a:t>表示</a:t>
            </a:r>
            <a:r>
              <a:rPr>
                <a:solidFill>
                  <a:schemeClr val="accent5"/>
                </a:solidFill>
              </a:rPr>
              <a:t>取余</a:t>
            </a:r>
          </a:p>
        </p:txBody>
      </p:sp>
      <p:sp>
        <p:nvSpPr>
          <p:cNvPr id="427" name="4.4.1.2 基本分页存储管理方式中的地址结构"/>
          <p:cNvSpPr/>
          <p:nvPr/>
        </p:nvSpPr>
        <p:spPr>
          <a:xfrm>
            <a:off x="153590" y="10555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30" name="1804…"/>
          <p:cNvSpPr/>
          <p:nvPr/>
        </p:nvSpPr>
        <p:spPr>
          <a:xfrm>
            <a:off x="2847632" y="5329376"/>
            <a:ext cx="18688736" cy="30572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dirty="0" smtClean="0"/>
              <a:t>1910</a:t>
            </a:r>
            <a:endParaRPr dirty="0"/>
          </a:p>
          <a:p>
            <a:pPr algn="l">
              <a:defRPr sz="4800">
                <a:latin typeface="Lantinghei SC Extralight"/>
                <a:ea typeface="Lantinghei SC Extralight"/>
                <a:cs typeface="Lantinghei SC Extralight"/>
                <a:sym typeface="Lantinghei SC Extralight"/>
              </a:defRPr>
            </a:pPr>
            <a:r>
              <a:rPr lang="zh-CN" altLang="en-US" sz="4800" dirty="0">
                <a:sym typeface="Lantinghei SC Extralight"/>
              </a:rPr>
              <a:t>采用分页存储管理方式的系统，页大小为</a:t>
            </a:r>
            <a:r>
              <a:rPr lang="en-US" altLang="zh-CN" sz="4800" dirty="0">
                <a:sym typeface="Lantinghei SC Extralight"/>
              </a:rPr>
              <a:t>1KB</a:t>
            </a:r>
            <a:r>
              <a:rPr lang="zh-CN" altLang="en-US" sz="4800" dirty="0">
                <a:sym typeface="Lantinghei SC Extralight"/>
              </a:rPr>
              <a:t>，逻辑地址为</a:t>
            </a:r>
            <a:r>
              <a:rPr lang="en-US" altLang="zh-CN" sz="4800" dirty="0">
                <a:sym typeface="Lantinghei SC Extralight"/>
              </a:rPr>
              <a:t>0x1A6F</a:t>
            </a:r>
            <a:r>
              <a:rPr lang="zh-CN" altLang="en-US" sz="4800" dirty="0">
                <a:sym typeface="Lantinghei SC Extralight"/>
              </a:rPr>
              <a:t>（十六进制），则该逻辑地址所在的页号为</a:t>
            </a:r>
            <a:r>
              <a:rPr dirty="0" smtClean="0"/>
              <a:t>______</a:t>
            </a:r>
            <a:r>
              <a:rPr lang="zh-CN" altLang="en-US" sz="4800" dirty="0">
                <a:sym typeface="Lantinghei SC Extralight"/>
              </a:rPr>
              <a:t>（用十进制表示），页内偏移为</a:t>
            </a:r>
            <a:r>
              <a:rPr dirty="0" smtClean="0"/>
              <a:t>______</a:t>
            </a:r>
            <a:r>
              <a:rPr lang="zh-CN" altLang="en-US" sz="4800" dirty="0">
                <a:sym typeface="Lantinghei SC Extralight"/>
              </a:rPr>
              <a:t>（用十进制表示）。</a:t>
            </a:r>
            <a:endParaRPr dirty="0"/>
          </a:p>
        </p:txBody>
      </p:sp>
      <p:sp>
        <p:nvSpPr>
          <p:cNvPr id="43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3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33"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34" name="4.4.1.2 基本分页存储管理方式中的地址结构"/>
          <p:cNvSpPr/>
          <p:nvPr/>
        </p:nvSpPr>
        <p:spPr>
          <a:xfrm>
            <a:off x="153590" y="13603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30" name="1804…"/>
          <p:cNvSpPr/>
          <p:nvPr/>
        </p:nvSpPr>
        <p:spPr>
          <a:xfrm>
            <a:off x="2847632" y="5329376"/>
            <a:ext cx="18688736" cy="30572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rPr lang="en-US" altLang="zh-CN" dirty="0" smtClean="0"/>
              <a:t>1910</a:t>
            </a:r>
            <a:endParaRPr dirty="0"/>
          </a:p>
          <a:p>
            <a:pPr algn="l">
              <a:defRPr sz="4800">
                <a:latin typeface="Lantinghei SC Extralight"/>
                <a:ea typeface="Lantinghei SC Extralight"/>
                <a:cs typeface="Lantinghei SC Extralight"/>
                <a:sym typeface="Lantinghei SC Extralight"/>
              </a:defRPr>
            </a:pPr>
            <a:r>
              <a:rPr lang="zh-CN" altLang="en-US" sz="4800" dirty="0">
                <a:sym typeface="Lantinghei SC Extralight"/>
              </a:rPr>
              <a:t>采用分页存储管理方式的系统，页大小为</a:t>
            </a:r>
            <a:r>
              <a:rPr lang="en-US" altLang="zh-CN" sz="4800" dirty="0">
                <a:sym typeface="Lantinghei SC Extralight"/>
              </a:rPr>
              <a:t>1KB</a:t>
            </a:r>
            <a:r>
              <a:rPr lang="zh-CN" altLang="en-US" sz="4800" dirty="0">
                <a:sym typeface="Lantinghei SC Extralight"/>
              </a:rPr>
              <a:t>，逻辑地址为</a:t>
            </a:r>
            <a:r>
              <a:rPr lang="en-US" altLang="zh-CN" sz="4800" dirty="0">
                <a:sym typeface="Lantinghei SC Extralight"/>
              </a:rPr>
              <a:t>0x1A6F</a:t>
            </a:r>
            <a:r>
              <a:rPr lang="zh-CN" altLang="en-US" sz="4800" dirty="0">
                <a:sym typeface="Lantinghei SC Extralight"/>
              </a:rPr>
              <a:t>（十六进制），则该逻辑地址所在的页号为</a:t>
            </a:r>
            <a:r>
              <a:rPr dirty="0" smtClean="0"/>
              <a:t>______</a:t>
            </a:r>
            <a:r>
              <a:rPr lang="zh-CN" altLang="en-US" sz="4800" dirty="0">
                <a:sym typeface="Lantinghei SC Extralight"/>
              </a:rPr>
              <a:t>（用十进制表示），页内偏移为</a:t>
            </a:r>
            <a:r>
              <a:rPr dirty="0" smtClean="0"/>
              <a:t>______</a:t>
            </a:r>
            <a:r>
              <a:rPr lang="zh-CN" altLang="en-US" sz="4800">
                <a:sym typeface="Lantinghei SC Extralight"/>
              </a:rPr>
              <a:t>（用十进制表示）。</a:t>
            </a:r>
            <a:endParaRPr dirty="0"/>
          </a:p>
        </p:txBody>
      </p:sp>
      <p:sp>
        <p:nvSpPr>
          <p:cNvPr id="43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3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33"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34" name="4.4.1.2 基本分页存储管理方式中的地址结构"/>
          <p:cNvSpPr/>
          <p:nvPr/>
        </p:nvSpPr>
        <p:spPr>
          <a:xfrm>
            <a:off x="153590" y="13603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4064" y="2164574"/>
            <a:ext cx="13693296" cy="2648607"/>
          </a:xfrm>
          <a:prstGeom prst="rect">
            <a:avLst/>
          </a:prstGeom>
        </p:spPr>
      </p:pic>
      <p:sp>
        <p:nvSpPr>
          <p:cNvPr id="9" name="2m页"/>
          <p:cNvSpPr/>
          <p:nvPr/>
        </p:nvSpPr>
        <p:spPr>
          <a:xfrm>
            <a:off x="15400712" y="6743867"/>
            <a:ext cx="519372" cy="8213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rPr lang="en-US" altLang="zh-CN" dirty="0" smtClean="0"/>
              <a:t>6</a:t>
            </a:r>
            <a:endParaRPr dirty="0"/>
          </a:p>
        </p:txBody>
      </p:sp>
      <p:sp>
        <p:nvSpPr>
          <p:cNvPr id="10" name="2m页"/>
          <p:cNvSpPr/>
          <p:nvPr/>
        </p:nvSpPr>
        <p:spPr>
          <a:xfrm>
            <a:off x="8541897" y="7565245"/>
            <a:ext cx="1259959" cy="8213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rPr lang="en-US" altLang="zh-CN" dirty="0" smtClean="0"/>
              <a:t>623</a:t>
            </a:r>
            <a:endParaRPr dirty="0"/>
          </a:p>
        </p:txBody>
      </p:sp>
    </p:spTree>
    <p:extLst>
      <p:ext uri="{BB962C8B-B14F-4D97-AF65-F5344CB8AC3E}">
        <p14:creationId xmlns:p14="http://schemas.microsoft.com/office/powerpoint/2010/main" val="6607798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37" name="1804…"/>
          <p:cNvSpPr/>
          <p:nvPr/>
        </p:nvSpPr>
        <p:spPr>
          <a:xfrm>
            <a:off x="2847632" y="5130799"/>
            <a:ext cx="18688736" cy="345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1804</a:t>
            </a:r>
          </a:p>
          <a:p>
            <a:pPr algn="l">
              <a:defRPr sz="4800">
                <a:latin typeface="Lantinghei SC Extralight"/>
                <a:ea typeface="Lantinghei SC Extralight"/>
                <a:cs typeface="Lantinghei SC Extralight"/>
                <a:sym typeface="Lantinghei SC Extralight"/>
              </a:defRPr>
            </a:pPr>
            <a:r>
              <a:t>考虑一个由8个页、每个页1K字节组成的逻辑地址空间，把它映射到由32个物理块组成的存储器，则逻辑地址有______位，物理地址有______位。</a:t>
            </a:r>
          </a:p>
        </p:txBody>
      </p:sp>
      <p:sp>
        <p:nvSpPr>
          <p:cNvPr id="43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3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40"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graphicFrame>
        <p:nvGraphicFramePr>
          <p:cNvPr id="441" name="表格"/>
          <p:cNvGraphicFramePr/>
          <p:nvPr/>
        </p:nvGraphicFramePr>
        <p:xfrm>
          <a:off x="6451751" y="10516541"/>
          <a:ext cx="11480497" cy="901984"/>
        </p:xfrm>
        <a:graphic>
          <a:graphicData uri="http://schemas.openxmlformats.org/drawingml/2006/table">
            <a:tbl>
              <a:tblPr>
                <a:tableStyleId>{2708684C-4D16-4618-839F-0558EEFCDFE6}</a:tableStyleId>
              </a:tblPr>
              <a:tblGrid>
                <a:gridCol w="7433345"/>
                <a:gridCol w="4047152"/>
              </a:tblGrid>
              <a:tr h="901984">
                <a:tc>
                  <a:txBody>
                    <a:bodyPr/>
                    <a:lstStyle/>
                    <a:p>
                      <a:pPr defTabSz="914400">
                        <a:defRPr sz="1800"/>
                      </a:pPr>
                      <a:r>
                        <a:rPr sz="3600" b="1">
                          <a:latin typeface="Helvetica"/>
                          <a:ea typeface="Helvetica"/>
                          <a:cs typeface="Helvetica"/>
                          <a:sym typeface="Helvetica"/>
                        </a:rPr>
                        <a:t>页号P</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a:latin typeface="Helvetica"/>
                          <a:ea typeface="Helvetica"/>
                          <a:cs typeface="Helvetica"/>
                          <a:sym typeface="Helvetica"/>
                        </a:rPr>
                        <a:t>页内偏移量W</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442" name="m位"/>
          <p:cNvSpPr/>
          <p:nvPr/>
        </p:nvSpPr>
        <p:spPr>
          <a:xfrm>
            <a:off x="9556947" y="9423610"/>
            <a:ext cx="1220789"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m位</a:t>
            </a:r>
          </a:p>
        </p:txBody>
      </p:sp>
      <p:sp>
        <p:nvSpPr>
          <p:cNvPr id="443" name="n位"/>
          <p:cNvSpPr/>
          <p:nvPr/>
        </p:nvSpPr>
        <p:spPr>
          <a:xfrm>
            <a:off x="15171875" y="9423610"/>
            <a:ext cx="1054895"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n位</a:t>
            </a:r>
          </a:p>
        </p:txBody>
      </p:sp>
      <p:sp>
        <p:nvSpPr>
          <p:cNvPr id="444" name="2m页"/>
          <p:cNvSpPr/>
          <p:nvPr/>
        </p:nvSpPr>
        <p:spPr>
          <a:xfrm>
            <a:off x="9061269" y="8541168"/>
            <a:ext cx="2212143" cy="8213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rPr dirty="0" smtClean="0"/>
              <a:t>2</a:t>
            </a:r>
            <a:r>
              <a:rPr baseline="31999" dirty="0" smtClean="0"/>
              <a:t>m</a:t>
            </a:r>
            <a:r>
              <a:rPr lang="en-US" altLang="zh-CN" sz="4400" dirty="0">
                <a:solidFill>
                  <a:schemeClr val="accent5"/>
                </a:solidFill>
                <a:latin typeface="Lantinghei SC Demibold"/>
                <a:ea typeface="Lantinghei SC Demibold"/>
                <a:cs typeface="Lantinghei SC Demibold"/>
              </a:rPr>
              <a:t>=8</a:t>
            </a:r>
            <a:r>
              <a:rPr dirty="0" smtClean="0"/>
              <a:t>页</a:t>
            </a:r>
            <a:endParaRPr dirty="0"/>
          </a:p>
        </p:txBody>
      </p:sp>
      <p:sp>
        <p:nvSpPr>
          <p:cNvPr id="445" name="2n字节"/>
          <p:cNvSpPr/>
          <p:nvPr/>
        </p:nvSpPr>
        <p:spPr>
          <a:xfrm>
            <a:off x="13290009" y="8541168"/>
            <a:ext cx="4818626" cy="8213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rPr smtClean="0"/>
              <a:t>2</a:t>
            </a:r>
            <a:r>
              <a:rPr baseline="31999" smtClean="0"/>
              <a:t>n</a:t>
            </a:r>
            <a:r>
              <a:rPr lang="en-US" altLang="zh-CN" sz="4400" smtClean="0">
                <a:solidFill>
                  <a:schemeClr val="accent5"/>
                </a:solidFill>
                <a:latin typeface="Lantinghei SC Demibold"/>
                <a:ea typeface="Lantinghei SC Demibold"/>
                <a:cs typeface="Lantinghei SC Demibold"/>
              </a:rPr>
              <a:t>=1K=1024</a:t>
            </a:r>
            <a:r>
              <a:rPr smtClean="0"/>
              <a:t>字节</a:t>
            </a:r>
            <a:endParaRPr dirty="0"/>
          </a:p>
        </p:txBody>
      </p:sp>
      <p:sp>
        <p:nvSpPr>
          <p:cNvPr id="446" name="4.4.1.2 基本分页存储管理方式中的地址结构"/>
          <p:cNvSpPr/>
          <p:nvPr/>
        </p:nvSpPr>
        <p:spPr>
          <a:xfrm>
            <a:off x="153590" y="13603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49" name="1804…"/>
          <p:cNvSpPr/>
          <p:nvPr/>
        </p:nvSpPr>
        <p:spPr>
          <a:xfrm>
            <a:off x="2847632" y="5130799"/>
            <a:ext cx="18688736" cy="345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1804</a:t>
            </a:r>
          </a:p>
          <a:p>
            <a:pPr algn="l">
              <a:defRPr sz="4800">
                <a:latin typeface="Lantinghei SC Extralight"/>
                <a:ea typeface="Lantinghei SC Extralight"/>
                <a:cs typeface="Lantinghei SC Extralight"/>
                <a:sym typeface="Lantinghei SC Extralight"/>
              </a:defRPr>
            </a:pPr>
            <a:r>
              <a:t>考虑一个由8个页、每个页1K字节组成的逻辑地址空间，把它映射到由32个物理块组成的存储器，则逻辑地址有______位，物理地址有______位。</a:t>
            </a:r>
          </a:p>
        </p:txBody>
      </p:sp>
      <p:sp>
        <p:nvSpPr>
          <p:cNvPr id="45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45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52"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53" name="13"/>
          <p:cNvSpPr/>
          <p:nvPr/>
        </p:nvSpPr>
        <p:spPr>
          <a:xfrm>
            <a:off x="13938397" y="6680124"/>
            <a:ext cx="339190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13</a:t>
            </a:r>
          </a:p>
        </p:txBody>
      </p:sp>
      <p:sp>
        <p:nvSpPr>
          <p:cNvPr id="454" name="15"/>
          <p:cNvSpPr/>
          <p:nvPr/>
        </p:nvSpPr>
        <p:spPr>
          <a:xfrm>
            <a:off x="2360103" y="7561519"/>
            <a:ext cx="339190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15</a:t>
            </a:r>
          </a:p>
        </p:txBody>
      </p:sp>
      <p:sp>
        <p:nvSpPr>
          <p:cNvPr id="455" name="4.4.1.2 基本分页存储管理方式中的地址结构"/>
          <p:cNvSpPr/>
          <p:nvPr/>
        </p:nvSpPr>
        <p:spPr>
          <a:xfrm>
            <a:off x="153590" y="16651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graphicFrame>
        <p:nvGraphicFramePr>
          <p:cNvPr id="10" name="表格"/>
          <p:cNvGraphicFramePr/>
          <p:nvPr/>
        </p:nvGraphicFramePr>
        <p:xfrm>
          <a:off x="6451751" y="10516541"/>
          <a:ext cx="11480497" cy="901984"/>
        </p:xfrm>
        <a:graphic>
          <a:graphicData uri="http://schemas.openxmlformats.org/drawingml/2006/table">
            <a:tbl>
              <a:tblPr>
                <a:tableStyleId>{2708684C-4D16-4618-839F-0558EEFCDFE6}</a:tableStyleId>
              </a:tblPr>
              <a:tblGrid>
                <a:gridCol w="7433345"/>
                <a:gridCol w="4047152"/>
              </a:tblGrid>
              <a:tr h="901984">
                <a:tc>
                  <a:txBody>
                    <a:bodyPr/>
                    <a:lstStyle/>
                    <a:p>
                      <a:pPr defTabSz="914400">
                        <a:defRPr sz="1800"/>
                      </a:pPr>
                      <a:r>
                        <a:rPr sz="3600" b="1">
                          <a:latin typeface="Helvetica"/>
                          <a:ea typeface="Helvetica"/>
                          <a:cs typeface="Helvetica"/>
                          <a:sym typeface="Helvetica"/>
                        </a:rPr>
                        <a:t>页号P</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a:latin typeface="Helvetica"/>
                          <a:ea typeface="Helvetica"/>
                          <a:cs typeface="Helvetica"/>
                          <a:sym typeface="Helvetica"/>
                        </a:rPr>
                        <a:t>页内偏移量W</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1" name="m位"/>
          <p:cNvSpPr/>
          <p:nvPr/>
        </p:nvSpPr>
        <p:spPr>
          <a:xfrm>
            <a:off x="9556947" y="9423610"/>
            <a:ext cx="1220789"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m位</a:t>
            </a:r>
          </a:p>
        </p:txBody>
      </p:sp>
      <p:sp>
        <p:nvSpPr>
          <p:cNvPr id="12" name="n位"/>
          <p:cNvSpPr/>
          <p:nvPr/>
        </p:nvSpPr>
        <p:spPr>
          <a:xfrm>
            <a:off x="15171875" y="9423610"/>
            <a:ext cx="1054895" cy="917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400">
                <a:latin typeface="Lantinghei SC Extralight"/>
                <a:ea typeface="Lantinghei SC Extralight"/>
                <a:cs typeface="Lantinghei SC Extralight"/>
                <a:sym typeface="Lantinghei SC Extralight"/>
              </a:defRPr>
            </a:lvl1pPr>
          </a:lstStyle>
          <a:p>
            <a:r>
              <a:t>n位</a:t>
            </a:r>
          </a:p>
        </p:txBody>
      </p:sp>
      <p:sp>
        <p:nvSpPr>
          <p:cNvPr id="13" name="2m页"/>
          <p:cNvSpPr/>
          <p:nvPr/>
        </p:nvSpPr>
        <p:spPr>
          <a:xfrm>
            <a:off x="9061269" y="8541168"/>
            <a:ext cx="2212143" cy="8213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rPr dirty="0" smtClean="0"/>
              <a:t>2</a:t>
            </a:r>
            <a:r>
              <a:rPr baseline="31999" dirty="0" smtClean="0"/>
              <a:t>m</a:t>
            </a:r>
            <a:r>
              <a:rPr lang="en-US" altLang="zh-CN" sz="4400" dirty="0">
                <a:solidFill>
                  <a:schemeClr val="accent5"/>
                </a:solidFill>
                <a:latin typeface="Lantinghei SC Demibold"/>
                <a:ea typeface="Lantinghei SC Demibold"/>
                <a:cs typeface="Lantinghei SC Demibold"/>
              </a:rPr>
              <a:t>=8</a:t>
            </a:r>
            <a:r>
              <a:rPr dirty="0" smtClean="0"/>
              <a:t>页</a:t>
            </a:r>
            <a:endParaRPr dirty="0"/>
          </a:p>
        </p:txBody>
      </p:sp>
      <p:sp>
        <p:nvSpPr>
          <p:cNvPr id="14" name="2n字节"/>
          <p:cNvSpPr/>
          <p:nvPr/>
        </p:nvSpPr>
        <p:spPr>
          <a:xfrm>
            <a:off x="13290009" y="8541168"/>
            <a:ext cx="4818626" cy="8213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400">
                <a:solidFill>
                  <a:schemeClr val="accent5"/>
                </a:solidFill>
                <a:latin typeface="Lantinghei SC Demibold"/>
                <a:ea typeface="Lantinghei SC Demibold"/>
                <a:cs typeface="Lantinghei SC Demibold"/>
                <a:sym typeface="Lantinghei SC Demibold"/>
              </a:defRPr>
            </a:pPr>
            <a:r>
              <a:rPr smtClean="0"/>
              <a:t>2</a:t>
            </a:r>
            <a:r>
              <a:rPr baseline="31999" smtClean="0"/>
              <a:t>n</a:t>
            </a:r>
            <a:r>
              <a:rPr lang="en-US" altLang="zh-CN" sz="4400" smtClean="0">
                <a:solidFill>
                  <a:schemeClr val="accent5"/>
                </a:solidFill>
                <a:latin typeface="Lantinghei SC Demibold"/>
                <a:ea typeface="Lantinghei SC Demibold"/>
                <a:cs typeface="Lantinghei SC Demibold"/>
              </a:rPr>
              <a:t>=1K=1024</a:t>
            </a:r>
            <a:r>
              <a:rPr smtClean="0"/>
              <a:t>字节</a:t>
            </a:r>
            <a:endParaRPr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46" name="1810…"/>
          <p:cNvSpPr/>
          <p:nvPr/>
        </p:nvSpPr>
        <p:spPr>
          <a:xfrm>
            <a:off x="3262758" y="3454399"/>
            <a:ext cx="17858484"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1810</a:t>
            </a:r>
          </a:p>
          <a:p>
            <a:pPr algn="l">
              <a:defRPr sz="4800">
                <a:latin typeface="Lantinghei SC Extralight"/>
                <a:ea typeface="Lantinghei SC Extralight"/>
                <a:cs typeface="Lantinghei SC Extralight"/>
                <a:sym typeface="Lantinghei SC Extralight"/>
              </a:defRPr>
            </a:pPr>
            <a:r>
              <a:t>基本分页存储管理方式的逻辑地址结构包括两部分，即页内偏移量和（    ）</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A:页号</a:t>
            </a:r>
          </a:p>
          <a:p>
            <a:pPr algn="l">
              <a:defRPr sz="4800">
                <a:latin typeface="Lantinghei SC Extralight"/>
                <a:ea typeface="Lantinghei SC Extralight"/>
                <a:cs typeface="Lantinghei SC Extralight"/>
                <a:sym typeface="Lantinghei SC Extralight"/>
              </a:defRPr>
            </a:pPr>
            <a:r>
              <a:t>B:页内地址</a:t>
            </a:r>
          </a:p>
          <a:p>
            <a:pPr algn="l">
              <a:defRPr sz="4800">
                <a:latin typeface="Lantinghei SC Extralight"/>
                <a:ea typeface="Lantinghei SC Extralight"/>
                <a:cs typeface="Lantinghei SC Extralight"/>
                <a:sym typeface="Lantinghei SC Extralight"/>
              </a:defRPr>
            </a:pPr>
            <a:r>
              <a:t>C:页框号</a:t>
            </a:r>
          </a:p>
          <a:p>
            <a:pPr algn="l">
              <a:defRPr sz="4800">
                <a:latin typeface="Lantinghei SC Extralight"/>
                <a:ea typeface="Lantinghei SC Extralight"/>
                <a:cs typeface="Lantinghei SC Extralight"/>
                <a:sym typeface="Lantinghei SC Extralight"/>
              </a:defRPr>
            </a:pPr>
            <a:r>
              <a:t>D:段号</a:t>
            </a:r>
          </a:p>
        </p:txBody>
      </p:sp>
      <p:sp>
        <p:nvSpPr>
          <p:cNvPr id="34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4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49"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350" name="4.4.1.2 基本分页存储管理方式中的地址结构"/>
          <p:cNvSpPr/>
          <p:nvPr/>
        </p:nvSpPr>
        <p:spPr>
          <a:xfrm>
            <a:off x="153590" y="1411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spTree>
    <p:extLst>
      <p:ext uri="{BB962C8B-B14F-4D97-AF65-F5344CB8AC3E}">
        <p14:creationId xmlns:p14="http://schemas.microsoft.com/office/powerpoint/2010/main" val="161126260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53" name="1810…"/>
          <p:cNvSpPr/>
          <p:nvPr/>
        </p:nvSpPr>
        <p:spPr>
          <a:xfrm>
            <a:off x="3262758" y="3454399"/>
            <a:ext cx="17858484"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1810</a:t>
            </a:r>
          </a:p>
          <a:p>
            <a:pPr algn="l">
              <a:defRPr sz="4800">
                <a:latin typeface="Lantinghei SC Extralight"/>
                <a:ea typeface="Lantinghei SC Extralight"/>
                <a:cs typeface="Lantinghei SC Extralight"/>
                <a:sym typeface="Lantinghei SC Extralight"/>
              </a:defRPr>
            </a:pPr>
            <a:r>
              <a:t>基本分页存储管理方式的逻辑地址结构包括两部分，即页内偏移量和（    ）</a:t>
            </a:r>
          </a:p>
          <a:p>
            <a:pPr algn="l">
              <a:defRPr sz="4800">
                <a:latin typeface="Lantinghei SC Extralight"/>
                <a:ea typeface="Lantinghei SC Extralight"/>
                <a:cs typeface="Lantinghei SC Extralight"/>
                <a:sym typeface="Lantinghei SC Extralight"/>
              </a:defRPr>
            </a:pPr>
            <a:endParaRPr/>
          </a:p>
          <a:p>
            <a:pPr algn="l">
              <a:defRPr sz="4800">
                <a:solidFill>
                  <a:schemeClr val="accent5"/>
                </a:solidFill>
                <a:latin typeface="Lantinghei SC Extralight"/>
                <a:ea typeface="Lantinghei SC Extralight"/>
                <a:cs typeface="Lantinghei SC Extralight"/>
                <a:sym typeface="Lantinghei SC Extralight"/>
              </a:defRPr>
            </a:pPr>
            <a:r>
              <a:t>A:页号</a:t>
            </a:r>
          </a:p>
          <a:p>
            <a:pPr algn="l">
              <a:defRPr sz="4800">
                <a:latin typeface="Lantinghei SC Extralight"/>
                <a:ea typeface="Lantinghei SC Extralight"/>
                <a:cs typeface="Lantinghei SC Extralight"/>
                <a:sym typeface="Lantinghei SC Extralight"/>
              </a:defRPr>
            </a:pPr>
            <a:r>
              <a:t>B:页内地址</a:t>
            </a:r>
          </a:p>
          <a:p>
            <a:pPr algn="l">
              <a:defRPr sz="4800">
                <a:latin typeface="Lantinghei SC Extralight"/>
                <a:ea typeface="Lantinghei SC Extralight"/>
                <a:cs typeface="Lantinghei SC Extralight"/>
                <a:sym typeface="Lantinghei SC Extralight"/>
              </a:defRPr>
            </a:pPr>
            <a:r>
              <a:t>C:页框号</a:t>
            </a:r>
          </a:p>
          <a:p>
            <a:pPr algn="l">
              <a:defRPr sz="4800">
                <a:latin typeface="Lantinghei SC Extralight"/>
                <a:ea typeface="Lantinghei SC Extralight"/>
                <a:cs typeface="Lantinghei SC Extralight"/>
                <a:sym typeface="Lantinghei SC Extralight"/>
              </a:defRPr>
            </a:pPr>
            <a:r>
              <a:t>D:段号</a:t>
            </a:r>
          </a:p>
        </p:txBody>
      </p:sp>
      <p:sp>
        <p:nvSpPr>
          <p:cNvPr id="35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5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56"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357" name="4.4.1.2 基本分页存储管理方式中的地址结构"/>
          <p:cNvSpPr/>
          <p:nvPr/>
        </p:nvSpPr>
        <p:spPr>
          <a:xfrm>
            <a:off x="153590" y="14112"/>
            <a:ext cx="471924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4.4.1.2 基本分页存储管理方式中的地址结构</a:t>
            </a:r>
          </a:p>
        </p:txBody>
      </p:sp>
    </p:spTree>
    <p:extLst>
      <p:ext uri="{BB962C8B-B14F-4D97-AF65-F5344CB8AC3E}">
        <p14:creationId xmlns:p14="http://schemas.microsoft.com/office/powerpoint/2010/main" val="72184717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5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59"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60"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grpSp>
        <p:nvGrpSpPr>
          <p:cNvPr id="463" name="分页地址变换"/>
          <p:cNvGrpSpPr/>
          <p:nvPr/>
        </p:nvGrpSpPr>
        <p:grpSpPr>
          <a:xfrm>
            <a:off x="712766" y="2138618"/>
            <a:ext cx="4076701" cy="1143001"/>
            <a:chOff x="0" y="0"/>
            <a:chExt cx="4076700" cy="1143000"/>
          </a:xfrm>
        </p:grpSpPr>
        <p:sp>
          <p:nvSpPr>
            <p:cNvPr id="462" name="分页地址变换"/>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分页地址变换</a:t>
              </a:r>
            </a:p>
          </p:txBody>
        </p:sp>
        <p:pic>
          <p:nvPicPr>
            <p:cNvPr id="461" name="分页地址变换" descr="分页地址变换"/>
            <p:cNvPicPr>
              <a:picLocks/>
            </p:cNvPicPr>
            <p:nvPr/>
          </p:nvPicPr>
          <p:blipFill>
            <a:blip r:embed="rId4">
              <a:alphaModFix amt="20143"/>
              <a:extLst/>
            </a:blip>
            <a:stretch>
              <a:fillRect/>
            </a:stretch>
          </p:blipFill>
          <p:spPr>
            <a:xfrm>
              <a:off x="0" y="-1"/>
              <a:ext cx="4076701" cy="1143001"/>
            </a:xfrm>
            <a:prstGeom prst="rect">
              <a:avLst/>
            </a:prstGeom>
            <a:effectLst/>
          </p:spPr>
        </p:pic>
      </p:grpSp>
      <p:sp>
        <p:nvSpPr>
          <p:cNvPr id="464" name="逻辑…"/>
          <p:cNvSpPr/>
          <p:nvPr/>
        </p:nvSpPr>
        <p:spPr>
          <a:xfrm>
            <a:off x="5780502" y="5764156"/>
            <a:ext cx="2240731" cy="2187688"/>
          </a:xfrm>
          <a:prstGeom prst="roundRect">
            <a:avLst>
              <a:gd name="adj" fmla="val 8708"/>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逻辑</a:t>
            </a:r>
          </a:p>
          <a:p>
            <a:pPr>
              <a:defRPr sz="4800" b="1">
                <a:solidFill>
                  <a:srgbClr val="FFFFFF"/>
                </a:solidFill>
                <a:latin typeface="Helvetica"/>
                <a:ea typeface="Helvetica"/>
                <a:cs typeface="Helvetica"/>
                <a:sym typeface="Helvetica"/>
              </a:defRPr>
            </a:pPr>
            <a:r>
              <a:t>地址</a:t>
            </a:r>
          </a:p>
        </p:txBody>
      </p:sp>
      <p:sp>
        <p:nvSpPr>
          <p:cNvPr id="465" name="箭头"/>
          <p:cNvSpPr/>
          <p:nvPr/>
        </p:nvSpPr>
        <p:spPr>
          <a:xfrm>
            <a:off x="9127820" y="6380354"/>
            <a:ext cx="6128360" cy="955292"/>
          </a:xfrm>
          <a:prstGeom prst="rightArrow">
            <a:avLst>
              <a:gd name="adj1" fmla="val 37222"/>
              <a:gd name="adj2" fmla="val 4879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66" name="地址变换机构"/>
          <p:cNvSpPr/>
          <p:nvPr/>
        </p:nvSpPr>
        <p:spPr>
          <a:xfrm>
            <a:off x="10229850" y="5293920"/>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地址变换机构</a:t>
            </a:r>
          </a:p>
        </p:txBody>
      </p:sp>
      <p:sp>
        <p:nvSpPr>
          <p:cNvPr id="467" name="物理…"/>
          <p:cNvSpPr/>
          <p:nvPr/>
        </p:nvSpPr>
        <p:spPr>
          <a:xfrm>
            <a:off x="16362767" y="5658911"/>
            <a:ext cx="2240730" cy="2187688"/>
          </a:xfrm>
          <a:prstGeom prst="roundRect">
            <a:avLst>
              <a:gd name="adj" fmla="val 8708"/>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物理</a:t>
            </a:r>
          </a:p>
          <a:p>
            <a:pPr>
              <a:defRPr sz="4800" b="1">
                <a:solidFill>
                  <a:srgbClr val="FFFFFF"/>
                </a:solidFill>
                <a:latin typeface="Helvetica"/>
                <a:ea typeface="Helvetica"/>
                <a:cs typeface="Helvetica"/>
                <a:sym typeface="Helvetica"/>
              </a:defRPr>
            </a:pPr>
            <a:r>
              <a:t>地址</a:t>
            </a:r>
          </a:p>
        </p:txBody>
      </p:sp>
      <p:sp>
        <p:nvSpPr>
          <p:cNvPr id="468"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pic>
        <p:nvPicPr>
          <p:cNvPr id="469" name="屏幕快照 2019-03-06 下午3.29.37.png" descr="屏幕快照 2019-03-06 下午3.29.37.png"/>
          <p:cNvPicPr>
            <a:picLocks noChangeAspect="1"/>
          </p:cNvPicPr>
          <p:nvPr/>
        </p:nvPicPr>
        <p:blipFill>
          <a:blip r:embed="rId5">
            <a:extLst/>
          </a:blip>
          <a:stretch>
            <a:fillRect/>
          </a:stretch>
        </p:blipFill>
        <p:spPr>
          <a:xfrm>
            <a:off x="19527994" y="742950"/>
            <a:ext cx="4051301" cy="13081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第四章…"/>
          <p:cNvSpPr/>
          <p:nvPr/>
        </p:nvSpPr>
        <p:spPr>
          <a:xfrm>
            <a:off x="8659812" y="4886642"/>
            <a:ext cx="7064376" cy="394271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lnSpc>
                <a:spcPct val="120000"/>
              </a:lnSpc>
              <a:defRPr sz="13600" b="1">
                <a:latin typeface="华文细黑"/>
                <a:ea typeface="华文细黑"/>
                <a:cs typeface="华文细黑"/>
                <a:sym typeface="华文细黑"/>
              </a:defRPr>
            </a:pPr>
            <a:r>
              <a:t>第四章</a:t>
            </a:r>
          </a:p>
          <a:p>
            <a:pPr defTabSz="821531">
              <a:lnSpc>
                <a:spcPct val="120000"/>
              </a:lnSpc>
              <a:defRPr sz="13600" b="1">
                <a:latin typeface="华文细黑"/>
                <a:ea typeface="华文细黑"/>
                <a:cs typeface="华文细黑"/>
                <a:sym typeface="华文细黑"/>
              </a:defRPr>
            </a:pPr>
            <a:r>
              <a:t>内存管理</a:t>
            </a:r>
          </a:p>
        </p:txBody>
      </p:sp>
      <p:sp>
        <p:nvSpPr>
          <p:cNvPr id="6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7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76"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grpSp>
        <p:nvGrpSpPr>
          <p:cNvPr id="479" name="分页地址变换"/>
          <p:cNvGrpSpPr/>
          <p:nvPr/>
        </p:nvGrpSpPr>
        <p:grpSpPr>
          <a:xfrm>
            <a:off x="712766" y="2138618"/>
            <a:ext cx="4076701" cy="1143001"/>
            <a:chOff x="0" y="0"/>
            <a:chExt cx="4076700" cy="1143000"/>
          </a:xfrm>
        </p:grpSpPr>
        <p:sp>
          <p:nvSpPr>
            <p:cNvPr id="478" name="分页地址变换"/>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分页地址变换</a:t>
              </a:r>
            </a:p>
          </p:txBody>
        </p:sp>
        <p:pic>
          <p:nvPicPr>
            <p:cNvPr id="477" name="分页地址变换" descr="分页地址变换"/>
            <p:cNvPicPr>
              <a:picLocks/>
            </p:cNvPicPr>
            <p:nvPr/>
          </p:nvPicPr>
          <p:blipFill>
            <a:blip r:embed="rId4">
              <a:alphaModFix amt="20143"/>
              <a:extLst/>
            </a:blip>
            <a:stretch>
              <a:fillRect/>
            </a:stretch>
          </p:blipFill>
          <p:spPr>
            <a:xfrm>
              <a:off x="0" y="-1"/>
              <a:ext cx="4076701" cy="1143001"/>
            </a:xfrm>
            <a:prstGeom prst="rect">
              <a:avLst/>
            </a:prstGeom>
            <a:effectLst/>
          </p:spPr>
        </p:pic>
      </p:grpSp>
      <p:pic>
        <p:nvPicPr>
          <p:cNvPr id="480" name="屏幕快照 2019-03-06 下午3.29.37.png" descr="屏幕快照 2019-03-06 下午3.29.37.png"/>
          <p:cNvPicPr>
            <a:picLocks noChangeAspect="1"/>
          </p:cNvPicPr>
          <p:nvPr/>
        </p:nvPicPr>
        <p:blipFill>
          <a:blip r:embed="rId5">
            <a:extLst/>
          </a:blip>
          <a:stretch>
            <a:fillRect/>
          </a:stretch>
        </p:blipFill>
        <p:spPr>
          <a:xfrm>
            <a:off x="19527994" y="742950"/>
            <a:ext cx="4051301" cy="1308100"/>
          </a:xfrm>
          <a:prstGeom prst="rect">
            <a:avLst/>
          </a:prstGeom>
          <a:ln w="12700">
            <a:miter lim="400000"/>
          </a:ln>
        </p:spPr>
      </p:pic>
      <p:pic>
        <p:nvPicPr>
          <p:cNvPr id="481" name="11411553241108_.pic_hd.jpg" descr="11411553241108_.pic_hd.jpg"/>
          <p:cNvPicPr>
            <a:picLocks noChangeAspect="1"/>
          </p:cNvPicPr>
          <p:nvPr/>
        </p:nvPicPr>
        <p:blipFill>
          <a:blip r:embed="rId6">
            <a:extLst/>
          </a:blip>
          <a:srcRect l="8494" t="16902" r="7437" b="8553"/>
          <a:stretch>
            <a:fillRect/>
          </a:stretch>
        </p:blipFill>
        <p:spPr>
          <a:xfrm>
            <a:off x="5938438" y="2107368"/>
            <a:ext cx="15802373" cy="1050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1670" y="21600"/>
                </a:lnTo>
                <a:cubicBezTo>
                  <a:pt x="11676" y="21527"/>
                  <a:pt x="11682" y="21452"/>
                  <a:pt x="11683" y="21394"/>
                </a:cubicBezTo>
                <a:cubicBezTo>
                  <a:pt x="11690" y="21071"/>
                  <a:pt x="11759" y="20900"/>
                  <a:pt x="11859" y="20958"/>
                </a:cubicBezTo>
                <a:cubicBezTo>
                  <a:pt x="11902" y="20983"/>
                  <a:pt x="11949" y="20973"/>
                  <a:pt x="11963" y="20938"/>
                </a:cubicBezTo>
                <a:cubicBezTo>
                  <a:pt x="11978" y="20902"/>
                  <a:pt x="12139" y="20898"/>
                  <a:pt x="12320" y="20929"/>
                </a:cubicBezTo>
                <a:cubicBezTo>
                  <a:pt x="12501" y="20961"/>
                  <a:pt x="12679" y="20952"/>
                  <a:pt x="12715" y="20909"/>
                </a:cubicBezTo>
                <a:cubicBezTo>
                  <a:pt x="12756" y="20861"/>
                  <a:pt x="12796" y="20868"/>
                  <a:pt x="12820" y="20926"/>
                </a:cubicBezTo>
                <a:cubicBezTo>
                  <a:pt x="12846" y="20989"/>
                  <a:pt x="12885" y="20970"/>
                  <a:pt x="12938" y="20867"/>
                </a:cubicBezTo>
                <a:cubicBezTo>
                  <a:pt x="12974" y="20797"/>
                  <a:pt x="12996" y="20761"/>
                  <a:pt x="13017" y="20758"/>
                </a:cubicBezTo>
                <a:cubicBezTo>
                  <a:pt x="13037" y="20756"/>
                  <a:pt x="13057" y="20786"/>
                  <a:pt x="13089" y="20847"/>
                </a:cubicBezTo>
                <a:cubicBezTo>
                  <a:pt x="13125" y="20916"/>
                  <a:pt x="13163" y="20959"/>
                  <a:pt x="13254" y="21005"/>
                </a:cubicBezTo>
                <a:cubicBezTo>
                  <a:pt x="13260" y="20991"/>
                  <a:pt x="13264" y="20977"/>
                  <a:pt x="13271" y="20961"/>
                </a:cubicBezTo>
                <a:cubicBezTo>
                  <a:pt x="13344" y="20793"/>
                  <a:pt x="13383" y="20765"/>
                  <a:pt x="13442" y="20838"/>
                </a:cubicBezTo>
                <a:cubicBezTo>
                  <a:pt x="13494" y="20903"/>
                  <a:pt x="13530" y="20905"/>
                  <a:pt x="13555" y="20845"/>
                </a:cubicBezTo>
                <a:cubicBezTo>
                  <a:pt x="13579" y="20786"/>
                  <a:pt x="13633" y="20796"/>
                  <a:pt x="13716" y="20873"/>
                </a:cubicBezTo>
                <a:cubicBezTo>
                  <a:pt x="13785" y="20938"/>
                  <a:pt x="13917" y="20983"/>
                  <a:pt x="14011" y="20972"/>
                </a:cubicBezTo>
                <a:cubicBezTo>
                  <a:pt x="14140" y="20957"/>
                  <a:pt x="14262" y="21002"/>
                  <a:pt x="14320" y="21067"/>
                </a:cubicBezTo>
                <a:cubicBezTo>
                  <a:pt x="14334" y="21054"/>
                  <a:pt x="14344" y="21043"/>
                  <a:pt x="14361" y="21027"/>
                </a:cubicBezTo>
                <a:cubicBezTo>
                  <a:pt x="14546" y="20857"/>
                  <a:pt x="14628" y="20838"/>
                  <a:pt x="14676" y="20955"/>
                </a:cubicBezTo>
                <a:cubicBezTo>
                  <a:pt x="14694" y="20999"/>
                  <a:pt x="14741" y="21016"/>
                  <a:pt x="14779" y="20994"/>
                </a:cubicBezTo>
                <a:cubicBezTo>
                  <a:pt x="14818" y="20972"/>
                  <a:pt x="14898" y="21026"/>
                  <a:pt x="14956" y="21114"/>
                </a:cubicBezTo>
                <a:cubicBezTo>
                  <a:pt x="15028" y="21222"/>
                  <a:pt x="15053" y="21235"/>
                  <a:pt x="15032" y="21155"/>
                </a:cubicBezTo>
                <a:cubicBezTo>
                  <a:pt x="15012" y="21075"/>
                  <a:pt x="15056" y="20973"/>
                  <a:pt x="15165" y="20849"/>
                </a:cubicBezTo>
                <a:lnTo>
                  <a:pt x="15327" y="20662"/>
                </a:lnTo>
                <a:lnTo>
                  <a:pt x="15437" y="20824"/>
                </a:lnTo>
                <a:cubicBezTo>
                  <a:pt x="15512" y="20935"/>
                  <a:pt x="15542" y="20952"/>
                  <a:pt x="15531" y="20876"/>
                </a:cubicBezTo>
                <a:cubicBezTo>
                  <a:pt x="15517" y="20772"/>
                  <a:pt x="15576" y="20746"/>
                  <a:pt x="15640" y="20776"/>
                </a:cubicBezTo>
                <a:cubicBezTo>
                  <a:pt x="15645" y="20746"/>
                  <a:pt x="15654" y="20720"/>
                  <a:pt x="15670" y="20706"/>
                </a:cubicBezTo>
                <a:cubicBezTo>
                  <a:pt x="15737" y="20643"/>
                  <a:pt x="15870" y="20808"/>
                  <a:pt x="15842" y="20919"/>
                </a:cubicBezTo>
                <a:cubicBezTo>
                  <a:pt x="15827" y="20977"/>
                  <a:pt x="15896" y="21005"/>
                  <a:pt x="16065" y="21009"/>
                </a:cubicBezTo>
                <a:cubicBezTo>
                  <a:pt x="16199" y="21012"/>
                  <a:pt x="16377" y="21036"/>
                  <a:pt x="16462" y="21063"/>
                </a:cubicBezTo>
                <a:cubicBezTo>
                  <a:pt x="16596" y="21106"/>
                  <a:pt x="16615" y="21093"/>
                  <a:pt x="16615" y="20966"/>
                </a:cubicBezTo>
                <a:cubicBezTo>
                  <a:pt x="16615" y="20757"/>
                  <a:pt x="16697" y="20710"/>
                  <a:pt x="16767" y="20880"/>
                </a:cubicBezTo>
                <a:cubicBezTo>
                  <a:pt x="16800" y="20959"/>
                  <a:pt x="16876" y="21025"/>
                  <a:pt x="16937" y="21025"/>
                </a:cubicBezTo>
                <a:cubicBezTo>
                  <a:pt x="16998" y="21025"/>
                  <a:pt x="17057" y="21045"/>
                  <a:pt x="17104" y="21077"/>
                </a:cubicBezTo>
                <a:cubicBezTo>
                  <a:pt x="17145" y="21074"/>
                  <a:pt x="17185" y="21071"/>
                  <a:pt x="17230" y="21070"/>
                </a:cubicBezTo>
                <a:cubicBezTo>
                  <a:pt x="17306" y="21068"/>
                  <a:pt x="17375" y="21062"/>
                  <a:pt x="17439" y="21055"/>
                </a:cubicBezTo>
                <a:cubicBezTo>
                  <a:pt x="17437" y="21029"/>
                  <a:pt x="17446" y="21008"/>
                  <a:pt x="17467" y="20988"/>
                </a:cubicBezTo>
                <a:cubicBezTo>
                  <a:pt x="17500" y="20958"/>
                  <a:pt x="17555" y="20938"/>
                  <a:pt x="17617" y="20929"/>
                </a:cubicBezTo>
                <a:lnTo>
                  <a:pt x="17624" y="20909"/>
                </a:lnTo>
                <a:lnTo>
                  <a:pt x="17633" y="20928"/>
                </a:lnTo>
                <a:cubicBezTo>
                  <a:pt x="17735" y="20917"/>
                  <a:pt x="17850" y="20934"/>
                  <a:pt x="17901" y="20982"/>
                </a:cubicBezTo>
                <a:cubicBezTo>
                  <a:pt x="17960" y="21036"/>
                  <a:pt x="18026" y="21032"/>
                  <a:pt x="18136" y="20970"/>
                </a:cubicBezTo>
                <a:cubicBezTo>
                  <a:pt x="18237" y="20913"/>
                  <a:pt x="18304" y="20907"/>
                  <a:pt x="18335" y="20954"/>
                </a:cubicBezTo>
                <a:cubicBezTo>
                  <a:pt x="18348" y="20974"/>
                  <a:pt x="18363" y="20988"/>
                  <a:pt x="18377" y="21000"/>
                </a:cubicBezTo>
                <a:cubicBezTo>
                  <a:pt x="18422" y="20988"/>
                  <a:pt x="18460" y="20976"/>
                  <a:pt x="18479" y="20962"/>
                </a:cubicBezTo>
                <a:cubicBezTo>
                  <a:pt x="18479" y="20948"/>
                  <a:pt x="18478" y="20933"/>
                  <a:pt x="18473" y="20914"/>
                </a:cubicBezTo>
                <a:cubicBezTo>
                  <a:pt x="18460" y="20862"/>
                  <a:pt x="18499" y="20751"/>
                  <a:pt x="18552" y="20646"/>
                </a:cubicBezTo>
                <a:cubicBezTo>
                  <a:pt x="18491" y="20597"/>
                  <a:pt x="18426" y="20566"/>
                  <a:pt x="18396" y="20569"/>
                </a:cubicBezTo>
                <a:cubicBezTo>
                  <a:pt x="18372" y="20588"/>
                  <a:pt x="18346" y="20579"/>
                  <a:pt x="18312" y="20544"/>
                </a:cubicBezTo>
                <a:cubicBezTo>
                  <a:pt x="18304" y="20540"/>
                  <a:pt x="18297" y="20534"/>
                  <a:pt x="18289" y="20524"/>
                </a:cubicBezTo>
                <a:cubicBezTo>
                  <a:pt x="18248" y="20472"/>
                  <a:pt x="18220" y="20472"/>
                  <a:pt x="18199" y="20524"/>
                </a:cubicBezTo>
                <a:cubicBezTo>
                  <a:pt x="18154" y="20634"/>
                  <a:pt x="18033" y="20614"/>
                  <a:pt x="18002" y="20492"/>
                </a:cubicBezTo>
                <a:cubicBezTo>
                  <a:pt x="17987" y="20434"/>
                  <a:pt x="17952" y="20408"/>
                  <a:pt x="17923" y="20434"/>
                </a:cubicBezTo>
                <a:cubicBezTo>
                  <a:pt x="17852" y="20501"/>
                  <a:pt x="17524" y="20505"/>
                  <a:pt x="17325" y="20465"/>
                </a:cubicBezTo>
                <a:cubicBezTo>
                  <a:pt x="17241" y="20500"/>
                  <a:pt x="17104" y="20515"/>
                  <a:pt x="17007" y="20496"/>
                </a:cubicBezTo>
                <a:cubicBezTo>
                  <a:pt x="16840" y="20465"/>
                  <a:pt x="16812" y="20481"/>
                  <a:pt x="16764" y="20640"/>
                </a:cubicBezTo>
                <a:cubicBezTo>
                  <a:pt x="16713" y="20809"/>
                  <a:pt x="16617" y="20820"/>
                  <a:pt x="16616" y="20659"/>
                </a:cubicBezTo>
                <a:cubicBezTo>
                  <a:pt x="16611" y="20646"/>
                  <a:pt x="16608" y="20629"/>
                  <a:pt x="16606" y="20611"/>
                </a:cubicBezTo>
                <a:cubicBezTo>
                  <a:pt x="16603" y="20601"/>
                  <a:pt x="16599" y="20589"/>
                  <a:pt x="16593" y="20578"/>
                </a:cubicBezTo>
                <a:cubicBezTo>
                  <a:pt x="16591" y="20576"/>
                  <a:pt x="16589" y="20575"/>
                  <a:pt x="16587" y="20573"/>
                </a:cubicBezTo>
                <a:cubicBezTo>
                  <a:pt x="16554" y="20572"/>
                  <a:pt x="16526" y="20548"/>
                  <a:pt x="16507" y="20504"/>
                </a:cubicBezTo>
                <a:cubicBezTo>
                  <a:pt x="16476" y="20483"/>
                  <a:pt x="16451" y="20474"/>
                  <a:pt x="16429" y="20478"/>
                </a:cubicBezTo>
                <a:cubicBezTo>
                  <a:pt x="16424" y="20482"/>
                  <a:pt x="16420" y="20485"/>
                  <a:pt x="16415" y="20491"/>
                </a:cubicBezTo>
                <a:cubicBezTo>
                  <a:pt x="16405" y="20502"/>
                  <a:pt x="16392" y="20509"/>
                  <a:pt x="16377" y="20515"/>
                </a:cubicBezTo>
                <a:cubicBezTo>
                  <a:pt x="16376" y="20516"/>
                  <a:pt x="16375" y="20517"/>
                  <a:pt x="16374" y="20518"/>
                </a:cubicBezTo>
                <a:cubicBezTo>
                  <a:pt x="16300" y="20629"/>
                  <a:pt x="16143" y="20464"/>
                  <a:pt x="16170" y="20326"/>
                </a:cubicBezTo>
                <a:cubicBezTo>
                  <a:pt x="16140" y="20192"/>
                  <a:pt x="16141" y="20023"/>
                  <a:pt x="16189" y="19936"/>
                </a:cubicBezTo>
                <a:cubicBezTo>
                  <a:pt x="16247" y="19830"/>
                  <a:pt x="16164" y="19722"/>
                  <a:pt x="16083" y="19797"/>
                </a:cubicBezTo>
                <a:cubicBezTo>
                  <a:pt x="16055" y="19824"/>
                  <a:pt x="16002" y="19809"/>
                  <a:pt x="15965" y="19763"/>
                </a:cubicBezTo>
                <a:cubicBezTo>
                  <a:pt x="15915" y="19700"/>
                  <a:pt x="15891" y="19709"/>
                  <a:pt x="15869" y="19798"/>
                </a:cubicBezTo>
                <a:cubicBezTo>
                  <a:pt x="15841" y="19905"/>
                  <a:pt x="15828" y="19905"/>
                  <a:pt x="15730" y="19801"/>
                </a:cubicBezTo>
                <a:cubicBezTo>
                  <a:pt x="15670" y="19738"/>
                  <a:pt x="15615" y="19645"/>
                  <a:pt x="15608" y="19593"/>
                </a:cubicBezTo>
                <a:cubicBezTo>
                  <a:pt x="15607" y="19583"/>
                  <a:pt x="15602" y="19557"/>
                  <a:pt x="15600" y="19544"/>
                </a:cubicBezTo>
                <a:cubicBezTo>
                  <a:pt x="15573" y="19561"/>
                  <a:pt x="15531" y="19570"/>
                  <a:pt x="15464" y="19576"/>
                </a:cubicBezTo>
                <a:cubicBezTo>
                  <a:pt x="15363" y="19586"/>
                  <a:pt x="15258" y="19628"/>
                  <a:pt x="15230" y="19670"/>
                </a:cubicBezTo>
                <a:cubicBezTo>
                  <a:pt x="15164" y="19769"/>
                  <a:pt x="15024" y="19768"/>
                  <a:pt x="14983" y="19668"/>
                </a:cubicBezTo>
                <a:cubicBezTo>
                  <a:pt x="14964" y="19622"/>
                  <a:pt x="14885" y="19605"/>
                  <a:pt x="14794" y="19627"/>
                </a:cubicBezTo>
                <a:cubicBezTo>
                  <a:pt x="14638" y="19665"/>
                  <a:pt x="14501" y="19543"/>
                  <a:pt x="14573" y="19431"/>
                </a:cubicBezTo>
                <a:cubicBezTo>
                  <a:pt x="14592" y="19401"/>
                  <a:pt x="14608" y="19004"/>
                  <a:pt x="14608" y="18549"/>
                </a:cubicBezTo>
                <a:cubicBezTo>
                  <a:pt x="14608" y="17925"/>
                  <a:pt x="14623" y="17727"/>
                  <a:pt x="14667" y="17740"/>
                </a:cubicBezTo>
                <a:cubicBezTo>
                  <a:pt x="14694" y="17748"/>
                  <a:pt x="14710" y="17737"/>
                  <a:pt x="14718" y="17715"/>
                </a:cubicBezTo>
                <a:cubicBezTo>
                  <a:pt x="14707" y="17623"/>
                  <a:pt x="14685" y="17532"/>
                  <a:pt x="14654" y="17473"/>
                </a:cubicBezTo>
                <a:cubicBezTo>
                  <a:pt x="14650" y="17466"/>
                  <a:pt x="14647" y="17460"/>
                  <a:pt x="14643" y="17454"/>
                </a:cubicBezTo>
                <a:cubicBezTo>
                  <a:pt x="14615" y="17407"/>
                  <a:pt x="14596" y="17349"/>
                  <a:pt x="14583" y="17266"/>
                </a:cubicBezTo>
                <a:cubicBezTo>
                  <a:pt x="14558" y="17168"/>
                  <a:pt x="14552" y="17034"/>
                  <a:pt x="14560" y="16805"/>
                </a:cubicBezTo>
                <a:lnTo>
                  <a:pt x="14561" y="16794"/>
                </a:lnTo>
                <a:lnTo>
                  <a:pt x="14561" y="16373"/>
                </a:lnTo>
                <a:lnTo>
                  <a:pt x="14575" y="16373"/>
                </a:lnTo>
                <a:lnTo>
                  <a:pt x="14575" y="16369"/>
                </a:lnTo>
                <a:lnTo>
                  <a:pt x="14907" y="16366"/>
                </a:lnTo>
                <a:lnTo>
                  <a:pt x="16049" y="16346"/>
                </a:lnTo>
                <a:cubicBezTo>
                  <a:pt x="16711" y="16334"/>
                  <a:pt x="17480" y="16318"/>
                  <a:pt x="18043" y="16304"/>
                </a:cubicBezTo>
                <a:cubicBezTo>
                  <a:pt x="18045" y="16303"/>
                  <a:pt x="18052" y="16302"/>
                  <a:pt x="18052" y="16301"/>
                </a:cubicBezTo>
                <a:cubicBezTo>
                  <a:pt x="18096" y="16235"/>
                  <a:pt x="18192" y="16237"/>
                  <a:pt x="18263" y="16282"/>
                </a:cubicBezTo>
                <a:cubicBezTo>
                  <a:pt x="18334" y="16277"/>
                  <a:pt x="18422" y="16275"/>
                  <a:pt x="18534" y="16275"/>
                </a:cubicBezTo>
                <a:cubicBezTo>
                  <a:pt x="18562" y="16275"/>
                  <a:pt x="18588" y="16276"/>
                  <a:pt x="18615" y="16276"/>
                </a:cubicBezTo>
                <a:cubicBezTo>
                  <a:pt x="18731" y="16250"/>
                  <a:pt x="18953" y="16253"/>
                  <a:pt x="19038" y="16285"/>
                </a:cubicBezTo>
                <a:cubicBezTo>
                  <a:pt x="19340" y="16289"/>
                  <a:pt x="19441" y="16317"/>
                  <a:pt x="19529" y="16388"/>
                </a:cubicBezTo>
                <a:cubicBezTo>
                  <a:pt x="19581" y="16428"/>
                  <a:pt x="19615" y="16454"/>
                  <a:pt x="19643" y="16465"/>
                </a:cubicBezTo>
                <a:cubicBezTo>
                  <a:pt x="19663" y="16466"/>
                  <a:pt x="19683" y="16466"/>
                  <a:pt x="19699" y="16463"/>
                </a:cubicBezTo>
                <a:cubicBezTo>
                  <a:pt x="19719" y="16451"/>
                  <a:pt x="19740" y="16427"/>
                  <a:pt x="19767" y="16389"/>
                </a:cubicBezTo>
                <a:cubicBezTo>
                  <a:pt x="19777" y="16376"/>
                  <a:pt x="19790" y="16363"/>
                  <a:pt x="19803" y="16351"/>
                </a:cubicBezTo>
                <a:cubicBezTo>
                  <a:pt x="19820" y="16294"/>
                  <a:pt x="19838" y="16280"/>
                  <a:pt x="19867" y="16305"/>
                </a:cubicBezTo>
                <a:cubicBezTo>
                  <a:pt x="19910" y="16280"/>
                  <a:pt x="19958" y="16260"/>
                  <a:pt x="20002" y="16253"/>
                </a:cubicBezTo>
                <a:cubicBezTo>
                  <a:pt x="20032" y="16183"/>
                  <a:pt x="20072" y="16184"/>
                  <a:pt x="20110" y="16249"/>
                </a:cubicBezTo>
                <a:cubicBezTo>
                  <a:pt x="20164" y="16261"/>
                  <a:pt x="20175" y="16312"/>
                  <a:pt x="20186" y="16459"/>
                </a:cubicBezTo>
                <a:cubicBezTo>
                  <a:pt x="20194" y="16566"/>
                  <a:pt x="20180" y="16681"/>
                  <a:pt x="20142" y="16817"/>
                </a:cubicBezTo>
                <a:cubicBezTo>
                  <a:pt x="20233" y="16534"/>
                  <a:pt x="20361" y="16344"/>
                  <a:pt x="20519" y="16277"/>
                </a:cubicBezTo>
                <a:cubicBezTo>
                  <a:pt x="20542" y="16268"/>
                  <a:pt x="20568" y="16251"/>
                  <a:pt x="20576" y="16241"/>
                </a:cubicBezTo>
                <a:cubicBezTo>
                  <a:pt x="20607" y="16200"/>
                  <a:pt x="20835" y="16187"/>
                  <a:pt x="20980" y="16202"/>
                </a:cubicBezTo>
                <a:cubicBezTo>
                  <a:pt x="21018" y="16171"/>
                  <a:pt x="21052" y="16122"/>
                  <a:pt x="21072" y="16067"/>
                </a:cubicBezTo>
                <a:cubicBezTo>
                  <a:pt x="21136" y="15888"/>
                  <a:pt x="21324" y="15837"/>
                  <a:pt x="21384" y="15982"/>
                </a:cubicBezTo>
                <a:cubicBezTo>
                  <a:pt x="21454" y="16153"/>
                  <a:pt x="21581" y="16070"/>
                  <a:pt x="21570" y="15861"/>
                </a:cubicBezTo>
                <a:cubicBezTo>
                  <a:pt x="21563" y="15747"/>
                  <a:pt x="21538" y="15674"/>
                  <a:pt x="21512" y="15698"/>
                </a:cubicBezTo>
                <a:cubicBezTo>
                  <a:pt x="21428" y="15775"/>
                  <a:pt x="21299" y="15541"/>
                  <a:pt x="21299" y="15310"/>
                </a:cubicBezTo>
                <a:cubicBezTo>
                  <a:pt x="21299" y="15175"/>
                  <a:pt x="21252" y="15041"/>
                  <a:pt x="21181" y="14975"/>
                </a:cubicBezTo>
                <a:cubicBezTo>
                  <a:pt x="21064" y="14865"/>
                  <a:pt x="21064" y="14863"/>
                  <a:pt x="21215" y="14635"/>
                </a:cubicBezTo>
                <a:lnTo>
                  <a:pt x="21367" y="14407"/>
                </a:lnTo>
                <a:lnTo>
                  <a:pt x="21492" y="14641"/>
                </a:lnTo>
                <a:cubicBezTo>
                  <a:pt x="21524" y="14702"/>
                  <a:pt x="21562" y="14755"/>
                  <a:pt x="21600" y="14797"/>
                </a:cubicBezTo>
                <a:lnTo>
                  <a:pt x="21600" y="0"/>
                </a:lnTo>
                <a:lnTo>
                  <a:pt x="0" y="0"/>
                </a:lnTo>
                <a:close/>
                <a:moveTo>
                  <a:pt x="7201" y="3136"/>
                </a:moveTo>
                <a:cubicBezTo>
                  <a:pt x="7283" y="3138"/>
                  <a:pt x="7332" y="3142"/>
                  <a:pt x="7337" y="3150"/>
                </a:cubicBezTo>
                <a:cubicBezTo>
                  <a:pt x="7353" y="3175"/>
                  <a:pt x="7371" y="3914"/>
                  <a:pt x="7378" y="4791"/>
                </a:cubicBezTo>
                <a:lnTo>
                  <a:pt x="7389" y="6387"/>
                </a:lnTo>
                <a:lnTo>
                  <a:pt x="7287" y="6478"/>
                </a:lnTo>
                <a:cubicBezTo>
                  <a:pt x="7198" y="6556"/>
                  <a:pt x="7039" y="6574"/>
                  <a:pt x="6105" y="6619"/>
                </a:cubicBezTo>
                <a:cubicBezTo>
                  <a:pt x="5972" y="6625"/>
                  <a:pt x="5852" y="6632"/>
                  <a:pt x="5721" y="6639"/>
                </a:cubicBezTo>
                <a:cubicBezTo>
                  <a:pt x="5833" y="6635"/>
                  <a:pt x="5923" y="6633"/>
                  <a:pt x="6023" y="6630"/>
                </a:cubicBezTo>
                <a:cubicBezTo>
                  <a:pt x="6607" y="6607"/>
                  <a:pt x="7065" y="6600"/>
                  <a:pt x="7081" y="6623"/>
                </a:cubicBezTo>
                <a:cubicBezTo>
                  <a:pt x="7092" y="6639"/>
                  <a:pt x="7035" y="6748"/>
                  <a:pt x="6946" y="6890"/>
                </a:cubicBezTo>
                <a:cubicBezTo>
                  <a:pt x="6908" y="6958"/>
                  <a:pt x="6865" y="7031"/>
                  <a:pt x="6812" y="7108"/>
                </a:cubicBezTo>
                <a:cubicBezTo>
                  <a:pt x="6487" y="7592"/>
                  <a:pt x="6483" y="7692"/>
                  <a:pt x="6804" y="7787"/>
                </a:cubicBezTo>
                <a:cubicBezTo>
                  <a:pt x="6815" y="7787"/>
                  <a:pt x="6825" y="7789"/>
                  <a:pt x="6836" y="7789"/>
                </a:cubicBezTo>
                <a:cubicBezTo>
                  <a:pt x="6876" y="7789"/>
                  <a:pt x="6927" y="7801"/>
                  <a:pt x="6975" y="7819"/>
                </a:cubicBezTo>
                <a:cubicBezTo>
                  <a:pt x="6964" y="7800"/>
                  <a:pt x="6960" y="7783"/>
                  <a:pt x="6969" y="7770"/>
                </a:cubicBezTo>
                <a:cubicBezTo>
                  <a:pt x="7000" y="7722"/>
                  <a:pt x="7392" y="7711"/>
                  <a:pt x="7654" y="7750"/>
                </a:cubicBezTo>
                <a:cubicBezTo>
                  <a:pt x="7727" y="7761"/>
                  <a:pt x="7806" y="7745"/>
                  <a:pt x="7830" y="7715"/>
                </a:cubicBezTo>
                <a:cubicBezTo>
                  <a:pt x="7842" y="7699"/>
                  <a:pt x="7852" y="7691"/>
                  <a:pt x="7860" y="7691"/>
                </a:cubicBezTo>
                <a:cubicBezTo>
                  <a:pt x="7874" y="7690"/>
                  <a:pt x="7882" y="7710"/>
                  <a:pt x="7890" y="7756"/>
                </a:cubicBezTo>
                <a:cubicBezTo>
                  <a:pt x="7929" y="7971"/>
                  <a:pt x="8048" y="8032"/>
                  <a:pt x="8458" y="8047"/>
                </a:cubicBezTo>
                <a:cubicBezTo>
                  <a:pt x="8763" y="8058"/>
                  <a:pt x="8846" y="8075"/>
                  <a:pt x="8846" y="8129"/>
                </a:cubicBezTo>
                <a:cubicBezTo>
                  <a:pt x="8846" y="8175"/>
                  <a:pt x="8789" y="8210"/>
                  <a:pt x="8680" y="8232"/>
                </a:cubicBezTo>
                <a:cubicBezTo>
                  <a:pt x="8459" y="8277"/>
                  <a:pt x="7701" y="8272"/>
                  <a:pt x="7639" y="8224"/>
                </a:cubicBezTo>
                <a:cubicBezTo>
                  <a:pt x="7625" y="8214"/>
                  <a:pt x="7588" y="8193"/>
                  <a:pt x="7542" y="8169"/>
                </a:cubicBezTo>
                <a:cubicBezTo>
                  <a:pt x="7542" y="8171"/>
                  <a:pt x="7543" y="8172"/>
                  <a:pt x="7543" y="8173"/>
                </a:cubicBezTo>
                <a:cubicBezTo>
                  <a:pt x="7542" y="8199"/>
                  <a:pt x="7310" y="8234"/>
                  <a:pt x="7027" y="8252"/>
                </a:cubicBezTo>
                <a:cubicBezTo>
                  <a:pt x="6921" y="8258"/>
                  <a:pt x="6864" y="8260"/>
                  <a:pt x="6767" y="8266"/>
                </a:cubicBezTo>
                <a:cubicBezTo>
                  <a:pt x="6712" y="8269"/>
                  <a:pt x="6659" y="8274"/>
                  <a:pt x="6600" y="8277"/>
                </a:cubicBezTo>
                <a:cubicBezTo>
                  <a:pt x="6173" y="8298"/>
                  <a:pt x="5617" y="8330"/>
                  <a:pt x="5365" y="8349"/>
                </a:cubicBezTo>
                <a:cubicBezTo>
                  <a:pt x="4947" y="8380"/>
                  <a:pt x="4772" y="8326"/>
                  <a:pt x="4902" y="8206"/>
                </a:cubicBezTo>
                <a:cubicBezTo>
                  <a:pt x="4918" y="8191"/>
                  <a:pt x="4893" y="8134"/>
                  <a:pt x="4847" y="8060"/>
                </a:cubicBezTo>
                <a:cubicBezTo>
                  <a:pt x="4846" y="8062"/>
                  <a:pt x="4844" y="8064"/>
                  <a:pt x="4843" y="8066"/>
                </a:cubicBezTo>
                <a:cubicBezTo>
                  <a:pt x="4825" y="8082"/>
                  <a:pt x="4802" y="8073"/>
                  <a:pt x="4791" y="8047"/>
                </a:cubicBezTo>
                <a:cubicBezTo>
                  <a:pt x="4783" y="8026"/>
                  <a:pt x="4785" y="8000"/>
                  <a:pt x="4794" y="7982"/>
                </a:cubicBezTo>
                <a:cubicBezTo>
                  <a:pt x="4782" y="7965"/>
                  <a:pt x="4768" y="7948"/>
                  <a:pt x="4754" y="7930"/>
                </a:cubicBezTo>
                <a:cubicBezTo>
                  <a:pt x="4702" y="7873"/>
                  <a:pt x="4641" y="7802"/>
                  <a:pt x="4587" y="7731"/>
                </a:cubicBezTo>
                <a:cubicBezTo>
                  <a:pt x="4579" y="7721"/>
                  <a:pt x="4576" y="7718"/>
                  <a:pt x="4568" y="7708"/>
                </a:cubicBezTo>
                <a:cubicBezTo>
                  <a:pt x="4557" y="7716"/>
                  <a:pt x="4545" y="7717"/>
                  <a:pt x="4534" y="7713"/>
                </a:cubicBezTo>
                <a:cubicBezTo>
                  <a:pt x="4520" y="7721"/>
                  <a:pt x="4505" y="7718"/>
                  <a:pt x="4494" y="7703"/>
                </a:cubicBezTo>
                <a:cubicBezTo>
                  <a:pt x="4494" y="7703"/>
                  <a:pt x="4494" y="7703"/>
                  <a:pt x="4494" y="7703"/>
                </a:cubicBezTo>
                <a:lnTo>
                  <a:pt x="4477" y="7915"/>
                </a:lnTo>
                <a:cubicBezTo>
                  <a:pt x="4482" y="7951"/>
                  <a:pt x="4486" y="7997"/>
                  <a:pt x="4486" y="8055"/>
                </a:cubicBezTo>
                <a:lnTo>
                  <a:pt x="4486" y="8271"/>
                </a:lnTo>
                <a:lnTo>
                  <a:pt x="4266" y="8281"/>
                </a:lnTo>
                <a:cubicBezTo>
                  <a:pt x="4185" y="8285"/>
                  <a:pt x="4106" y="8282"/>
                  <a:pt x="4052" y="8276"/>
                </a:cubicBezTo>
                <a:cubicBezTo>
                  <a:pt x="4047" y="8277"/>
                  <a:pt x="4042" y="8276"/>
                  <a:pt x="4037" y="8275"/>
                </a:cubicBezTo>
                <a:cubicBezTo>
                  <a:pt x="4018" y="8272"/>
                  <a:pt x="4003" y="8269"/>
                  <a:pt x="3996" y="8266"/>
                </a:cubicBezTo>
                <a:cubicBezTo>
                  <a:pt x="3977" y="8256"/>
                  <a:pt x="3886" y="8212"/>
                  <a:pt x="3809" y="8175"/>
                </a:cubicBezTo>
                <a:cubicBezTo>
                  <a:pt x="3802" y="8176"/>
                  <a:pt x="3797" y="8172"/>
                  <a:pt x="3791" y="8166"/>
                </a:cubicBezTo>
                <a:cubicBezTo>
                  <a:pt x="3787" y="8164"/>
                  <a:pt x="3785" y="8163"/>
                  <a:pt x="3781" y="8161"/>
                </a:cubicBezTo>
                <a:cubicBezTo>
                  <a:pt x="3745" y="8211"/>
                  <a:pt x="3714" y="8206"/>
                  <a:pt x="3688" y="8142"/>
                </a:cubicBezTo>
                <a:cubicBezTo>
                  <a:pt x="3684" y="8133"/>
                  <a:pt x="3682" y="8124"/>
                  <a:pt x="3680" y="8115"/>
                </a:cubicBezTo>
                <a:cubicBezTo>
                  <a:pt x="3624" y="8100"/>
                  <a:pt x="3553" y="8051"/>
                  <a:pt x="3487" y="7980"/>
                </a:cubicBezTo>
                <a:cubicBezTo>
                  <a:pt x="3467" y="8006"/>
                  <a:pt x="3430" y="7989"/>
                  <a:pt x="3381" y="7905"/>
                </a:cubicBezTo>
                <a:cubicBezTo>
                  <a:pt x="3239" y="7661"/>
                  <a:pt x="3207" y="7478"/>
                  <a:pt x="3152" y="6601"/>
                </a:cubicBezTo>
                <a:cubicBezTo>
                  <a:pt x="3145" y="6485"/>
                  <a:pt x="3142" y="6412"/>
                  <a:pt x="3137" y="6323"/>
                </a:cubicBezTo>
                <a:cubicBezTo>
                  <a:pt x="3129" y="6296"/>
                  <a:pt x="3127" y="6270"/>
                  <a:pt x="3132" y="6244"/>
                </a:cubicBezTo>
                <a:cubicBezTo>
                  <a:pt x="3106" y="5750"/>
                  <a:pt x="3120" y="5605"/>
                  <a:pt x="3197" y="5230"/>
                </a:cubicBezTo>
                <a:cubicBezTo>
                  <a:pt x="3231" y="5066"/>
                  <a:pt x="3259" y="4902"/>
                  <a:pt x="3277" y="4778"/>
                </a:cubicBezTo>
                <a:cubicBezTo>
                  <a:pt x="3268" y="4720"/>
                  <a:pt x="3274" y="4676"/>
                  <a:pt x="3293" y="4640"/>
                </a:cubicBezTo>
                <a:cubicBezTo>
                  <a:pt x="3294" y="4630"/>
                  <a:pt x="3296" y="4614"/>
                  <a:pt x="3296" y="4607"/>
                </a:cubicBezTo>
                <a:cubicBezTo>
                  <a:pt x="3296" y="4429"/>
                  <a:pt x="3348" y="4275"/>
                  <a:pt x="3404" y="4246"/>
                </a:cubicBezTo>
                <a:cubicBezTo>
                  <a:pt x="3406" y="4233"/>
                  <a:pt x="3411" y="4221"/>
                  <a:pt x="3419" y="4214"/>
                </a:cubicBezTo>
                <a:cubicBezTo>
                  <a:pt x="3432" y="4202"/>
                  <a:pt x="3447" y="4203"/>
                  <a:pt x="3458" y="4214"/>
                </a:cubicBezTo>
                <a:cubicBezTo>
                  <a:pt x="3463" y="4206"/>
                  <a:pt x="3469" y="4198"/>
                  <a:pt x="3474" y="4189"/>
                </a:cubicBezTo>
                <a:cubicBezTo>
                  <a:pt x="3464" y="4163"/>
                  <a:pt x="3469" y="4129"/>
                  <a:pt x="3487" y="4113"/>
                </a:cubicBezTo>
                <a:cubicBezTo>
                  <a:pt x="3491" y="4109"/>
                  <a:pt x="3496" y="4106"/>
                  <a:pt x="3501" y="4105"/>
                </a:cubicBezTo>
                <a:cubicBezTo>
                  <a:pt x="3508" y="4103"/>
                  <a:pt x="3516" y="4105"/>
                  <a:pt x="3523" y="4110"/>
                </a:cubicBezTo>
                <a:cubicBezTo>
                  <a:pt x="3526" y="4106"/>
                  <a:pt x="3527" y="4104"/>
                  <a:pt x="3530" y="4100"/>
                </a:cubicBezTo>
                <a:cubicBezTo>
                  <a:pt x="3537" y="4089"/>
                  <a:pt x="3542" y="4082"/>
                  <a:pt x="3549" y="4072"/>
                </a:cubicBezTo>
                <a:cubicBezTo>
                  <a:pt x="3567" y="4026"/>
                  <a:pt x="3609" y="3974"/>
                  <a:pt x="3661" y="3924"/>
                </a:cubicBezTo>
                <a:cubicBezTo>
                  <a:pt x="3680" y="3902"/>
                  <a:pt x="3698" y="3885"/>
                  <a:pt x="3711" y="3879"/>
                </a:cubicBezTo>
                <a:cubicBezTo>
                  <a:pt x="3831" y="3779"/>
                  <a:pt x="3978" y="3707"/>
                  <a:pt x="4033" y="3758"/>
                </a:cubicBezTo>
                <a:cubicBezTo>
                  <a:pt x="4058" y="3781"/>
                  <a:pt x="4054" y="3817"/>
                  <a:pt x="4033" y="3850"/>
                </a:cubicBezTo>
                <a:cubicBezTo>
                  <a:pt x="4044" y="3851"/>
                  <a:pt x="4053" y="3851"/>
                  <a:pt x="4065" y="3852"/>
                </a:cubicBezTo>
                <a:lnTo>
                  <a:pt x="4115" y="3856"/>
                </a:lnTo>
                <a:lnTo>
                  <a:pt x="4317" y="3856"/>
                </a:lnTo>
                <a:lnTo>
                  <a:pt x="4326" y="5290"/>
                </a:lnTo>
                <a:lnTo>
                  <a:pt x="4328" y="5743"/>
                </a:lnTo>
                <a:lnTo>
                  <a:pt x="4337" y="6692"/>
                </a:lnTo>
                <a:lnTo>
                  <a:pt x="4358" y="6691"/>
                </a:lnTo>
                <a:cubicBezTo>
                  <a:pt x="4358" y="6691"/>
                  <a:pt x="4356" y="6690"/>
                  <a:pt x="4356" y="6690"/>
                </a:cubicBezTo>
                <a:cubicBezTo>
                  <a:pt x="4325" y="6643"/>
                  <a:pt x="4330" y="3332"/>
                  <a:pt x="4361" y="3304"/>
                </a:cubicBezTo>
                <a:cubicBezTo>
                  <a:pt x="4429" y="3244"/>
                  <a:pt x="6626" y="3124"/>
                  <a:pt x="7201" y="3136"/>
                </a:cubicBezTo>
                <a:close/>
                <a:moveTo>
                  <a:pt x="20791" y="3798"/>
                </a:moveTo>
                <a:cubicBezTo>
                  <a:pt x="20849" y="3793"/>
                  <a:pt x="20918" y="4044"/>
                  <a:pt x="20945" y="4390"/>
                </a:cubicBezTo>
                <a:cubicBezTo>
                  <a:pt x="20967" y="4675"/>
                  <a:pt x="20955" y="4747"/>
                  <a:pt x="20867" y="4867"/>
                </a:cubicBezTo>
                <a:cubicBezTo>
                  <a:pt x="20778" y="4988"/>
                  <a:pt x="20686" y="5013"/>
                  <a:pt x="20259" y="5026"/>
                </a:cubicBezTo>
                <a:cubicBezTo>
                  <a:pt x="19713" y="5044"/>
                  <a:pt x="19526" y="4978"/>
                  <a:pt x="19555" y="4779"/>
                </a:cubicBezTo>
                <a:cubicBezTo>
                  <a:pt x="19562" y="4727"/>
                  <a:pt x="19584" y="4693"/>
                  <a:pt x="19610" y="4685"/>
                </a:cubicBezTo>
                <a:cubicBezTo>
                  <a:pt x="19199" y="4594"/>
                  <a:pt x="19002" y="4502"/>
                  <a:pt x="18931" y="4373"/>
                </a:cubicBezTo>
                <a:cubicBezTo>
                  <a:pt x="18846" y="4220"/>
                  <a:pt x="18942" y="4192"/>
                  <a:pt x="19161" y="4305"/>
                </a:cubicBezTo>
                <a:cubicBezTo>
                  <a:pt x="19272" y="4363"/>
                  <a:pt x="19600" y="4449"/>
                  <a:pt x="19890" y="4497"/>
                </a:cubicBezTo>
                <a:cubicBezTo>
                  <a:pt x="19940" y="4505"/>
                  <a:pt x="19973" y="4512"/>
                  <a:pt x="20014" y="4520"/>
                </a:cubicBezTo>
                <a:cubicBezTo>
                  <a:pt x="20015" y="4519"/>
                  <a:pt x="20016" y="4517"/>
                  <a:pt x="20018" y="4517"/>
                </a:cubicBezTo>
                <a:cubicBezTo>
                  <a:pt x="20043" y="4502"/>
                  <a:pt x="20071" y="4496"/>
                  <a:pt x="20097" y="4497"/>
                </a:cubicBezTo>
                <a:cubicBezTo>
                  <a:pt x="20147" y="4499"/>
                  <a:pt x="20193" y="4524"/>
                  <a:pt x="20214" y="4561"/>
                </a:cubicBezTo>
                <a:cubicBezTo>
                  <a:pt x="20364" y="4599"/>
                  <a:pt x="20417" y="4636"/>
                  <a:pt x="20417" y="4690"/>
                </a:cubicBezTo>
                <a:cubicBezTo>
                  <a:pt x="20417" y="4715"/>
                  <a:pt x="20416" y="4736"/>
                  <a:pt x="20409" y="4753"/>
                </a:cubicBezTo>
                <a:cubicBezTo>
                  <a:pt x="20808" y="4759"/>
                  <a:pt x="20823" y="4683"/>
                  <a:pt x="20767" y="4233"/>
                </a:cubicBezTo>
                <a:cubicBezTo>
                  <a:pt x="20741" y="4021"/>
                  <a:pt x="20741" y="3856"/>
                  <a:pt x="20767" y="3817"/>
                </a:cubicBezTo>
                <a:cubicBezTo>
                  <a:pt x="20775" y="3805"/>
                  <a:pt x="20783" y="3799"/>
                  <a:pt x="20791" y="3798"/>
                </a:cubicBezTo>
                <a:close/>
                <a:moveTo>
                  <a:pt x="16631" y="4849"/>
                </a:moveTo>
                <a:cubicBezTo>
                  <a:pt x="16648" y="4852"/>
                  <a:pt x="16663" y="4870"/>
                  <a:pt x="16676" y="4903"/>
                </a:cubicBezTo>
                <a:cubicBezTo>
                  <a:pt x="16679" y="4910"/>
                  <a:pt x="16680" y="4917"/>
                  <a:pt x="16682" y="4924"/>
                </a:cubicBezTo>
                <a:cubicBezTo>
                  <a:pt x="16694" y="4929"/>
                  <a:pt x="16705" y="4937"/>
                  <a:pt x="16714" y="4947"/>
                </a:cubicBezTo>
                <a:cubicBezTo>
                  <a:pt x="16730" y="4956"/>
                  <a:pt x="16746" y="4964"/>
                  <a:pt x="16765" y="4977"/>
                </a:cubicBezTo>
                <a:cubicBezTo>
                  <a:pt x="16821" y="5013"/>
                  <a:pt x="16881" y="5036"/>
                  <a:pt x="16988" y="5052"/>
                </a:cubicBezTo>
                <a:cubicBezTo>
                  <a:pt x="17163" y="5016"/>
                  <a:pt x="17458" y="5002"/>
                  <a:pt x="17926" y="5004"/>
                </a:cubicBezTo>
                <a:cubicBezTo>
                  <a:pt x="18065" y="5004"/>
                  <a:pt x="18220" y="5006"/>
                  <a:pt x="18390" y="5008"/>
                </a:cubicBezTo>
                <a:cubicBezTo>
                  <a:pt x="19595" y="5028"/>
                  <a:pt x="19796" y="5049"/>
                  <a:pt x="19796" y="5159"/>
                </a:cubicBezTo>
                <a:cubicBezTo>
                  <a:pt x="19796" y="5268"/>
                  <a:pt x="19586" y="5290"/>
                  <a:pt x="18311" y="5309"/>
                </a:cubicBezTo>
                <a:cubicBezTo>
                  <a:pt x="17400" y="5323"/>
                  <a:pt x="16813" y="5300"/>
                  <a:pt x="16792" y="5250"/>
                </a:cubicBezTo>
                <a:cubicBezTo>
                  <a:pt x="16778" y="5216"/>
                  <a:pt x="16775" y="5187"/>
                  <a:pt x="16784" y="5161"/>
                </a:cubicBezTo>
                <a:cubicBezTo>
                  <a:pt x="16751" y="5143"/>
                  <a:pt x="16719" y="5124"/>
                  <a:pt x="16692" y="5103"/>
                </a:cubicBezTo>
                <a:cubicBezTo>
                  <a:pt x="16682" y="5111"/>
                  <a:pt x="16671" y="5116"/>
                  <a:pt x="16662" y="5116"/>
                </a:cubicBezTo>
                <a:cubicBezTo>
                  <a:pt x="16655" y="5116"/>
                  <a:pt x="16648" y="5114"/>
                  <a:pt x="16641" y="5111"/>
                </a:cubicBezTo>
                <a:cubicBezTo>
                  <a:pt x="16612" y="5139"/>
                  <a:pt x="16586" y="5128"/>
                  <a:pt x="16563" y="5074"/>
                </a:cubicBezTo>
                <a:cubicBezTo>
                  <a:pt x="16540" y="5019"/>
                  <a:pt x="16547" y="4935"/>
                  <a:pt x="16578" y="4889"/>
                </a:cubicBezTo>
                <a:cubicBezTo>
                  <a:pt x="16597" y="4860"/>
                  <a:pt x="16615" y="4847"/>
                  <a:pt x="16631" y="4849"/>
                </a:cubicBezTo>
                <a:close/>
                <a:moveTo>
                  <a:pt x="8235" y="6119"/>
                </a:moveTo>
                <a:cubicBezTo>
                  <a:pt x="8348" y="6118"/>
                  <a:pt x="8426" y="6134"/>
                  <a:pt x="8461" y="6164"/>
                </a:cubicBezTo>
                <a:cubicBezTo>
                  <a:pt x="8538" y="6171"/>
                  <a:pt x="8600" y="6185"/>
                  <a:pt x="8657" y="6207"/>
                </a:cubicBezTo>
                <a:cubicBezTo>
                  <a:pt x="8661" y="6208"/>
                  <a:pt x="8664" y="6209"/>
                  <a:pt x="8668" y="6211"/>
                </a:cubicBezTo>
                <a:cubicBezTo>
                  <a:pt x="8691" y="6220"/>
                  <a:pt x="8715" y="6231"/>
                  <a:pt x="8738" y="6243"/>
                </a:cubicBezTo>
                <a:cubicBezTo>
                  <a:pt x="8743" y="6246"/>
                  <a:pt x="8748" y="6249"/>
                  <a:pt x="8752" y="6252"/>
                </a:cubicBezTo>
                <a:cubicBezTo>
                  <a:pt x="8779" y="6267"/>
                  <a:pt x="8805" y="6283"/>
                  <a:pt x="8834" y="6302"/>
                </a:cubicBezTo>
                <a:cubicBezTo>
                  <a:pt x="8867" y="6325"/>
                  <a:pt x="8898" y="6350"/>
                  <a:pt x="8926" y="6373"/>
                </a:cubicBezTo>
                <a:cubicBezTo>
                  <a:pt x="8926" y="6373"/>
                  <a:pt x="8927" y="6373"/>
                  <a:pt x="8927" y="6373"/>
                </a:cubicBezTo>
                <a:cubicBezTo>
                  <a:pt x="8930" y="6373"/>
                  <a:pt x="8933" y="6372"/>
                  <a:pt x="8936" y="6372"/>
                </a:cubicBezTo>
                <a:cubicBezTo>
                  <a:pt x="8981" y="6375"/>
                  <a:pt x="9021" y="6418"/>
                  <a:pt x="9026" y="6471"/>
                </a:cubicBezTo>
                <a:cubicBezTo>
                  <a:pt x="9045" y="6494"/>
                  <a:pt x="9058" y="6515"/>
                  <a:pt x="9058" y="6528"/>
                </a:cubicBezTo>
                <a:cubicBezTo>
                  <a:pt x="9058" y="6543"/>
                  <a:pt x="9057" y="6555"/>
                  <a:pt x="9055" y="6566"/>
                </a:cubicBezTo>
                <a:cubicBezTo>
                  <a:pt x="9055" y="6570"/>
                  <a:pt x="9054" y="6573"/>
                  <a:pt x="9053" y="6576"/>
                </a:cubicBezTo>
                <a:cubicBezTo>
                  <a:pt x="9051" y="6583"/>
                  <a:pt x="9050" y="6590"/>
                  <a:pt x="9047" y="6595"/>
                </a:cubicBezTo>
                <a:cubicBezTo>
                  <a:pt x="9046" y="6598"/>
                  <a:pt x="9044" y="6601"/>
                  <a:pt x="9043" y="6604"/>
                </a:cubicBezTo>
                <a:cubicBezTo>
                  <a:pt x="9039" y="6610"/>
                  <a:pt x="9034" y="6614"/>
                  <a:pt x="9029" y="6618"/>
                </a:cubicBezTo>
                <a:cubicBezTo>
                  <a:pt x="9028" y="6618"/>
                  <a:pt x="9028" y="6619"/>
                  <a:pt x="9027" y="6619"/>
                </a:cubicBezTo>
                <a:cubicBezTo>
                  <a:pt x="9025" y="6621"/>
                  <a:pt x="9021" y="6621"/>
                  <a:pt x="9018" y="6622"/>
                </a:cubicBezTo>
                <a:cubicBezTo>
                  <a:pt x="9014" y="6623"/>
                  <a:pt x="9010" y="6626"/>
                  <a:pt x="9005" y="6626"/>
                </a:cubicBezTo>
                <a:cubicBezTo>
                  <a:pt x="9001" y="6626"/>
                  <a:pt x="8996" y="6626"/>
                  <a:pt x="8991" y="6625"/>
                </a:cubicBezTo>
                <a:cubicBezTo>
                  <a:pt x="8988" y="6625"/>
                  <a:pt x="8985" y="6624"/>
                  <a:pt x="8982" y="6624"/>
                </a:cubicBezTo>
                <a:cubicBezTo>
                  <a:pt x="8965" y="6621"/>
                  <a:pt x="8946" y="6615"/>
                  <a:pt x="8922" y="6604"/>
                </a:cubicBezTo>
                <a:cubicBezTo>
                  <a:pt x="8921" y="6604"/>
                  <a:pt x="8920" y="6604"/>
                  <a:pt x="8919" y="6603"/>
                </a:cubicBezTo>
                <a:cubicBezTo>
                  <a:pt x="8909" y="6600"/>
                  <a:pt x="8898" y="6595"/>
                  <a:pt x="8890" y="6587"/>
                </a:cubicBezTo>
                <a:cubicBezTo>
                  <a:pt x="8863" y="6572"/>
                  <a:pt x="8834" y="6555"/>
                  <a:pt x="8799" y="6531"/>
                </a:cubicBezTo>
                <a:cubicBezTo>
                  <a:pt x="8768" y="6510"/>
                  <a:pt x="8735" y="6490"/>
                  <a:pt x="8702" y="6473"/>
                </a:cubicBezTo>
                <a:cubicBezTo>
                  <a:pt x="8683" y="6463"/>
                  <a:pt x="8664" y="6454"/>
                  <a:pt x="8644" y="6445"/>
                </a:cubicBezTo>
                <a:cubicBezTo>
                  <a:pt x="8636" y="6441"/>
                  <a:pt x="8628" y="6437"/>
                  <a:pt x="8619" y="6434"/>
                </a:cubicBezTo>
                <a:cubicBezTo>
                  <a:pt x="8560" y="6409"/>
                  <a:pt x="8498" y="6390"/>
                  <a:pt x="8433" y="6376"/>
                </a:cubicBezTo>
                <a:cubicBezTo>
                  <a:pt x="8292" y="6431"/>
                  <a:pt x="7996" y="6440"/>
                  <a:pt x="7910" y="6378"/>
                </a:cubicBezTo>
                <a:cubicBezTo>
                  <a:pt x="7883" y="6384"/>
                  <a:pt x="7855" y="6389"/>
                  <a:pt x="7826" y="6396"/>
                </a:cubicBezTo>
                <a:cubicBezTo>
                  <a:pt x="7588" y="6456"/>
                  <a:pt x="7476" y="6459"/>
                  <a:pt x="7440" y="6405"/>
                </a:cubicBezTo>
                <a:cubicBezTo>
                  <a:pt x="7439" y="6404"/>
                  <a:pt x="7439" y="6402"/>
                  <a:pt x="7439" y="6401"/>
                </a:cubicBezTo>
                <a:cubicBezTo>
                  <a:pt x="7438" y="6401"/>
                  <a:pt x="7438" y="6400"/>
                  <a:pt x="7437" y="6400"/>
                </a:cubicBezTo>
                <a:cubicBezTo>
                  <a:pt x="7435" y="6397"/>
                  <a:pt x="7435" y="6394"/>
                  <a:pt x="7434" y="6391"/>
                </a:cubicBezTo>
                <a:cubicBezTo>
                  <a:pt x="7431" y="6386"/>
                  <a:pt x="7429" y="6382"/>
                  <a:pt x="7428" y="6377"/>
                </a:cubicBezTo>
                <a:cubicBezTo>
                  <a:pt x="7423" y="6362"/>
                  <a:pt x="7423" y="6347"/>
                  <a:pt x="7429" y="6332"/>
                </a:cubicBezTo>
                <a:cubicBezTo>
                  <a:pt x="7430" y="6330"/>
                  <a:pt x="7431" y="6327"/>
                  <a:pt x="7432" y="6325"/>
                </a:cubicBezTo>
                <a:cubicBezTo>
                  <a:pt x="7435" y="6319"/>
                  <a:pt x="7439" y="6312"/>
                  <a:pt x="7444" y="6306"/>
                </a:cubicBezTo>
                <a:cubicBezTo>
                  <a:pt x="7451" y="6298"/>
                  <a:pt x="7460" y="6290"/>
                  <a:pt x="7470" y="6282"/>
                </a:cubicBezTo>
                <a:cubicBezTo>
                  <a:pt x="7481" y="6274"/>
                  <a:pt x="7495" y="6266"/>
                  <a:pt x="7510" y="6259"/>
                </a:cubicBezTo>
                <a:cubicBezTo>
                  <a:pt x="7513" y="6257"/>
                  <a:pt x="7517" y="6255"/>
                  <a:pt x="7522" y="6253"/>
                </a:cubicBezTo>
                <a:cubicBezTo>
                  <a:pt x="7571" y="6229"/>
                  <a:pt x="7637" y="6210"/>
                  <a:pt x="7720" y="6194"/>
                </a:cubicBezTo>
                <a:cubicBezTo>
                  <a:pt x="7783" y="6174"/>
                  <a:pt x="7874" y="6156"/>
                  <a:pt x="8010" y="6137"/>
                </a:cubicBezTo>
                <a:cubicBezTo>
                  <a:pt x="8095" y="6126"/>
                  <a:pt x="8171" y="6120"/>
                  <a:pt x="8235" y="6119"/>
                </a:cubicBezTo>
                <a:close/>
                <a:moveTo>
                  <a:pt x="17778" y="6341"/>
                </a:moveTo>
                <a:cubicBezTo>
                  <a:pt x="18071" y="6337"/>
                  <a:pt x="18363" y="6401"/>
                  <a:pt x="18624" y="6530"/>
                </a:cubicBezTo>
                <a:cubicBezTo>
                  <a:pt x="18993" y="6712"/>
                  <a:pt x="19079" y="6756"/>
                  <a:pt x="19062" y="6833"/>
                </a:cubicBezTo>
                <a:cubicBezTo>
                  <a:pt x="19120" y="6873"/>
                  <a:pt x="19170" y="6913"/>
                  <a:pt x="19208" y="6950"/>
                </a:cubicBezTo>
                <a:cubicBezTo>
                  <a:pt x="19221" y="6959"/>
                  <a:pt x="19236" y="6974"/>
                  <a:pt x="19255" y="7000"/>
                </a:cubicBezTo>
                <a:cubicBezTo>
                  <a:pt x="19293" y="7051"/>
                  <a:pt x="19315" y="7112"/>
                  <a:pt x="19305" y="7136"/>
                </a:cubicBezTo>
                <a:cubicBezTo>
                  <a:pt x="19286" y="7182"/>
                  <a:pt x="19262" y="7190"/>
                  <a:pt x="19220" y="7155"/>
                </a:cubicBezTo>
                <a:cubicBezTo>
                  <a:pt x="19178" y="7148"/>
                  <a:pt x="19105" y="7105"/>
                  <a:pt x="18955" y="7010"/>
                </a:cubicBezTo>
                <a:cubicBezTo>
                  <a:pt x="18912" y="7034"/>
                  <a:pt x="18846" y="6998"/>
                  <a:pt x="18661" y="6893"/>
                </a:cubicBezTo>
                <a:cubicBezTo>
                  <a:pt x="18223" y="6644"/>
                  <a:pt x="17770" y="6610"/>
                  <a:pt x="17232" y="6787"/>
                </a:cubicBezTo>
                <a:cubicBezTo>
                  <a:pt x="17003" y="6862"/>
                  <a:pt x="16876" y="6897"/>
                  <a:pt x="16796" y="6899"/>
                </a:cubicBezTo>
                <a:cubicBezTo>
                  <a:pt x="16769" y="6912"/>
                  <a:pt x="16742" y="6925"/>
                  <a:pt x="16714" y="6938"/>
                </a:cubicBezTo>
                <a:cubicBezTo>
                  <a:pt x="16620" y="6985"/>
                  <a:pt x="16544" y="7015"/>
                  <a:pt x="16481" y="7035"/>
                </a:cubicBezTo>
                <a:cubicBezTo>
                  <a:pt x="16422" y="7073"/>
                  <a:pt x="16363" y="7113"/>
                  <a:pt x="16299" y="7160"/>
                </a:cubicBezTo>
                <a:cubicBezTo>
                  <a:pt x="16121" y="7290"/>
                  <a:pt x="16029" y="7355"/>
                  <a:pt x="15971" y="7390"/>
                </a:cubicBezTo>
                <a:cubicBezTo>
                  <a:pt x="15966" y="7396"/>
                  <a:pt x="15963" y="7400"/>
                  <a:pt x="15957" y="7407"/>
                </a:cubicBezTo>
                <a:cubicBezTo>
                  <a:pt x="15903" y="7467"/>
                  <a:pt x="15854" y="7488"/>
                  <a:pt x="15820" y="7468"/>
                </a:cubicBezTo>
                <a:cubicBezTo>
                  <a:pt x="15815" y="7482"/>
                  <a:pt x="15805" y="7498"/>
                  <a:pt x="15793" y="7514"/>
                </a:cubicBezTo>
                <a:cubicBezTo>
                  <a:pt x="15791" y="7521"/>
                  <a:pt x="15790" y="7528"/>
                  <a:pt x="15787" y="7536"/>
                </a:cubicBezTo>
                <a:cubicBezTo>
                  <a:pt x="15772" y="7572"/>
                  <a:pt x="15741" y="7602"/>
                  <a:pt x="15718" y="7602"/>
                </a:cubicBezTo>
                <a:cubicBezTo>
                  <a:pt x="15710" y="7602"/>
                  <a:pt x="15704" y="7600"/>
                  <a:pt x="15697" y="7597"/>
                </a:cubicBezTo>
                <a:cubicBezTo>
                  <a:pt x="15630" y="7646"/>
                  <a:pt x="15616" y="7641"/>
                  <a:pt x="15595" y="7589"/>
                </a:cubicBezTo>
                <a:cubicBezTo>
                  <a:pt x="15590" y="7577"/>
                  <a:pt x="15594" y="7559"/>
                  <a:pt x="15603" y="7538"/>
                </a:cubicBezTo>
                <a:cubicBezTo>
                  <a:pt x="15603" y="7538"/>
                  <a:pt x="15603" y="7538"/>
                  <a:pt x="15602" y="7537"/>
                </a:cubicBezTo>
                <a:cubicBezTo>
                  <a:pt x="15587" y="7500"/>
                  <a:pt x="15595" y="7451"/>
                  <a:pt x="15619" y="7428"/>
                </a:cubicBezTo>
                <a:cubicBezTo>
                  <a:pt x="15625" y="7422"/>
                  <a:pt x="15633" y="7419"/>
                  <a:pt x="15639" y="7417"/>
                </a:cubicBezTo>
                <a:cubicBezTo>
                  <a:pt x="15644" y="7416"/>
                  <a:pt x="15649" y="7416"/>
                  <a:pt x="15654" y="7417"/>
                </a:cubicBezTo>
                <a:cubicBezTo>
                  <a:pt x="15660" y="7418"/>
                  <a:pt x="15665" y="7422"/>
                  <a:pt x="15670" y="7425"/>
                </a:cubicBezTo>
                <a:cubicBezTo>
                  <a:pt x="15670" y="7425"/>
                  <a:pt x="15670" y="7425"/>
                  <a:pt x="15670" y="7425"/>
                </a:cubicBezTo>
                <a:cubicBezTo>
                  <a:pt x="15684" y="7412"/>
                  <a:pt x="15698" y="7407"/>
                  <a:pt x="15712" y="7407"/>
                </a:cubicBezTo>
                <a:cubicBezTo>
                  <a:pt x="15733" y="7392"/>
                  <a:pt x="15752" y="7383"/>
                  <a:pt x="15768" y="7383"/>
                </a:cubicBezTo>
                <a:cubicBezTo>
                  <a:pt x="15778" y="7383"/>
                  <a:pt x="15786" y="7385"/>
                  <a:pt x="15793" y="7387"/>
                </a:cubicBezTo>
                <a:cubicBezTo>
                  <a:pt x="15810" y="7346"/>
                  <a:pt x="15863" y="7308"/>
                  <a:pt x="15911" y="7299"/>
                </a:cubicBezTo>
                <a:cubicBezTo>
                  <a:pt x="15956" y="7247"/>
                  <a:pt x="16037" y="7176"/>
                  <a:pt x="16153" y="7083"/>
                </a:cubicBezTo>
                <a:cubicBezTo>
                  <a:pt x="16156" y="7073"/>
                  <a:pt x="16161" y="7064"/>
                  <a:pt x="16167" y="7058"/>
                </a:cubicBezTo>
                <a:cubicBezTo>
                  <a:pt x="16171" y="7054"/>
                  <a:pt x="16176" y="7052"/>
                  <a:pt x="16181" y="7051"/>
                </a:cubicBezTo>
                <a:cubicBezTo>
                  <a:pt x="16185" y="7050"/>
                  <a:pt x="16189" y="7052"/>
                  <a:pt x="16193" y="7053"/>
                </a:cubicBezTo>
                <a:cubicBezTo>
                  <a:pt x="16231" y="7023"/>
                  <a:pt x="16273" y="6991"/>
                  <a:pt x="16319" y="6956"/>
                </a:cubicBezTo>
                <a:cubicBezTo>
                  <a:pt x="16353" y="6896"/>
                  <a:pt x="16448" y="6827"/>
                  <a:pt x="16610" y="6749"/>
                </a:cubicBezTo>
                <a:cubicBezTo>
                  <a:pt x="16579" y="6673"/>
                  <a:pt x="16662" y="6642"/>
                  <a:pt x="17102" y="6472"/>
                </a:cubicBezTo>
                <a:cubicBezTo>
                  <a:pt x="17320" y="6387"/>
                  <a:pt x="17550" y="6343"/>
                  <a:pt x="17778" y="6341"/>
                </a:cubicBezTo>
                <a:close/>
                <a:moveTo>
                  <a:pt x="9266" y="6727"/>
                </a:moveTo>
                <a:cubicBezTo>
                  <a:pt x="9288" y="6731"/>
                  <a:pt x="9316" y="6750"/>
                  <a:pt x="9345" y="6790"/>
                </a:cubicBezTo>
                <a:cubicBezTo>
                  <a:pt x="9394" y="6856"/>
                  <a:pt x="9423" y="6938"/>
                  <a:pt x="9409" y="6972"/>
                </a:cubicBezTo>
                <a:cubicBezTo>
                  <a:pt x="9372" y="7062"/>
                  <a:pt x="9313" y="7047"/>
                  <a:pt x="9249" y="6930"/>
                </a:cubicBezTo>
                <a:cubicBezTo>
                  <a:pt x="9192" y="6828"/>
                  <a:pt x="9203" y="6743"/>
                  <a:pt x="9245" y="6729"/>
                </a:cubicBezTo>
                <a:cubicBezTo>
                  <a:pt x="9251" y="6727"/>
                  <a:pt x="9258" y="6726"/>
                  <a:pt x="9266" y="6727"/>
                </a:cubicBezTo>
                <a:close/>
                <a:moveTo>
                  <a:pt x="9452" y="7067"/>
                </a:moveTo>
                <a:cubicBezTo>
                  <a:pt x="9475" y="7066"/>
                  <a:pt x="9502" y="7097"/>
                  <a:pt x="9528" y="7169"/>
                </a:cubicBezTo>
                <a:cubicBezTo>
                  <a:pt x="9606" y="7388"/>
                  <a:pt x="9587" y="7564"/>
                  <a:pt x="9468" y="7731"/>
                </a:cubicBezTo>
                <a:cubicBezTo>
                  <a:pt x="9349" y="7900"/>
                  <a:pt x="9313" y="7917"/>
                  <a:pt x="9275" y="7824"/>
                </a:cubicBezTo>
                <a:cubicBezTo>
                  <a:pt x="9261" y="7790"/>
                  <a:pt x="9292" y="7705"/>
                  <a:pt x="9345" y="7633"/>
                </a:cubicBezTo>
                <a:cubicBezTo>
                  <a:pt x="9414" y="7539"/>
                  <a:pt x="9432" y="7452"/>
                  <a:pt x="9412" y="7311"/>
                </a:cubicBezTo>
                <a:cubicBezTo>
                  <a:pt x="9390" y="7164"/>
                  <a:pt x="9414" y="7070"/>
                  <a:pt x="9452" y="7067"/>
                </a:cubicBezTo>
                <a:close/>
                <a:moveTo>
                  <a:pt x="19521" y="7556"/>
                </a:moveTo>
                <a:cubicBezTo>
                  <a:pt x="19590" y="7551"/>
                  <a:pt x="19641" y="7744"/>
                  <a:pt x="19592" y="7881"/>
                </a:cubicBezTo>
                <a:cubicBezTo>
                  <a:pt x="19564" y="7962"/>
                  <a:pt x="19534" y="8028"/>
                  <a:pt x="19526" y="8028"/>
                </a:cubicBezTo>
                <a:cubicBezTo>
                  <a:pt x="19448" y="8028"/>
                  <a:pt x="19418" y="7639"/>
                  <a:pt x="19491" y="7571"/>
                </a:cubicBezTo>
                <a:cubicBezTo>
                  <a:pt x="19502" y="7562"/>
                  <a:pt x="19511" y="7557"/>
                  <a:pt x="19521" y="7556"/>
                </a:cubicBezTo>
                <a:close/>
                <a:moveTo>
                  <a:pt x="15556" y="7576"/>
                </a:moveTo>
                <a:cubicBezTo>
                  <a:pt x="15563" y="7575"/>
                  <a:pt x="15570" y="7575"/>
                  <a:pt x="15576" y="7577"/>
                </a:cubicBezTo>
                <a:cubicBezTo>
                  <a:pt x="15615" y="7591"/>
                  <a:pt x="15624" y="7681"/>
                  <a:pt x="15578" y="7809"/>
                </a:cubicBezTo>
                <a:cubicBezTo>
                  <a:pt x="15514" y="7989"/>
                  <a:pt x="15515" y="8354"/>
                  <a:pt x="15581" y="8537"/>
                </a:cubicBezTo>
                <a:cubicBezTo>
                  <a:pt x="15659" y="8758"/>
                  <a:pt x="15559" y="8861"/>
                  <a:pt x="15463" y="8657"/>
                </a:cubicBezTo>
                <a:cubicBezTo>
                  <a:pt x="15353" y="8419"/>
                  <a:pt x="15361" y="7802"/>
                  <a:pt x="15477" y="7644"/>
                </a:cubicBezTo>
                <a:cubicBezTo>
                  <a:pt x="15507" y="7603"/>
                  <a:pt x="15535" y="7581"/>
                  <a:pt x="15556" y="7576"/>
                </a:cubicBezTo>
                <a:close/>
                <a:moveTo>
                  <a:pt x="4581" y="7758"/>
                </a:moveTo>
                <a:cubicBezTo>
                  <a:pt x="4596" y="7755"/>
                  <a:pt x="4611" y="7764"/>
                  <a:pt x="4619" y="7784"/>
                </a:cubicBezTo>
                <a:cubicBezTo>
                  <a:pt x="4630" y="7811"/>
                  <a:pt x="4624" y="7846"/>
                  <a:pt x="4607" y="7863"/>
                </a:cubicBezTo>
                <a:cubicBezTo>
                  <a:pt x="4589" y="7879"/>
                  <a:pt x="4566" y="7870"/>
                  <a:pt x="4555" y="7844"/>
                </a:cubicBezTo>
                <a:cubicBezTo>
                  <a:pt x="4544" y="7817"/>
                  <a:pt x="4550" y="7783"/>
                  <a:pt x="4567" y="7766"/>
                </a:cubicBezTo>
                <a:cubicBezTo>
                  <a:pt x="4572" y="7762"/>
                  <a:pt x="4576" y="7759"/>
                  <a:pt x="4581" y="7758"/>
                </a:cubicBezTo>
                <a:close/>
                <a:moveTo>
                  <a:pt x="4716" y="7911"/>
                </a:moveTo>
                <a:cubicBezTo>
                  <a:pt x="4731" y="7907"/>
                  <a:pt x="4746" y="7917"/>
                  <a:pt x="4754" y="7937"/>
                </a:cubicBezTo>
                <a:cubicBezTo>
                  <a:pt x="4765" y="7963"/>
                  <a:pt x="4759" y="7998"/>
                  <a:pt x="4742" y="8014"/>
                </a:cubicBezTo>
                <a:cubicBezTo>
                  <a:pt x="4724" y="8031"/>
                  <a:pt x="4701" y="8023"/>
                  <a:pt x="4690" y="7996"/>
                </a:cubicBezTo>
                <a:cubicBezTo>
                  <a:pt x="4679" y="7970"/>
                  <a:pt x="4685" y="7935"/>
                  <a:pt x="4702" y="7919"/>
                </a:cubicBezTo>
                <a:cubicBezTo>
                  <a:pt x="4707" y="7915"/>
                  <a:pt x="4712" y="7912"/>
                  <a:pt x="4716" y="7911"/>
                </a:cubicBezTo>
                <a:close/>
                <a:moveTo>
                  <a:pt x="19268" y="8368"/>
                </a:moveTo>
                <a:cubicBezTo>
                  <a:pt x="19282" y="8364"/>
                  <a:pt x="19298" y="8374"/>
                  <a:pt x="19306" y="8394"/>
                </a:cubicBezTo>
                <a:cubicBezTo>
                  <a:pt x="19317" y="8420"/>
                  <a:pt x="19311" y="8455"/>
                  <a:pt x="19293" y="8471"/>
                </a:cubicBezTo>
                <a:cubicBezTo>
                  <a:pt x="19276" y="8487"/>
                  <a:pt x="19253" y="8480"/>
                  <a:pt x="19242" y="8453"/>
                </a:cubicBezTo>
                <a:cubicBezTo>
                  <a:pt x="19231" y="8427"/>
                  <a:pt x="19236" y="8391"/>
                  <a:pt x="19254" y="8375"/>
                </a:cubicBezTo>
                <a:cubicBezTo>
                  <a:pt x="19258" y="8371"/>
                  <a:pt x="19263" y="8369"/>
                  <a:pt x="19268" y="8368"/>
                </a:cubicBezTo>
                <a:close/>
                <a:moveTo>
                  <a:pt x="19134" y="8483"/>
                </a:moveTo>
                <a:cubicBezTo>
                  <a:pt x="19139" y="8481"/>
                  <a:pt x="19144" y="8482"/>
                  <a:pt x="19149" y="8483"/>
                </a:cubicBezTo>
                <a:cubicBezTo>
                  <a:pt x="19164" y="8486"/>
                  <a:pt x="19178" y="8498"/>
                  <a:pt x="19187" y="8519"/>
                </a:cubicBezTo>
                <a:cubicBezTo>
                  <a:pt x="19202" y="8556"/>
                  <a:pt x="19194" y="8605"/>
                  <a:pt x="19170" y="8628"/>
                </a:cubicBezTo>
                <a:cubicBezTo>
                  <a:pt x="19145" y="8651"/>
                  <a:pt x="19113" y="8639"/>
                  <a:pt x="19098" y="8602"/>
                </a:cubicBezTo>
                <a:cubicBezTo>
                  <a:pt x="19082" y="8565"/>
                  <a:pt x="19090" y="8516"/>
                  <a:pt x="19114" y="8493"/>
                </a:cubicBezTo>
                <a:cubicBezTo>
                  <a:pt x="19120" y="8487"/>
                  <a:pt x="19127" y="8484"/>
                  <a:pt x="19134" y="8483"/>
                </a:cubicBezTo>
                <a:close/>
                <a:moveTo>
                  <a:pt x="4529" y="8590"/>
                </a:moveTo>
                <a:cubicBezTo>
                  <a:pt x="4544" y="8589"/>
                  <a:pt x="4555" y="8598"/>
                  <a:pt x="4565" y="8617"/>
                </a:cubicBezTo>
                <a:cubicBezTo>
                  <a:pt x="4591" y="8664"/>
                  <a:pt x="4571" y="8717"/>
                  <a:pt x="4487" y="8817"/>
                </a:cubicBezTo>
                <a:cubicBezTo>
                  <a:pt x="4399" y="8923"/>
                  <a:pt x="4366" y="8939"/>
                  <a:pt x="4339" y="8889"/>
                </a:cubicBezTo>
                <a:cubicBezTo>
                  <a:pt x="4313" y="8842"/>
                  <a:pt x="4333" y="8789"/>
                  <a:pt x="4417" y="8689"/>
                </a:cubicBezTo>
                <a:cubicBezTo>
                  <a:pt x="4472" y="8623"/>
                  <a:pt x="4505" y="8592"/>
                  <a:pt x="4529" y="8590"/>
                </a:cubicBezTo>
                <a:close/>
                <a:moveTo>
                  <a:pt x="18695" y="8826"/>
                </a:moveTo>
                <a:cubicBezTo>
                  <a:pt x="18745" y="8829"/>
                  <a:pt x="18788" y="8892"/>
                  <a:pt x="18762" y="8956"/>
                </a:cubicBezTo>
                <a:cubicBezTo>
                  <a:pt x="18747" y="8992"/>
                  <a:pt x="18716" y="9023"/>
                  <a:pt x="18693" y="9023"/>
                </a:cubicBezTo>
                <a:cubicBezTo>
                  <a:pt x="18627" y="9023"/>
                  <a:pt x="18593" y="8895"/>
                  <a:pt x="18646" y="8846"/>
                </a:cubicBezTo>
                <a:cubicBezTo>
                  <a:pt x="18661" y="8831"/>
                  <a:pt x="18678" y="8825"/>
                  <a:pt x="18695" y="8826"/>
                </a:cubicBezTo>
                <a:close/>
                <a:moveTo>
                  <a:pt x="16027" y="8972"/>
                </a:moveTo>
                <a:cubicBezTo>
                  <a:pt x="16215" y="8969"/>
                  <a:pt x="16687" y="9123"/>
                  <a:pt x="16676" y="9200"/>
                </a:cubicBezTo>
                <a:cubicBezTo>
                  <a:pt x="16662" y="9297"/>
                  <a:pt x="16494" y="9307"/>
                  <a:pt x="16214" y="9225"/>
                </a:cubicBezTo>
                <a:cubicBezTo>
                  <a:pt x="15950" y="9148"/>
                  <a:pt x="15850" y="9050"/>
                  <a:pt x="15966" y="8983"/>
                </a:cubicBezTo>
                <a:cubicBezTo>
                  <a:pt x="15979" y="8976"/>
                  <a:pt x="16000" y="8972"/>
                  <a:pt x="16027" y="8972"/>
                </a:cubicBezTo>
                <a:close/>
                <a:moveTo>
                  <a:pt x="17206" y="8980"/>
                </a:moveTo>
                <a:cubicBezTo>
                  <a:pt x="17536" y="8985"/>
                  <a:pt x="17719" y="9033"/>
                  <a:pt x="17702" y="9098"/>
                </a:cubicBezTo>
                <a:cubicBezTo>
                  <a:pt x="17706" y="9097"/>
                  <a:pt x="17711" y="9097"/>
                  <a:pt x="17716" y="9097"/>
                </a:cubicBezTo>
                <a:cubicBezTo>
                  <a:pt x="17751" y="9093"/>
                  <a:pt x="17787" y="9090"/>
                  <a:pt x="17826" y="9088"/>
                </a:cubicBezTo>
                <a:cubicBezTo>
                  <a:pt x="17870" y="9085"/>
                  <a:pt x="17915" y="9084"/>
                  <a:pt x="17960" y="9083"/>
                </a:cubicBezTo>
                <a:cubicBezTo>
                  <a:pt x="18115" y="9081"/>
                  <a:pt x="18264" y="9088"/>
                  <a:pt x="18329" y="9107"/>
                </a:cubicBezTo>
                <a:cubicBezTo>
                  <a:pt x="18351" y="9113"/>
                  <a:pt x="18364" y="9120"/>
                  <a:pt x="18365" y="9129"/>
                </a:cubicBezTo>
                <a:cubicBezTo>
                  <a:pt x="18365" y="9133"/>
                  <a:pt x="18364" y="9139"/>
                  <a:pt x="18363" y="9144"/>
                </a:cubicBezTo>
                <a:cubicBezTo>
                  <a:pt x="18362" y="9149"/>
                  <a:pt x="18360" y="9154"/>
                  <a:pt x="18358" y="9160"/>
                </a:cubicBezTo>
                <a:cubicBezTo>
                  <a:pt x="18353" y="9171"/>
                  <a:pt x="18345" y="9182"/>
                  <a:pt x="18335" y="9192"/>
                </a:cubicBezTo>
                <a:cubicBezTo>
                  <a:pt x="18316" y="9213"/>
                  <a:pt x="18289" y="9233"/>
                  <a:pt x="18259" y="9246"/>
                </a:cubicBezTo>
                <a:cubicBezTo>
                  <a:pt x="18232" y="9258"/>
                  <a:pt x="18201" y="9267"/>
                  <a:pt x="18169" y="9275"/>
                </a:cubicBezTo>
                <a:cubicBezTo>
                  <a:pt x="18163" y="9276"/>
                  <a:pt x="18158" y="9277"/>
                  <a:pt x="18152" y="9279"/>
                </a:cubicBezTo>
                <a:cubicBezTo>
                  <a:pt x="18137" y="9282"/>
                  <a:pt x="18121" y="9284"/>
                  <a:pt x="18106" y="9287"/>
                </a:cubicBezTo>
                <a:cubicBezTo>
                  <a:pt x="18076" y="9292"/>
                  <a:pt x="18046" y="9296"/>
                  <a:pt x="18015" y="9298"/>
                </a:cubicBezTo>
                <a:cubicBezTo>
                  <a:pt x="18000" y="9300"/>
                  <a:pt x="17985" y="9301"/>
                  <a:pt x="17970" y="9302"/>
                </a:cubicBezTo>
                <a:cubicBezTo>
                  <a:pt x="17940" y="9303"/>
                  <a:pt x="17910" y="9304"/>
                  <a:pt x="17880" y="9303"/>
                </a:cubicBezTo>
                <a:cubicBezTo>
                  <a:pt x="17862" y="9303"/>
                  <a:pt x="17846" y="9302"/>
                  <a:pt x="17829" y="9302"/>
                </a:cubicBezTo>
                <a:cubicBezTo>
                  <a:pt x="17803" y="9300"/>
                  <a:pt x="17780" y="9298"/>
                  <a:pt x="17756" y="9296"/>
                </a:cubicBezTo>
                <a:cubicBezTo>
                  <a:pt x="17737" y="9294"/>
                  <a:pt x="17718" y="9293"/>
                  <a:pt x="17700" y="9290"/>
                </a:cubicBezTo>
                <a:cubicBezTo>
                  <a:pt x="17674" y="9286"/>
                  <a:pt x="17652" y="9281"/>
                  <a:pt x="17629" y="9275"/>
                </a:cubicBezTo>
                <a:cubicBezTo>
                  <a:pt x="17588" y="9266"/>
                  <a:pt x="17551" y="9255"/>
                  <a:pt x="17525" y="9241"/>
                </a:cubicBezTo>
                <a:cubicBezTo>
                  <a:pt x="17525" y="9241"/>
                  <a:pt x="17525" y="9241"/>
                  <a:pt x="17525" y="9241"/>
                </a:cubicBezTo>
                <a:cubicBezTo>
                  <a:pt x="17516" y="9236"/>
                  <a:pt x="17508" y="9231"/>
                  <a:pt x="17501" y="9226"/>
                </a:cubicBezTo>
                <a:cubicBezTo>
                  <a:pt x="17500" y="9225"/>
                  <a:pt x="17500" y="9224"/>
                  <a:pt x="17499" y="9223"/>
                </a:cubicBezTo>
                <a:cubicBezTo>
                  <a:pt x="17493" y="9218"/>
                  <a:pt x="17487" y="9213"/>
                  <a:pt x="17484" y="9207"/>
                </a:cubicBezTo>
                <a:cubicBezTo>
                  <a:pt x="17217" y="9258"/>
                  <a:pt x="16763" y="9226"/>
                  <a:pt x="16713" y="9135"/>
                </a:cubicBezTo>
                <a:cubicBezTo>
                  <a:pt x="16633" y="8989"/>
                  <a:pt x="16683" y="8973"/>
                  <a:pt x="17206" y="8980"/>
                </a:cubicBezTo>
                <a:close/>
                <a:moveTo>
                  <a:pt x="4058" y="9191"/>
                </a:moveTo>
                <a:cubicBezTo>
                  <a:pt x="4063" y="9191"/>
                  <a:pt x="4066" y="9193"/>
                  <a:pt x="4069" y="9197"/>
                </a:cubicBezTo>
                <a:cubicBezTo>
                  <a:pt x="4092" y="9232"/>
                  <a:pt x="4052" y="9308"/>
                  <a:pt x="3943" y="9433"/>
                </a:cubicBezTo>
                <a:cubicBezTo>
                  <a:pt x="3827" y="9567"/>
                  <a:pt x="3775" y="9615"/>
                  <a:pt x="3744" y="9608"/>
                </a:cubicBezTo>
                <a:cubicBezTo>
                  <a:pt x="3742" y="9620"/>
                  <a:pt x="3737" y="9631"/>
                  <a:pt x="3729" y="9638"/>
                </a:cubicBezTo>
                <a:cubicBezTo>
                  <a:pt x="3711" y="9655"/>
                  <a:pt x="3688" y="9647"/>
                  <a:pt x="3677" y="9620"/>
                </a:cubicBezTo>
                <a:cubicBezTo>
                  <a:pt x="3666" y="9594"/>
                  <a:pt x="3672" y="9559"/>
                  <a:pt x="3689" y="9542"/>
                </a:cubicBezTo>
                <a:cubicBezTo>
                  <a:pt x="3697" y="9535"/>
                  <a:pt x="3705" y="9534"/>
                  <a:pt x="3714" y="9536"/>
                </a:cubicBezTo>
                <a:cubicBezTo>
                  <a:pt x="3751" y="9430"/>
                  <a:pt x="3994" y="9181"/>
                  <a:pt x="4058" y="9191"/>
                </a:cubicBezTo>
                <a:close/>
                <a:moveTo>
                  <a:pt x="6360" y="9386"/>
                </a:moveTo>
                <a:cubicBezTo>
                  <a:pt x="6374" y="9383"/>
                  <a:pt x="6388" y="9393"/>
                  <a:pt x="6396" y="9412"/>
                </a:cubicBezTo>
                <a:cubicBezTo>
                  <a:pt x="6407" y="9438"/>
                  <a:pt x="6402" y="9472"/>
                  <a:pt x="6384" y="9488"/>
                </a:cubicBezTo>
                <a:cubicBezTo>
                  <a:pt x="6367" y="9504"/>
                  <a:pt x="6345" y="9496"/>
                  <a:pt x="6334" y="9470"/>
                </a:cubicBezTo>
                <a:cubicBezTo>
                  <a:pt x="6323" y="9444"/>
                  <a:pt x="6329" y="9411"/>
                  <a:pt x="6346" y="9395"/>
                </a:cubicBezTo>
                <a:cubicBezTo>
                  <a:pt x="6350" y="9391"/>
                  <a:pt x="6355" y="9387"/>
                  <a:pt x="6360" y="9386"/>
                </a:cubicBezTo>
                <a:close/>
                <a:moveTo>
                  <a:pt x="19069" y="16622"/>
                </a:moveTo>
                <a:cubicBezTo>
                  <a:pt x="19057" y="16622"/>
                  <a:pt x="19050" y="16628"/>
                  <a:pt x="19045" y="16637"/>
                </a:cubicBezTo>
                <a:cubicBezTo>
                  <a:pt x="19050" y="16676"/>
                  <a:pt x="19067" y="16714"/>
                  <a:pt x="19095" y="16762"/>
                </a:cubicBezTo>
                <a:cubicBezTo>
                  <a:pt x="19096" y="16762"/>
                  <a:pt x="19097" y="16764"/>
                  <a:pt x="19098" y="16764"/>
                </a:cubicBezTo>
                <a:cubicBezTo>
                  <a:pt x="19109" y="16764"/>
                  <a:pt x="19119" y="16732"/>
                  <a:pt x="19119" y="16693"/>
                </a:cubicBezTo>
                <a:cubicBezTo>
                  <a:pt x="19119" y="16654"/>
                  <a:pt x="19096" y="16622"/>
                  <a:pt x="19069" y="16622"/>
                </a:cubicBezTo>
                <a:close/>
                <a:moveTo>
                  <a:pt x="20128" y="16866"/>
                </a:moveTo>
                <a:cubicBezTo>
                  <a:pt x="20120" y="16891"/>
                  <a:pt x="20109" y="16920"/>
                  <a:pt x="20100" y="16946"/>
                </a:cubicBezTo>
                <a:cubicBezTo>
                  <a:pt x="20102" y="16947"/>
                  <a:pt x="20103" y="16947"/>
                  <a:pt x="20105" y="16948"/>
                </a:cubicBezTo>
                <a:cubicBezTo>
                  <a:pt x="20112" y="16920"/>
                  <a:pt x="20120" y="16893"/>
                  <a:pt x="20128" y="16866"/>
                </a:cubicBezTo>
                <a:close/>
                <a:moveTo>
                  <a:pt x="16395" y="17573"/>
                </a:moveTo>
                <a:cubicBezTo>
                  <a:pt x="16388" y="17574"/>
                  <a:pt x="16382" y="17578"/>
                  <a:pt x="16375" y="17584"/>
                </a:cubicBezTo>
                <a:cubicBezTo>
                  <a:pt x="16375" y="17584"/>
                  <a:pt x="16375" y="17584"/>
                  <a:pt x="16375" y="17584"/>
                </a:cubicBezTo>
                <a:cubicBezTo>
                  <a:pt x="16373" y="17615"/>
                  <a:pt x="16371" y="17658"/>
                  <a:pt x="16369" y="17710"/>
                </a:cubicBezTo>
                <a:cubicBezTo>
                  <a:pt x="16386" y="17732"/>
                  <a:pt x="16410" y="17737"/>
                  <a:pt x="16430" y="17718"/>
                </a:cubicBezTo>
                <a:cubicBezTo>
                  <a:pt x="16438" y="17711"/>
                  <a:pt x="16443" y="17701"/>
                  <a:pt x="16448" y="17690"/>
                </a:cubicBezTo>
                <a:cubicBezTo>
                  <a:pt x="16445" y="17654"/>
                  <a:pt x="16442" y="17621"/>
                  <a:pt x="16437" y="17592"/>
                </a:cubicBezTo>
                <a:cubicBezTo>
                  <a:pt x="16425" y="17577"/>
                  <a:pt x="16410" y="17569"/>
                  <a:pt x="16395" y="17573"/>
                </a:cubicBezTo>
                <a:close/>
                <a:moveTo>
                  <a:pt x="18260" y="17747"/>
                </a:moveTo>
                <a:cubicBezTo>
                  <a:pt x="18235" y="17747"/>
                  <a:pt x="18214" y="17781"/>
                  <a:pt x="18214" y="17822"/>
                </a:cubicBezTo>
                <a:cubicBezTo>
                  <a:pt x="18214" y="17863"/>
                  <a:pt x="18248" y="17896"/>
                  <a:pt x="18291" y="17896"/>
                </a:cubicBezTo>
                <a:cubicBezTo>
                  <a:pt x="18333" y="17896"/>
                  <a:pt x="18354" y="17863"/>
                  <a:pt x="18338" y="17822"/>
                </a:cubicBezTo>
                <a:cubicBezTo>
                  <a:pt x="18321" y="17781"/>
                  <a:pt x="18286" y="17747"/>
                  <a:pt x="18260" y="17747"/>
                </a:cubicBezTo>
                <a:close/>
                <a:moveTo>
                  <a:pt x="16999" y="17849"/>
                </a:moveTo>
                <a:cubicBezTo>
                  <a:pt x="16994" y="17849"/>
                  <a:pt x="16988" y="17850"/>
                  <a:pt x="16983" y="17850"/>
                </a:cubicBezTo>
                <a:cubicBezTo>
                  <a:pt x="16986" y="17859"/>
                  <a:pt x="16988" y="17868"/>
                  <a:pt x="16990" y="17877"/>
                </a:cubicBezTo>
                <a:cubicBezTo>
                  <a:pt x="16993" y="17868"/>
                  <a:pt x="16996" y="17858"/>
                  <a:pt x="16999" y="17849"/>
                </a:cubicBezTo>
                <a:close/>
                <a:moveTo>
                  <a:pt x="16401" y="17862"/>
                </a:moveTo>
                <a:cubicBezTo>
                  <a:pt x="16393" y="17857"/>
                  <a:pt x="16387" y="17898"/>
                  <a:pt x="16387" y="17971"/>
                </a:cubicBezTo>
                <a:cubicBezTo>
                  <a:pt x="16387" y="18069"/>
                  <a:pt x="16397" y="18109"/>
                  <a:pt x="16410" y="18060"/>
                </a:cubicBezTo>
                <a:cubicBezTo>
                  <a:pt x="16423" y="18011"/>
                  <a:pt x="16423" y="17931"/>
                  <a:pt x="16410" y="17882"/>
                </a:cubicBezTo>
                <a:cubicBezTo>
                  <a:pt x="16407" y="17870"/>
                  <a:pt x="16404" y="17863"/>
                  <a:pt x="16401" y="17862"/>
                </a:cubicBezTo>
                <a:close/>
                <a:moveTo>
                  <a:pt x="18813" y="18198"/>
                </a:moveTo>
                <a:cubicBezTo>
                  <a:pt x="18762" y="18201"/>
                  <a:pt x="18704" y="18226"/>
                  <a:pt x="18659" y="18269"/>
                </a:cubicBezTo>
                <a:cubicBezTo>
                  <a:pt x="18598" y="18330"/>
                  <a:pt x="18597" y="18355"/>
                  <a:pt x="18652" y="18407"/>
                </a:cubicBezTo>
                <a:cubicBezTo>
                  <a:pt x="18725" y="18479"/>
                  <a:pt x="18963" y="18343"/>
                  <a:pt x="18924" y="18251"/>
                </a:cubicBezTo>
                <a:cubicBezTo>
                  <a:pt x="18908" y="18211"/>
                  <a:pt x="18864" y="18194"/>
                  <a:pt x="18813" y="18198"/>
                </a:cubicBezTo>
                <a:close/>
                <a:moveTo>
                  <a:pt x="19377" y="18231"/>
                </a:moveTo>
                <a:cubicBezTo>
                  <a:pt x="19328" y="18231"/>
                  <a:pt x="19278" y="18269"/>
                  <a:pt x="19268" y="18315"/>
                </a:cubicBezTo>
                <a:cubicBezTo>
                  <a:pt x="19257" y="18363"/>
                  <a:pt x="19304" y="18398"/>
                  <a:pt x="19377" y="18398"/>
                </a:cubicBezTo>
                <a:cubicBezTo>
                  <a:pt x="19450" y="18398"/>
                  <a:pt x="19497" y="18363"/>
                  <a:pt x="19486" y="18315"/>
                </a:cubicBezTo>
                <a:cubicBezTo>
                  <a:pt x="19476" y="18269"/>
                  <a:pt x="19427" y="18231"/>
                  <a:pt x="19377" y="18231"/>
                </a:cubicBezTo>
                <a:close/>
                <a:moveTo>
                  <a:pt x="15603" y="18429"/>
                </a:moveTo>
                <a:cubicBezTo>
                  <a:pt x="15592" y="18433"/>
                  <a:pt x="15591" y="18446"/>
                  <a:pt x="15600" y="18468"/>
                </a:cubicBezTo>
                <a:cubicBezTo>
                  <a:pt x="15616" y="18507"/>
                  <a:pt x="15649" y="18539"/>
                  <a:pt x="15673" y="18539"/>
                </a:cubicBezTo>
                <a:cubicBezTo>
                  <a:pt x="15741" y="18539"/>
                  <a:pt x="15726" y="18488"/>
                  <a:pt x="15645" y="18441"/>
                </a:cubicBezTo>
                <a:cubicBezTo>
                  <a:pt x="15634" y="18435"/>
                  <a:pt x="15625" y="18431"/>
                  <a:pt x="15618" y="18429"/>
                </a:cubicBezTo>
                <a:cubicBezTo>
                  <a:pt x="15612" y="18428"/>
                  <a:pt x="15607" y="18428"/>
                  <a:pt x="15603" y="18429"/>
                </a:cubicBezTo>
                <a:close/>
                <a:moveTo>
                  <a:pt x="15909" y="18792"/>
                </a:moveTo>
                <a:cubicBezTo>
                  <a:pt x="15900" y="18791"/>
                  <a:pt x="15891" y="18793"/>
                  <a:pt x="15882" y="18798"/>
                </a:cubicBezTo>
                <a:cubicBezTo>
                  <a:pt x="15847" y="18818"/>
                  <a:pt x="15830" y="18878"/>
                  <a:pt x="15843" y="18931"/>
                </a:cubicBezTo>
                <a:cubicBezTo>
                  <a:pt x="15857" y="18984"/>
                  <a:pt x="15897" y="19011"/>
                  <a:pt x="15932" y="18991"/>
                </a:cubicBezTo>
                <a:cubicBezTo>
                  <a:pt x="15967" y="18970"/>
                  <a:pt x="15984" y="18910"/>
                  <a:pt x="15971" y="18858"/>
                </a:cubicBezTo>
                <a:cubicBezTo>
                  <a:pt x="15961" y="18818"/>
                  <a:pt x="15936" y="18793"/>
                  <a:pt x="15909" y="18792"/>
                </a:cubicBezTo>
                <a:close/>
              </a:path>
            </a:pathLst>
          </a:custGeom>
          <a:ln w="12700">
            <a:miter lim="400000"/>
          </a:ln>
        </p:spPr>
      </p:pic>
      <p:pic>
        <p:nvPicPr>
          <p:cNvPr id="482" name="11411553241108_.pic_hd.jpg" descr="11411553241108_.pic_hd.jpg"/>
          <p:cNvPicPr>
            <a:picLocks/>
          </p:cNvPicPr>
          <p:nvPr/>
        </p:nvPicPr>
        <p:blipFill>
          <a:blip r:embed="rId6">
            <a:extLst/>
          </a:blip>
          <a:srcRect l="50866" t="16902" r="39489" b="65099"/>
          <a:stretch>
            <a:fillRect/>
          </a:stretch>
        </p:blipFill>
        <p:spPr>
          <a:xfrm>
            <a:off x="11081348" y="6692899"/>
            <a:ext cx="1812926"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3" name="11411553241108_.pic_hd.jpg" descr="11411553241108_.pic_hd.jpg"/>
          <p:cNvPicPr>
            <a:picLocks/>
          </p:cNvPicPr>
          <p:nvPr/>
        </p:nvPicPr>
        <p:blipFill>
          <a:blip r:embed="rId6">
            <a:extLst/>
          </a:blip>
          <a:srcRect l="50866" t="16902" r="39488" b="65099"/>
          <a:stretch>
            <a:fillRect/>
          </a:stretch>
        </p:blipFill>
        <p:spPr>
          <a:xfrm>
            <a:off x="8920827" y="8328690"/>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4" name="11411553241108_.pic_hd.jpg" descr="11411553241108_.pic_hd.jpg"/>
          <p:cNvPicPr>
            <a:picLocks/>
          </p:cNvPicPr>
          <p:nvPr/>
        </p:nvPicPr>
        <p:blipFill>
          <a:blip r:embed="rId6">
            <a:extLst/>
          </a:blip>
          <a:srcRect l="50866" t="16902" r="39488" b="65099"/>
          <a:stretch>
            <a:fillRect/>
          </a:stretch>
        </p:blipFill>
        <p:spPr>
          <a:xfrm>
            <a:off x="18708953" y="5048744"/>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5" name="11411553241108_.pic_hd.jpg" descr="11411553241108_.pic_hd.jpg"/>
          <p:cNvPicPr>
            <a:picLocks/>
          </p:cNvPicPr>
          <p:nvPr/>
        </p:nvPicPr>
        <p:blipFill>
          <a:blip r:embed="rId6">
            <a:extLst/>
          </a:blip>
          <a:srcRect l="50866" t="16902" r="39488" b="65099"/>
          <a:stretch>
            <a:fillRect/>
          </a:stretch>
        </p:blipFill>
        <p:spPr>
          <a:xfrm>
            <a:off x="17400168" y="6407149"/>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6" name="11411553241108_.pic_hd.jpg" descr="11411553241108_.pic_hd.jpg"/>
          <p:cNvPicPr>
            <a:picLocks/>
          </p:cNvPicPr>
          <p:nvPr/>
        </p:nvPicPr>
        <p:blipFill>
          <a:blip r:embed="rId6">
            <a:extLst/>
          </a:blip>
          <a:srcRect l="50866" t="16902" r="39489" b="65099"/>
          <a:stretch>
            <a:fillRect/>
          </a:stretch>
        </p:blipFill>
        <p:spPr>
          <a:xfrm rot="1820691">
            <a:off x="11978724" y="5048739"/>
            <a:ext cx="1383904"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7" name="11411553241108_.pic_hd.jpg" descr="11411553241108_.pic_hd.jpg"/>
          <p:cNvPicPr>
            <a:picLocks/>
          </p:cNvPicPr>
          <p:nvPr/>
        </p:nvPicPr>
        <p:blipFill>
          <a:blip r:embed="rId6">
            <a:extLst/>
          </a:blip>
          <a:srcRect l="50866" t="16902" r="39491" b="65094"/>
          <a:stretch>
            <a:fillRect/>
          </a:stretch>
        </p:blipFill>
        <p:spPr>
          <a:xfrm rot="12330">
            <a:off x="9998404" y="5405842"/>
            <a:ext cx="708819" cy="561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8" name="11411553241108_.pic_hd.jpg" descr="11411553241108_.pic_hd.jpg"/>
          <p:cNvPicPr>
            <a:picLocks/>
          </p:cNvPicPr>
          <p:nvPr/>
        </p:nvPicPr>
        <p:blipFill>
          <a:blip r:embed="rId6">
            <a:extLst/>
          </a:blip>
          <a:srcRect l="50866" t="16902" r="39488" b="65105"/>
          <a:stretch>
            <a:fillRect/>
          </a:stretch>
        </p:blipFill>
        <p:spPr>
          <a:xfrm rot="12330">
            <a:off x="19444404" y="5872609"/>
            <a:ext cx="711598" cy="367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9" name="11411553241108_.pic_hd.jpg" descr="11411553241108_.pic_hd.jpg"/>
          <p:cNvPicPr>
            <a:picLocks/>
          </p:cNvPicPr>
          <p:nvPr/>
        </p:nvPicPr>
        <p:blipFill>
          <a:blip r:embed="rId6">
            <a:extLst/>
          </a:blip>
          <a:srcRect l="50866" t="16902" r="39488" b="65105"/>
          <a:stretch>
            <a:fillRect/>
          </a:stretch>
        </p:blipFill>
        <p:spPr>
          <a:xfrm rot="12330">
            <a:off x="16724171" y="6471245"/>
            <a:ext cx="711598" cy="367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0" name="11411553241108_.pic_hd.jpg" descr="11411553241108_.pic_hd.jpg"/>
          <p:cNvPicPr>
            <a:picLocks/>
          </p:cNvPicPr>
          <p:nvPr/>
        </p:nvPicPr>
        <p:blipFill>
          <a:blip r:embed="rId6">
            <a:extLst/>
          </a:blip>
          <a:srcRect l="50866" t="16902" r="39488" b="65105"/>
          <a:stretch>
            <a:fillRect/>
          </a:stretch>
        </p:blipFill>
        <p:spPr>
          <a:xfrm rot="12330">
            <a:off x="16534812" y="6025008"/>
            <a:ext cx="711598" cy="3671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1" name="11411553241108_.pic_hd.jpg" descr="11411553241108_.pic_hd.jpg"/>
          <p:cNvPicPr>
            <a:picLocks/>
          </p:cNvPicPr>
          <p:nvPr/>
        </p:nvPicPr>
        <p:blipFill>
          <a:blip r:embed="rId6">
            <a:extLst/>
          </a:blip>
          <a:srcRect l="50866" t="16902" r="39491" b="65096"/>
          <a:stretch>
            <a:fillRect/>
          </a:stretch>
        </p:blipFill>
        <p:spPr>
          <a:xfrm rot="12330">
            <a:off x="8920225" y="7950767"/>
            <a:ext cx="443707" cy="6746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2" name="11411553241108_.pic_hd.jpg" descr="11411553241108_.pic_hd.jpg"/>
          <p:cNvPicPr>
            <a:picLocks/>
          </p:cNvPicPr>
          <p:nvPr/>
        </p:nvPicPr>
        <p:blipFill>
          <a:blip r:embed="rId6">
            <a:extLst/>
          </a:blip>
          <a:srcRect l="50866" t="16902" r="39486" b="65097"/>
          <a:stretch>
            <a:fillRect/>
          </a:stretch>
        </p:blipFill>
        <p:spPr>
          <a:xfrm rot="12330">
            <a:off x="7950844" y="6518995"/>
            <a:ext cx="447279" cy="46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3" name="11411553241108_.pic_hd.jpg" descr="11411553241108_.pic_hd.jpg"/>
          <p:cNvPicPr>
            <a:picLocks/>
          </p:cNvPicPr>
          <p:nvPr/>
        </p:nvPicPr>
        <p:blipFill>
          <a:blip r:embed="rId6">
            <a:extLst/>
          </a:blip>
          <a:srcRect l="50866" t="16902" r="39486" b="65097"/>
          <a:stretch>
            <a:fillRect/>
          </a:stretch>
        </p:blipFill>
        <p:spPr>
          <a:xfrm rot="12330">
            <a:off x="8880339" y="5648247"/>
            <a:ext cx="447279" cy="46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sp>
        <p:nvSpPr>
          <p:cNvPr id="494" name="A的物理地址=物理块号*块大小+页内偏移地址"/>
          <p:cNvSpPr/>
          <p:nvPr/>
        </p:nvSpPr>
        <p:spPr>
          <a:xfrm>
            <a:off x="11567124" y="11685046"/>
            <a:ext cx="9430208"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A的物理地址=物理块号*块大小+页内偏移地址</a:t>
            </a:r>
          </a:p>
        </p:txBody>
      </p:sp>
      <p:pic>
        <p:nvPicPr>
          <p:cNvPr id="495" name="11411553241108_.pic_hd.jpg" descr="11411553241108_.pic_hd.jpg"/>
          <p:cNvPicPr>
            <a:picLocks noChangeAspect="1"/>
          </p:cNvPicPr>
          <p:nvPr/>
        </p:nvPicPr>
        <p:blipFill>
          <a:blip r:embed="rId7">
            <a:extLst/>
          </a:blip>
          <a:srcRect l="8494" t="16902" r="7437" b="8553"/>
          <a:stretch>
            <a:fillRect/>
          </a:stretch>
        </p:blipFill>
        <p:spPr>
          <a:xfrm>
            <a:off x="6280958" y="2107079"/>
            <a:ext cx="15802372" cy="1050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493" y="3180"/>
                </a:moveTo>
                <a:cubicBezTo>
                  <a:pt x="20516" y="3177"/>
                  <a:pt x="20547" y="3208"/>
                  <a:pt x="20586" y="3271"/>
                </a:cubicBezTo>
                <a:cubicBezTo>
                  <a:pt x="20639" y="3355"/>
                  <a:pt x="20654" y="3414"/>
                  <a:pt x="20632" y="3447"/>
                </a:cubicBezTo>
                <a:cubicBezTo>
                  <a:pt x="20610" y="3480"/>
                  <a:pt x="20572" y="3455"/>
                  <a:pt x="20519" y="3371"/>
                </a:cubicBezTo>
                <a:cubicBezTo>
                  <a:pt x="20467" y="3286"/>
                  <a:pt x="20452" y="3228"/>
                  <a:pt x="20474" y="3194"/>
                </a:cubicBezTo>
                <a:cubicBezTo>
                  <a:pt x="20479" y="3186"/>
                  <a:pt x="20486" y="3181"/>
                  <a:pt x="20493" y="3180"/>
                </a:cubicBezTo>
                <a:close/>
                <a:moveTo>
                  <a:pt x="4134" y="3707"/>
                </a:moveTo>
                <a:cubicBezTo>
                  <a:pt x="4169" y="3710"/>
                  <a:pt x="4200" y="3754"/>
                  <a:pt x="4181" y="3799"/>
                </a:cubicBezTo>
                <a:cubicBezTo>
                  <a:pt x="4171" y="3824"/>
                  <a:pt x="4149" y="3845"/>
                  <a:pt x="4133" y="3845"/>
                </a:cubicBezTo>
                <a:cubicBezTo>
                  <a:pt x="4112" y="3845"/>
                  <a:pt x="4097" y="3828"/>
                  <a:pt x="4088" y="3805"/>
                </a:cubicBezTo>
                <a:cubicBezTo>
                  <a:pt x="4087" y="3803"/>
                  <a:pt x="4085" y="3802"/>
                  <a:pt x="4084" y="3800"/>
                </a:cubicBezTo>
                <a:cubicBezTo>
                  <a:pt x="4074" y="3774"/>
                  <a:pt x="4080" y="3739"/>
                  <a:pt x="4097" y="3723"/>
                </a:cubicBezTo>
                <a:cubicBezTo>
                  <a:pt x="4097" y="3723"/>
                  <a:pt x="4098" y="3722"/>
                  <a:pt x="4098" y="3722"/>
                </a:cubicBezTo>
                <a:cubicBezTo>
                  <a:pt x="4098" y="3722"/>
                  <a:pt x="4099" y="3721"/>
                  <a:pt x="4099" y="3720"/>
                </a:cubicBezTo>
                <a:cubicBezTo>
                  <a:pt x="4110" y="3710"/>
                  <a:pt x="4122" y="3707"/>
                  <a:pt x="4134" y="3707"/>
                </a:cubicBezTo>
                <a:close/>
                <a:moveTo>
                  <a:pt x="3977" y="3716"/>
                </a:moveTo>
                <a:cubicBezTo>
                  <a:pt x="3992" y="3712"/>
                  <a:pt x="4007" y="3721"/>
                  <a:pt x="4015" y="3741"/>
                </a:cubicBezTo>
                <a:cubicBezTo>
                  <a:pt x="4026" y="3767"/>
                  <a:pt x="4020" y="3801"/>
                  <a:pt x="4002" y="3818"/>
                </a:cubicBezTo>
                <a:cubicBezTo>
                  <a:pt x="3985" y="3834"/>
                  <a:pt x="3962" y="3826"/>
                  <a:pt x="3951" y="3800"/>
                </a:cubicBezTo>
                <a:cubicBezTo>
                  <a:pt x="3941" y="3774"/>
                  <a:pt x="3947" y="3739"/>
                  <a:pt x="3964" y="3723"/>
                </a:cubicBezTo>
                <a:cubicBezTo>
                  <a:pt x="3968" y="3719"/>
                  <a:pt x="3973" y="3717"/>
                  <a:pt x="3977" y="3716"/>
                </a:cubicBezTo>
                <a:close/>
                <a:moveTo>
                  <a:pt x="3901" y="3757"/>
                </a:moveTo>
                <a:cubicBezTo>
                  <a:pt x="3936" y="3759"/>
                  <a:pt x="3967" y="3804"/>
                  <a:pt x="3949" y="3849"/>
                </a:cubicBezTo>
                <a:cubicBezTo>
                  <a:pt x="3938" y="3874"/>
                  <a:pt x="3916" y="3895"/>
                  <a:pt x="3900" y="3895"/>
                </a:cubicBezTo>
                <a:cubicBezTo>
                  <a:pt x="3853" y="3895"/>
                  <a:pt x="3829" y="3806"/>
                  <a:pt x="3866" y="3771"/>
                </a:cubicBezTo>
                <a:cubicBezTo>
                  <a:pt x="3877" y="3761"/>
                  <a:pt x="3889" y="3756"/>
                  <a:pt x="3901" y="3757"/>
                </a:cubicBezTo>
                <a:close/>
                <a:moveTo>
                  <a:pt x="7877" y="7715"/>
                </a:moveTo>
                <a:cubicBezTo>
                  <a:pt x="7892" y="7719"/>
                  <a:pt x="7904" y="7748"/>
                  <a:pt x="7919" y="7806"/>
                </a:cubicBezTo>
                <a:cubicBezTo>
                  <a:pt x="7959" y="7965"/>
                  <a:pt x="7997" y="7999"/>
                  <a:pt x="8149" y="8016"/>
                </a:cubicBezTo>
                <a:cubicBezTo>
                  <a:pt x="8216" y="8023"/>
                  <a:pt x="8353" y="8046"/>
                  <a:pt x="8453" y="8065"/>
                </a:cubicBezTo>
                <a:cubicBezTo>
                  <a:pt x="8562" y="8086"/>
                  <a:pt x="8674" y="8078"/>
                  <a:pt x="8729" y="8046"/>
                </a:cubicBezTo>
                <a:cubicBezTo>
                  <a:pt x="8804" y="8003"/>
                  <a:pt x="8825" y="8007"/>
                  <a:pt x="8841" y="8071"/>
                </a:cubicBezTo>
                <a:cubicBezTo>
                  <a:pt x="8852" y="8113"/>
                  <a:pt x="8846" y="8171"/>
                  <a:pt x="8828" y="8199"/>
                </a:cubicBezTo>
                <a:cubicBezTo>
                  <a:pt x="8786" y="8262"/>
                  <a:pt x="7683" y="8310"/>
                  <a:pt x="7639" y="8250"/>
                </a:cubicBezTo>
                <a:cubicBezTo>
                  <a:pt x="7621" y="8226"/>
                  <a:pt x="7530" y="8170"/>
                  <a:pt x="7437" y="8125"/>
                </a:cubicBezTo>
                <a:cubicBezTo>
                  <a:pt x="7149" y="7988"/>
                  <a:pt x="6945" y="7841"/>
                  <a:pt x="6977" y="7794"/>
                </a:cubicBezTo>
                <a:cubicBezTo>
                  <a:pt x="7024" y="7727"/>
                  <a:pt x="7347" y="7702"/>
                  <a:pt x="7589" y="7746"/>
                </a:cubicBezTo>
                <a:cubicBezTo>
                  <a:pt x="7728" y="7771"/>
                  <a:pt x="7819" y="7766"/>
                  <a:pt x="7846" y="7733"/>
                </a:cubicBezTo>
                <a:cubicBezTo>
                  <a:pt x="7857" y="7718"/>
                  <a:pt x="7868" y="7712"/>
                  <a:pt x="7877" y="7715"/>
                </a:cubicBezTo>
                <a:close/>
                <a:moveTo>
                  <a:pt x="9163" y="7812"/>
                </a:moveTo>
                <a:cubicBezTo>
                  <a:pt x="9177" y="7809"/>
                  <a:pt x="9192" y="7818"/>
                  <a:pt x="9200" y="7837"/>
                </a:cubicBezTo>
                <a:cubicBezTo>
                  <a:pt x="9211" y="7863"/>
                  <a:pt x="9205" y="7898"/>
                  <a:pt x="9188" y="7914"/>
                </a:cubicBezTo>
                <a:cubicBezTo>
                  <a:pt x="9171" y="7930"/>
                  <a:pt x="9148" y="7922"/>
                  <a:pt x="9137" y="7896"/>
                </a:cubicBezTo>
                <a:cubicBezTo>
                  <a:pt x="9126" y="7870"/>
                  <a:pt x="9132" y="7835"/>
                  <a:pt x="9149" y="7819"/>
                </a:cubicBezTo>
                <a:cubicBezTo>
                  <a:pt x="9153" y="7815"/>
                  <a:pt x="9158" y="7813"/>
                  <a:pt x="9163" y="7812"/>
                </a:cubicBezTo>
                <a:close/>
                <a:moveTo>
                  <a:pt x="8987" y="7954"/>
                </a:moveTo>
                <a:cubicBezTo>
                  <a:pt x="9022" y="7956"/>
                  <a:pt x="9052" y="8001"/>
                  <a:pt x="9034" y="8045"/>
                </a:cubicBezTo>
                <a:cubicBezTo>
                  <a:pt x="9023" y="8071"/>
                  <a:pt x="9002" y="8092"/>
                  <a:pt x="8986" y="8092"/>
                </a:cubicBezTo>
                <a:cubicBezTo>
                  <a:pt x="8939" y="8092"/>
                  <a:pt x="8915" y="8002"/>
                  <a:pt x="8952" y="7967"/>
                </a:cubicBezTo>
                <a:cubicBezTo>
                  <a:pt x="8963" y="7957"/>
                  <a:pt x="8975" y="7953"/>
                  <a:pt x="8987" y="7954"/>
                </a:cubicBezTo>
                <a:close/>
              </a:path>
            </a:pathLst>
          </a:custGeom>
          <a:ln w="12700">
            <a:miter lim="400000"/>
          </a:ln>
        </p:spPr>
      </p:pic>
      <p:sp>
        <p:nvSpPr>
          <p:cNvPr id="496" name="❶"/>
          <p:cNvSpPr/>
          <p:nvPr/>
        </p:nvSpPr>
        <p:spPr>
          <a:xfrm>
            <a:off x="8313062" y="3004424"/>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❶</a:t>
            </a:r>
          </a:p>
        </p:txBody>
      </p:sp>
      <p:sp>
        <p:nvSpPr>
          <p:cNvPr id="497" name="❺"/>
          <p:cNvSpPr/>
          <p:nvPr/>
        </p:nvSpPr>
        <p:spPr>
          <a:xfrm>
            <a:off x="17238290" y="1008165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❺</a:t>
            </a:r>
          </a:p>
        </p:txBody>
      </p:sp>
      <p:pic>
        <p:nvPicPr>
          <p:cNvPr id="498" name="屏幕快照 2019-03-28 下午12.57.31.png" descr="屏幕快照 2019-03-28 下午12.57.31.png"/>
          <p:cNvPicPr>
            <a:picLocks/>
          </p:cNvPicPr>
          <p:nvPr/>
        </p:nvPicPr>
        <p:blipFill>
          <a:blip r:embed="rId8">
            <a:extLst/>
          </a:blip>
          <a:stretch>
            <a:fillRect/>
          </a:stretch>
        </p:blipFill>
        <p:spPr>
          <a:xfrm rot="21470447">
            <a:off x="9167963" y="5564506"/>
            <a:ext cx="2181623" cy="558801"/>
          </a:xfrm>
          <a:prstGeom prst="rect">
            <a:avLst/>
          </a:prstGeom>
          <a:ln w="12700">
            <a:miter lim="400000"/>
          </a:ln>
        </p:spPr>
      </p:pic>
      <p:pic>
        <p:nvPicPr>
          <p:cNvPr id="499" name="屏幕快照 2019-03-28 下午12.57.31.png" descr="屏幕快照 2019-03-28 下午12.57.31.png"/>
          <p:cNvPicPr>
            <a:picLocks/>
          </p:cNvPicPr>
          <p:nvPr/>
        </p:nvPicPr>
        <p:blipFill>
          <a:blip r:embed="rId8">
            <a:extLst/>
          </a:blip>
          <a:stretch>
            <a:fillRect/>
          </a:stretch>
        </p:blipFill>
        <p:spPr>
          <a:xfrm rot="21393179">
            <a:off x="17456012" y="4435156"/>
            <a:ext cx="4051301" cy="1266490"/>
          </a:xfrm>
          <a:prstGeom prst="rect">
            <a:avLst/>
          </a:prstGeom>
          <a:ln w="12700">
            <a:miter lim="400000"/>
          </a:ln>
        </p:spPr>
      </p:pic>
      <p:pic>
        <p:nvPicPr>
          <p:cNvPr id="500" name="屏幕快照 2019-03-28 下午12.57.31.png" descr="屏幕快照 2019-03-28 下午12.57.31.png"/>
          <p:cNvPicPr>
            <a:picLocks/>
          </p:cNvPicPr>
          <p:nvPr/>
        </p:nvPicPr>
        <p:blipFill>
          <a:blip r:embed="rId8">
            <a:extLst/>
          </a:blip>
          <a:stretch>
            <a:fillRect/>
          </a:stretch>
        </p:blipFill>
        <p:spPr>
          <a:xfrm>
            <a:off x="20271775" y="3983388"/>
            <a:ext cx="1590485" cy="558801"/>
          </a:xfrm>
          <a:prstGeom prst="rect">
            <a:avLst/>
          </a:prstGeom>
          <a:ln w="12700">
            <a:miter lim="400000"/>
          </a:ln>
        </p:spPr>
      </p:pic>
      <p:pic>
        <p:nvPicPr>
          <p:cNvPr id="501" name="屏幕快照 2019-03-28 下午12.57.31.png" descr="屏幕快照 2019-03-28 下午12.57.31.png"/>
          <p:cNvPicPr>
            <a:picLocks/>
          </p:cNvPicPr>
          <p:nvPr/>
        </p:nvPicPr>
        <p:blipFill>
          <a:blip r:embed="rId8">
            <a:extLst/>
          </a:blip>
          <a:stretch>
            <a:fillRect/>
          </a:stretch>
        </p:blipFill>
        <p:spPr>
          <a:xfrm>
            <a:off x="17695736" y="6436257"/>
            <a:ext cx="2842995" cy="558801"/>
          </a:xfrm>
          <a:prstGeom prst="rect">
            <a:avLst/>
          </a:prstGeom>
          <a:ln w="12700">
            <a:miter lim="400000"/>
          </a:ln>
        </p:spPr>
      </p:pic>
      <p:pic>
        <p:nvPicPr>
          <p:cNvPr id="502" name="屏幕快照 2019-03-28 下午12.57.31.png" descr="屏幕快照 2019-03-28 下午12.57.31.png"/>
          <p:cNvPicPr>
            <a:picLocks/>
          </p:cNvPicPr>
          <p:nvPr/>
        </p:nvPicPr>
        <p:blipFill>
          <a:blip r:embed="rId8">
            <a:extLst/>
          </a:blip>
          <a:stretch>
            <a:fillRect/>
          </a:stretch>
        </p:blipFill>
        <p:spPr>
          <a:xfrm>
            <a:off x="13175028" y="5229431"/>
            <a:ext cx="1687352" cy="736601"/>
          </a:xfrm>
          <a:prstGeom prst="rect">
            <a:avLst/>
          </a:prstGeom>
          <a:ln w="12700">
            <a:miter lim="400000"/>
          </a:ln>
        </p:spPr>
      </p:pic>
      <p:pic>
        <p:nvPicPr>
          <p:cNvPr id="503" name="屏幕快照 2019-03-28 下午12.57.31.png" descr="屏幕快照 2019-03-28 下午12.57.31.png"/>
          <p:cNvPicPr>
            <a:picLocks/>
          </p:cNvPicPr>
          <p:nvPr/>
        </p:nvPicPr>
        <p:blipFill>
          <a:blip r:embed="rId8">
            <a:extLst/>
          </a:blip>
          <a:stretch>
            <a:fillRect/>
          </a:stretch>
        </p:blipFill>
        <p:spPr>
          <a:xfrm>
            <a:off x="11826999" y="6698396"/>
            <a:ext cx="1928614" cy="736601"/>
          </a:xfrm>
          <a:prstGeom prst="rect">
            <a:avLst/>
          </a:prstGeom>
          <a:ln w="12700">
            <a:miter lim="400000"/>
          </a:ln>
        </p:spPr>
      </p:pic>
      <p:pic>
        <p:nvPicPr>
          <p:cNvPr id="504" name="屏幕快照 2019-03-28 下午12.57.31.png" descr="屏幕快照 2019-03-28 下午12.57.31.png"/>
          <p:cNvPicPr>
            <a:picLocks/>
          </p:cNvPicPr>
          <p:nvPr/>
        </p:nvPicPr>
        <p:blipFill>
          <a:blip r:embed="rId8">
            <a:extLst/>
          </a:blip>
          <a:stretch>
            <a:fillRect/>
          </a:stretch>
        </p:blipFill>
        <p:spPr>
          <a:xfrm>
            <a:off x="8579154" y="4002889"/>
            <a:ext cx="749301" cy="2315500"/>
          </a:xfrm>
          <a:prstGeom prst="rect">
            <a:avLst/>
          </a:prstGeom>
          <a:ln w="12700">
            <a:miter lim="400000"/>
          </a:ln>
        </p:spPr>
      </p:pic>
      <p:pic>
        <p:nvPicPr>
          <p:cNvPr id="505" name="屏幕快照 2019-03-28 下午12.57.31.png" descr="屏幕快照 2019-03-28 下午12.57.31.png"/>
          <p:cNvPicPr>
            <a:picLocks/>
          </p:cNvPicPr>
          <p:nvPr/>
        </p:nvPicPr>
        <p:blipFill>
          <a:blip r:embed="rId8">
            <a:extLst/>
          </a:blip>
          <a:stretch>
            <a:fillRect/>
          </a:stretch>
        </p:blipFill>
        <p:spPr>
          <a:xfrm rot="21470447">
            <a:off x="9635934" y="8400487"/>
            <a:ext cx="1404110" cy="558801"/>
          </a:xfrm>
          <a:prstGeom prst="rect">
            <a:avLst/>
          </a:prstGeom>
          <a:ln w="12700">
            <a:miter lim="400000"/>
          </a:ln>
        </p:spPr>
      </p:pic>
      <p:pic>
        <p:nvPicPr>
          <p:cNvPr id="506" name="屏幕快照 2019-03-28 下午12.57.31.png" descr="屏幕快照 2019-03-28 下午12.57.31.png"/>
          <p:cNvPicPr>
            <a:picLocks/>
          </p:cNvPicPr>
          <p:nvPr/>
        </p:nvPicPr>
        <p:blipFill>
          <a:blip r:embed="rId8">
            <a:extLst/>
          </a:blip>
          <a:stretch>
            <a:fillRect/>
          </a:stretch>
        </p:blipFill>
        <p:spPr>
          <a:xfrm rot="21470447">
            <a:off x="19886431" y="5129116"/>
            <a:ext cx="1404110" cy="558801"/>
          </a:xfrm>
          <a:prstGeom prst="rect">
            <a:avLst/>
          </a:prstGeom>
          <a:ln w="12700">
            <a:miter lim="400000"/>
          </a:ln>
        </p:spPr>
      </p:pic>
      <p:pic>
        <p:nvPicPr>
          <p:cNvPr id="507" name="屏幕快照 2019-03-28 下午12.57.31.png" descr="屏幕快照 2019-03-28 下午12.57.31.png"/>
          <p:cNvPicPr>
            <a:picLocks/>
          </p:cNvPicPr>
          <p:nvPr/>
        </p:nvPicPr>
        <p:blipFill>
          <a:blip r:embed="rId8">
            <a:extLst/>
          </a:blip>
          <a:stretch>
            <a:fillRect/>
          </a:stretch>
        </p:blipFill>
        <p:spPr>
          <a:xfrm rot="21470447">
            <a:off x="20265409" y="11417587"/>
            <a:ext cx="2089385" cy="1188411"/>
          </a:xfrm>
          <a:prstGeom prst="rect">
            <a:avLst/>
          </a:prstGeom>
          <a:ln w="12700">
            <a:miter lim="400000"/>
          </a:ln>
        </p:spPr>
      </p:pic>
      <p:pic>
        <p:nvPicPr>
          <p:cNvPr id="508" name="屏幕快照 2019-03-28 下午12.57.31.png" descr="屏幕快照 2019-03-28 下午12.57.31.png"/>
          <p:cNvPicPr>
            <a:picLocks/>
          </p:cNvPicPr>
          <p:nvPr/>
        </p:nvPicPr>
        <p:blipFill>
          <a:blip r:embed="rId8">
            <a:extLst/>
          </a:blip>
          <a:stretch>
            <a:fillRect/>
          </a:stretch>
        </p:blipFill>
        <p:spPr>
          <a:xfrm>
            <a:off x="16678070" y="5935107"/>
            <a:ext cx="1089729" cy="422051"/>
          </a:xfrm>
          <a:prstGeom prst="rect">
            <a:avLst/>
          </a:prstGeom>
          <a:ln w="12700">
            <a:miter lim="400000"/>
          </a:ln>
        </p:spPr>
      </p:pic>
      <p:pic>
        <p:nvPicPr>
          <p:cNvPr id="509" name="屏幕快照 2019-03-28 下午12.57.31.png" descr="屏幕快照 2019-03-28 下午12.57.31.png"/>
          <p:cNvPicPr>
            <a:picLocks/>
          </p:cNvPicPr>
          <p:nvPr/>
        </p:nvPicPr>
        <p:blipFill>
          <a:blip r:embed="rId8">
            <a:extLst/>
          </a:blip>
          <a:stretch>
            <a:fillRect/>
          </a:stretch>
        </p:blipFill>
        <p:spPr>
          <a:xfrm>
            <a:off x="20236352" y="5818942"/>
            <a:ext cx="1089729" cy="474443"/>
          </a:xfrm>
          <a:prstGeom prst="rect">
            <a:avLst/>
          </a:prstGeom>
          <a:ln w="12700">
            <a:miter lim="400000"/>
          </a:ln>
        </p:spPr>
      </p:pic>
      <p:sp>
        <p:nvSpPr>
          <p:cNvPr id="510" name="❸"/>
          <p:cNvSpPr/>
          <p:nvPr/>
        </p:nvSpPr>
        <p:spPr>
          <a:xfrm>
            <a:off x="20404326" y="5560863"/>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❸</a:t>
            </a:r>
          </a:p>
        </p:txBody>
      </p:sp>
      <p:pic>
        <p:nvPicPr>
          <p:cNvPr id="511" name="屏幕快照 2019-03-28 下午12.57.31.png" descr="屏幕快照 2019-03-28 下午12.57.31.png"/>
          <p:cNvPicPr>
            <a:picLocks/>
          </p:cNvPicPr>
          <p:nvPr/>
        </p:nvPicPr>
        <p:blipFill>
          <a:blip r:embed="rId8">
            <a:extLst/>
          </a:blip>
          <a:stretch>
            <a:fillRect/>
          </a:stretch>
        </p:blipFill>
        <p:spPr>
          <a:xfrm>
            <a:off x="8475609" y="6515534"/>
            <a:ext cx="956391" cy="474442"/>
          </a:xfrm>
          <a:prstGeom prst="rect">
            <a:avLst/>
          </a:prstGeom>
          <a:ln w="12700">
            <a:miter lim="400000"/>
          </a:ln>
        </p:spPr>
      </p:pic>
      <p:pic>
        <p:nvPicPr>
          <p:cNvPr id="512" name="屏幕快照 2019-03-28 下午12.57.31.png" descr="屏幕快照 2019-03-28 下午12.57.31.png"/>
          <p:cNvPicPr>
            <a:picLocks/>
          </p:cNvPicPr>
          <p:nvPr/>
        </p:nvPicPr>
        <p:blipFill>
          <a:blip r:embed="rId8">
            <a:extLst/>
          </a:blip>
          <a:stretch>
            <a:fillRect/>
          </a:stretch>
        </p:blipFill>
        <p:spPr>
          <a:xfrm>
            <a:off x="10693026" y="6698396"/>
            <a:ext cx="956392" cy="736601"/>
          </a:xfrm>
          <a:prstGeom prst="rect">
            <a:avLst/>
          </a:prstGeom>
          <a:ln w="12700">
            <a:miter lim="400000"/>
          </a:ln>
        </p:spPr>
      </p:pic>
      <p:pic>
        <p:nvPicPr>
          <p:cNvPr id="513" name="屏幕快照 2019-03-28 下午12.57.31.png" descr="屏幕快照 2019-03-28 下午12.57.31.png"/>
          <p:cNvPicPr>
            <a:picLocks/>
          </p:cNvPicPr>
          <p:nvPr/>
        </p:nvPicPr>
        <p:blipFill>
          <a:blip r:embed="rId8">
            <a:extLst/>
          </a:blip>
          <a:stretch>
            <a:fillRect/>
          </a:stretch>
        </p:blipFill>
        <p:spPr>
          <a:xfrm>
            <a:off x="11302669" y="7572797"/>
            <a:ext cx="956391" cy="322995"/>
          </a:xfrm>
          <a:prstGeom prst="rect">
            <a:avLst/>
          </a:prstGeom>
          <a:ln w="12700">
            <a:miter lim="400000"/>
          </a:ln>
        </p:spPr>
      </p:pic>
      <p:pic>
        <p:nvPicPr>
          <p:cNvPr id="514" name="屏幕快照 2019-03-28 下午12.57.31.png" descr="屏幕快照 2019-03-28 下午12.57.31.png"/>
          <p:cNvPicPr>
            <a:picLocks/>
          </p:cNvPicPr>
          <p:nvPr/>
        </p:nvPicPr>
        <p:blipFill>
          <a:blip r:embed="rId8">
            <a:extLst/>
          </a:blip>
          <a:stretch>
            <a:fillRect/>
          </a:stretch>
        </p:blipFill>
        <p:spPr>
          <a:xfrm>
            <a:off x="10693026" y="8328690"/>
            <a:ext cx="956392" cy="322995"/>
          </a:xfrm>
          <a:prstGeom prst="rect">
            <a:avLst/>
          </a:prstGeom>
          <a:ln w="12700">
            <a:miter lim="400000"/>
          </a:ln>
        </p:spPr>
      </p:pic>
      <p:sp>
        <p:nvSpPr>
          <p:cNvPr id="515" name="❹"/>
          <p:cNvSpPr/>
          <p:nvPr/>
        </p:nvSpPr>
        <p:spPr>
          <a:xfrm>
            <a:off x="9978163" y="8376329"/>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❹</a:t>
            </a:r>
          </a:p>
        </p:txBody>
      </p:sp>
      <p:pic>
        <p:nvPicPr>
          <p:cNvPr id="516" name="屏幕快照 2019-03-28 下午12.57.31.png" descr="屏幕快照 2019-03-28 下午12.57.31.png"/>
          <p:cNvPicPr>
            <a:picLocks/>
          </p:cNvPicPr>
          <p:nvPr/>
        </p:nvPicPr>
        <p:blipFill>
          <a:blip r:embed="rId8">
            <a:extLst/>
          </a:blip>
          <a:stretch>
            <a:fillRect/>
          </a:stretch>
        </p:blipFill>
        <p:spPr>
          <a:xfrm>
            <a:off x="11509616" y="7685847"/>
            <a:ext cx="956391" cy="322996"/>
          </a:xfrm>
          <a:prstGeom prst="rect">
            <a:avLst/>
          </a:prstGeom>
          <a:ln w="12700">
            <a:miter lim="400000"/>
          </a:ln>
        </p:spPr>
      </p:pic>
      <p:pic>
        <p:nvPicPr>
          <p:cNvPr id="517" name="屏幕快照 2019-03-28 下午12.57.31.png" descr="屏幕快照 2019-03-28 下午12.57.31.png"/>
          <p:cNvPicPr>
            <a:picLocks/>
          </p:cNvPicPr>
          <p:nvPr/>
        </p:nvPicPr>
        <p:blipFill>
          <a:blip r:embed="rId8">
            <a:extLst/>
          </a:blip>
          <a:stretch>
            <a:fillRect/>
          </a:stretch>
        </p:blipFill>
        <p:spPr>
          <a:xfrm>
            <a:off x="11788899" y="4829374"/>
            <a:ext cx="2181623" cy="673101"/>
          </a:xfrm>
          <a:prstGeom prst="rect">
            <a:avLst/>
          </a:prstGeom>
          <a:ln w="12700">
            <a:miter lim="400000"/>
          </a:ln>
        </p:spPr>
      </p:pic>
      <p:pic>
        <p:nvPicPr>
          <p:cNvPr id="518" name="屏幕快照 2019-03-28 下午12.57.31.png" descr="屏幕快照 2019-03-28 下午12.57.31.png"/>
          <p:cNvPicPr>
            <a:picLocks/>
          </p:cNvPicPr>
          <p:nvPr/>
        </p:nvPicPr>
        <p:blipFill>
          <a:blip r:embed="rId8">
            <a:extLst/>
          </a:blip>
          <a:stretch>
            <a:fillRect/>
          </a:stretch>
        </p:blipFill>
        <p:spPr>
          <a:xfrm>
            <a:off x="9482090" y="3839330"/>
            <a:ext cx="1089729" cy="673101"/>
          </a:xfrm>
          <a:prstGeom prst="rect">
            <a:avLst/>
          </a:prstGeom>
          <a:ln w="12700">
            <a:miter lim="400000"/>
          </a:ln>
        </p:spPr>
      </p:pic>
      <p:pic>
        <p:nvPicPr>
          <p:cNvPr id="519" name="屏幕快照 2019-03-28 下午12.57.31.png" descr="屏幕快照 2019-03-28 下午12.57.31.png"/>
          <p:cNvPicPr>
            <a:picLocks/>
          </p:cNvPicPr>
          <p:nvPr/>
        </p:nvPicPr>
        <p:blipFill>
          <a:blip r:embed="rId8">
            <a:extLst/>
          </a:blip>
          <a:stretch>
            <a:fillRect/>
          </a:stretch>
        </p:blipFill>
        <p:spPr>
          <a:xfrm>
            <a:off x="10557398" y="5350081"/>
            <a:ext cx="922847" cy="673101"/>
          </a:xfrm>
          <a:prstGeom prst="rect">
            <a:avLst/>
          </a:prstGeom>
          <a:ln w="12700">
            <a:miter lim="400000"/>
          </a:ln>
        </p:spPr>
      </p:pic>
      <p:pic>
        <p:nvPicPr>
          <p:cNvPr id="520" name="屏幕快照 2019-03-28 下午12.57.31.png" descr="屏幕快照 2019-03-28 下午12.57.31.png"/>
          <p:cNvPicPr>
            <a:picLocks/>
          </p:cNvPicPr>
          <p:nvPr/>
        </p:nvPicPr>
        <p:blipFill>
          <a:blip r:embed="rId8">
            <a:extLst/>
          </a:blip>
          <a:stretch>
            <a:fillRect/>
          </a:stretch>
        </p:blipFill>
        <p:spPr>
          <a:xfrm>
            <a:off x="9616332" y="7951561"/>
            <a:ext cx="515610" cy="673101"/>
          </a:xfrm>
          <a:prstGeom prst="rect">
            <a:avLst/>
          </a:prstGeom>
          <a:ln w="12700">
            <a:miter lim="400000"/>
          </a:ln>
        </p:spPr>
      </p:pic>
      <p:pic>
        <p:nvPicPr>
          <p:cNvPr id="521" name="屏幕快照 2019-03-28 下午12.57.31.png" descr="屏幕快照 2019-03-28 下午12.57.31.png"/>
          <p:cNvPicPr>
            <a:picLocks/>
          </p:cNvPicPr>
          <p:nvPr/>
        </p:nvPicPr>
        <p:blipFill>
          <a:blip r:embed="rId8">
            <a:extLst/>
          </a:blip>
          <a:stretch>
            <a:fillRect/>
          </a:stretch>
        </p:blipFill>
        <p:spPr>
          <a:xfrm>
            <a:off x="9482349" y="6216650"/>
            <a:ext cx="515610" cy="322995"/>
          </a:xfrm>
          <a:prstGeom prst="rect">
            <a:avLst/>
          </a:prstGeom>
          <a:ln w="12700">
            <a:miter lim="400000"/>
          </a:ln>
        </p:spPr>
      </p:pic>
      <p:pic>
        <p:nvPicPr>
          <p:cNvPr id="522" name="屏幕快照 2019-03-28 下午12.57.31.png" descr="屏幕快照 2019-03-28 下午12.57.31.png"/>
          <p:cNvPicPr>
            <a:picLocks/>
          </p:cNvPicPr>
          <p:nvPr/>
        </p:nvPicPr>
        <p:blipFill>
          <a:blip r:embed="rId8">
            <a:extLst/>
          </a:blip>
          <a:stretch>
            <a:fillRect/>
          </a:stretch>
        </p:blipFill>
        <p:spPr>
          <a:xfrm>
            <a:off x="13066424" y="5381831"/>
            <a:ext cx="515610" cy="609601"/>
          </a:xfrm>
          <a:prstGeom prst="rect">
            <a:avLst/>
          </a:prstGeom>
          <a:ln w="12700">
            <a:miter lim="400000"/>
          </a:ln>
        </p:spPr>
      </p:pic>
      <p:sp>
        <p:nvSpPr>
          <p:cNvPr id="523" name="❷"/>
          <p:cNvSpPr/>
          <p:nvPr/>
        </p:nvSpPr>
        <p:spPr>
          <a:xfrm>
            <a:off x="17867340" y="2418856"/>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❷</a:t>
            </a:r>
          </a:p>
        </p:txBody>
      </p:sp>
      <p:sp>
        <p:nvSpPr>
          <p:cNvPr id="54"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
        <p:nvSpPr>
          <p:cNvPr id="55" name="1）进程执行，PCB中页表起始地址和页表长度送CPU的页表寄存器"/>
          <p:cNvSpPr/>
          <p:nvPr/>
        </p:nvSpPr>
        <p:spPr>
          <a:xfrm>
            <a:off x="760978" y="3733476"/>
            <a:ext cx="5934633" cy="2133918"/>
          </a:xfrm>
          <a:prstGeom prst="rect">
            <a:avLst/>
          </a:prstGeom>
          <a:solidFill>
            <a:schemeClr val="bg2"/>
          </a:solidFill>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r>
              <a:rPr sz="4400" dirty="0"/>
              <a:t>1）进程执行，PCB中</a:t>
            </a:r>
            <a:r>
              <a:rPr sz="4400" b="1" dirty="0">
                <a:ea typeface="Helvetica"/>
                <a:cs typeface="Helvetica"/>
                <a:sym typeface="Helvetica"/>
              </a:rPr>
              <a:t>页表起始地址</a:t>
            </a:r>
            <a:r>
              <a:rPr sz="4400" dirty="0"/>
              <a:t>和</a:t>
            </a:r>
            <a:r>
              <a:rPr sz="4400" b="1" dirty="0">
                <a:ea typeface="Helvetica"/>
                <a:cs typeface="Helvetica"/>
                <a:sym typeface="Helvetica"/>
              </a:rPr>
              <a:t>页表长度</a:t>
            </a:r>
            <a:r>
              <a:rPr sz="4400" dirty="0"/>
              <a:t>送CPU的页表寄存器</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7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76"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grpSp>
        <p:nvGrpSpPr>
          <p:cNvPr id="479" name="分页地址变换"/>
          <p:cNvGrpSpPr/>
          <p:nvPr/>
        </p:nvGrpSpPr>
        <p:grpSpPr>
          <a:xfrm>
            <a:off x="712766" y="2138618"/>
            <a:ext cx="4076701" cy="1143001"/>
            <a:chOff x="0" y="0"/>
            <a:chExt cx="4076700" cy="1143000"/>
          </a:xfrm>
        </p:grpSpPr>
        <p:sp>
          <p:nvSpPr>
            <p:cNvPr id="478" name="分页地址变换"/>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分页地址变换</a:t>
              </a:r>
            </a:p>
          </p:txBody>
        </p:sp>
        <p:pic>
          <p:nvPicPr>
            <p:cNvPr id="477" name="分页地址变换" descr="分页地址变换"/>
            <p:cNvPicPr>
              <a:picLocks/>
            </p:cNvPicPr>
            <p:nvPr/>
          </p:nvPicPr>
          <p:blipFill>
            <a:blip r:embed="rId4">
              <a:alphaModFix amt="20143"/>
              <a:extLst/>
            </a:blip>
            <a:stretch>
              <a:fillRect/>
            </a:stretch>
          </p:blipFill>
          <p:spPr>
            <a:xfrm>
              <a:off x="0" y="-1"/>
              <a:ext cx="4076701" cy="1143001"/>
            </a:xfrm>
            <a:prstGeom prst="rect">
              <a:avLst/>
            </a:prstGeom>
            <a:effectLst/>
          </p:spPr>
        </p:pic>
      </p:grpSp>
      <p:pic>
        <p:nvPicPr>
          <p:cNvPr id="480" name="屏幕快照 2019-03-06 下午3.29.37.png" descr="屏幕快照 2019-03-06 下午3.29.37.png"/>
          <p:cNvPicPr>
            <a:picLocks noChangeAspect="1"/>
          </p:cNvPicPr>
          <p:nvPr/>
        </p:nvPicPr>
        <p:blipFill>
          <a:blip r:embed="rId5">
            <a:extLst/>
          </a:blip>
          <a:stretch>
            <a:fillRect/>
          </a:stretch>
        </p:blipFill>
        <p:spPr>
          <a:xfrm>
            <a:off x="19527994" y="742950"/>
            <a:ext cx="4051301" cy="1308100"/>
          </a:xfrm>
          <a:prstGeom prst="rect">
            <a:avLst/>
          </a:prstGeom>
          <a:ln w="12700">
            <a:miter lim="400000"/>
          </a:ln>
        </p:spPr>
      </p:pic>
      <p:pic>
        <p:nvPicPr>
          <p:cNvPr id="481" name="11411553241108_.pic_hd.jpg" descr="11411553241108_.pic_hd.jpg"/>
          <p:cNvPicPr>
            <a:picLocks noChangeAspect="1"/>
          </p:cNvPicPr>
          <p:nvPr/>
        </p:nvPicPr>
        <p:blipFill>
          <a:blip r:embed="rId6">
            <a:extLst/>
          </a:blip>
          <a:srcRect l="8494" t="16902" r="7437" b="8553"/>
          <a:stretch>
            <a:fillRect/>
          </a:stretch>
        </p:blipFill>
        <p:spPr>
          <a:xfrm>
            <a:off x="5938438" y="2107368"/>
            <a:ext cx="15802373" cy="1050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1670" y="21600"/>
                </a:lnTo>
                <a:cubicBezTo>
                  <a:pt x="11676" y="21527"/>
                  <a:pt x="11682" y="21452"/>
                  <a:pt x="11683" y="21394"/>
                </a:cubicBezTo>
                <a:cubicBezTo>
                  <a:pt x="11690" y="21071"/>
                  <a:pt x="11759" y="20900"/>
                  <a:pt x="11859" y="20958"/>
                </a:cubicBezTo>
                <a:cubicBezTo>
                  <a:pt x="11902" y="20983"/>
                  <a:pt x="11949" y="20973"/>
                  <a:pt x="11963" y="20938"/>
                </a:cubicBezTo>
                <a:cubicBezTo>
                  <a:pt x="11978" y="20902"/>
                  <a:pt x="12139" y="20898"/>
                  <a:pt x="12320" y="20929"/>
                </a:cubicBezTo>
                <a:cubicBezTo>
                  <a:pt x="12501" y="20961"/>
                  <a:pt x="12679" y="20952"/>
                  <a:pt x="12715" y="20909"/>
                </a:cubicBezTo>
                <a:cubicBezTo>
                  <a:pt x="12756" y="20861"/>
                  <a:pt x="12796" y="20868"/>
                  <a:pt x="12820" y="20926"/>
                </a:cubicBezTo>
                <a:cubicBezTo>
                  <a:pt x="12846" y="20989"/>
                  <a:pt x="12885" y="20970"/>
                  <a:pt x="12938" y="20867"/>
                </a:cubicBezTo>
                <a:cubicBezTo>
                  <a:pt x="12974" y="20797"/>
                  <a:pt x="12996" y="20761"/>
                  <a:pt x="13017" y="20758"/>
                </a:cubicBezTo>
                <a:cubicBezTo>
                  <a:pt x="13037" y="20756"/>
                  <a:pt x="13057" y="20786"/>
                  <a:pt x="13089" y="20847"/>
                </a:cubicBezTo>
                <a:cubicBezTo>
                  <a:pt x="13125" y="20916"/>
                  <a:pt x="13163" y="20959"/>
                  <a:pt x="13254" y="21005"/>
                </a:cubicBezTo>
                <a:cubicBezTo>
                  <a:pt x="13260" y="20991"/>
                  <a:pt x="13264" y="20977"/>
                  <a:pt x="13271" y="20961"/>
                </a:cubicBezTo>
                <a:cubicBezTo>
                  <a:pt x="13344" y="20793"/>
                  <a:pt x="13383" y="20765"/>
                  <a:pt x="13442" y="20838"/>
                </a:cubicBezTo>
                <a:cubicBezTo>
                  <a:pt x="13494" y="20903"/>
                  <a:pt x="13530" y="20905"/>
                  <a:pt x="13555" y="20845"/>
                </a:cubicBezTo>
                <a:cubicBezTo>
                  <a:pt x="13579" y="20786"/>
                  <a:pt x="13633" y="20796"/>
                  <a:pt x="13716" y="20873"/>
                </a:cubicBezTo>
                <a:cubicBezTo>
                  <a:pt x="13785" y="20938"/>
                  <a:pt x="13917" y="20983"/>
                  <a:pt x="14011" y="20972"/>
                </a:cubicBezTo>
                <a:cubicBezTo>
                  <a:pt x="14140" y="20957"/>
                  <a:pt x="14262" y="21002"/>
                  <a:pt x="14320" y="21067"/>
                </a:cubicBezTo>
                <a:cubicBezTo>
                  <a:pt x="14334" y="21054"/>
                  <a:pt x="14344" y="21043"/>
                  <a:pt x="14361" y="21027"/>
                </a:cubicBezTo>
                <a:cubicBezTo>
                  <a:pt x="14546" y="20857"/>
                  <a:pt x="14628" y="20838"/>
                  <a:pt x="14676" y="20955"/>
                </a:cubicBezTo>
                <a:cubicBezTo>
                  <a:pt x="14694" y="20999"/>
                  <a:pt x="14741" y="21016"/>
                  <a:pt x="14779" y="20994"/>
                </a:cubicBezTo>
                <a:cubicBezTo>
                  <a:pt x="14818" y="20972"/>
                  <a:pt x="14898" y="21026"/>
                  <a:pt x="14956" y="21114"/>
                </a:cubicBezTo>
                <a:cubicBezTo>
                  <a:pt x="15028" y="21222"/>
                  <a:pt x="15053" y="21235"/>
                  <a:pt x="15032" y="21155"/>
                </a:cubicBezTo>
                <a:cubicBezTo>
                  <a:pt x="15012" y="21075"/>
                  <a:pt x="15056" y="20973"/>
                  <a:pt x="15165" y="20849"/>
                </a:cubicBezTo>
                <a:lnTo>
                  <a:pt x="15327" y="20662"/>
                </a:lnTo>
                <a:lnTo>
                  <a:pt x="15437" y="20824"/>
                </a:lnTo>
                <a:cubicBezTo>
                  <a:pt x="15512" y="20935"/>
                  <a:pt x="15542" y="20952"/>
                  <a:pt x="15531" y="20876"/>
                </a:cubicBezTo>
                <a:cubicBezTo>
                  <a:pt x="15517" y="20772"/>
                  <a:pt x="15576" y="20746"/>
                  <a:pt x="15640" y="20776"/>
                </a:cubicBezTo>
                <a:cubicBezTo>
                  <a:pt x="15645" y="20746"/>
                  <a:pt x="15654" y="20720"/>
                  <a:pt x="15670" y="20706"/>
                </a:cubicBezTo>
                <a:cubicBezTo>
                  <a:pt x="15737" y="20643"/>
                  <a:pt x="15870" y="20808"/>
                  <a:pt x="15842" y="20919"/>
                </a:cubicBezTo>
                <a:cubicBezTo>
                  <a:pt x="15827" y="20977"/>
                  <a:pt x="15896" y="21005"/>
                  <a:pt x="16065" y="21009"/>
                </a:cubicBezTo>
                <a:cubicBezTo>
                  <a:pt x="16199" y="21012"/>
                  <a:pt x="16377" y="21036"/>
                  <a:pt x="16462" y="21063"/>
                </a:cubicBezTo>
                <a:cubicBezTo>
                  <a:pt x="16596" y="21106"/>
                  <a:pt x="16615" y="21093"/>
                  <a:pt x="16615" y="20966"/>
                </a:cubicBezTo>
                <a:cubicBezTo>
                  <a:pt x="16615" y="20757"/>
                  <a:pt x="16697" y="20710"/>
                  <a:pt x="16767" y="20880"/>
                </a:cubicBezTo>
                <a:cubicBezTo>
                  <a:pt x="16800" y="20959"/>
                  <a:pt x="16876" y="21025"/>
                  <a:pt x="16937" y="21025"/>
                </a:cubicBezTo>
                <a:cubicBezTo>
                  <a:pt x="16998" y="21025"/>
                  <a:pt x="17057" y="21045"/>
                  <a:pt x="17104" y="21077"/>
                </a:cubicBezTo>
                <a:cubicBezTo>
                  <a:pt x="17145" y="21074"/>
                  <a:pt x="17185" y="21071"/>
                  <a:pt x="17230" y="21070"/>
                </a:cubicBezTo>
                <a:cubicBezTo>
                  <a:pt x="17306" y="21068"/>
                  <a:pt x="17375" y="21062"/>
                  <a:pt x="17439" y="21055"/>
                </a:cubicBezTo>
                <a:cubicBezTo>
                  <a:pt x="17437" y="21029"/>
                  <a:pt x="17446" y="21008"/>
                  <a:pt x="17467" y="20988"/>
                </a:cubicBezTo>
                <a:cubicBezTo>
                  <a:pt x="17500" y="20958"/>
                  <a:pt x="17555" y="20938"/>
                  <a:pt x="17617" y="20929"/>
                </a:cubicBezTo>
                <a:lnTo>
                  <a:pt x="17624" y="20909"/>
                </a:lnTo>
                <a:lnTo>
                  <a:pt x="17633" y="20928"/>
                </a:lnTo>
                <a:cubicBezTo>
                  <a:pt x="17735" y="20917"/>
                  <a:pt x="17850" y="20934"/>
                  <a:pt x="17901" y="20982"/>
                </a:cubicBezTo>
                <a:cubicBezTo>
                  <a:pt x="17960" y="21036"/>
                  <a:pt x="18026" y="21032"/>
                  <a:pt x="18136" y="20970"/>
                </a:cubicBezTo>
                <a:cubicBezTo>
                  <a:pt x="18237" y="20913"/>
                  <a:pt x="18304" y="20907"/>
                  <a:pt x="18335" y="20954"/>
                </a:cubicBezTo>
                <a:cubicBezTo>
                  <a:pt x="18348" y="20974"/>
                  <a:pt x="18363" y="20988"/>
                  <a:pt x="18377" y="21000"/>
                </a:cubicBezTo>
                <a:cubicBezTo>
                  <a:pt x="18422" y="20988"/>
                  <a:pt x="18460" y="20976"/>
                  <a:pt x="18479" y="20962"/>
                </a:cubicBezTo>
                <a:cubicBezTo>
                  <a:pt x="18479" y="20948"/>
                  <a:pt x="18478" y="20933"/>
                  <a:pt x="18473" y="20914"/>
                </a:cubicBezTo>
                <a:cubicBezTo>
                  <a:pt x="18460" y="20862"/>
                  <a:pt x="18499" y="20751"/>
                  <a:pt x="18552" y="20646"/>
                </a:cubicBezTo>
                <a:cubicBezTo>
                  <a:pt x="18491" y="20597"/>
                  <a:pt x="18426" y="20566"/>
                  <a:pt x="18396" y="20569"/>
                </a:cubicBezTo>
                <a:cubicBezTo>
                  <a:pt x="18372" y="20588"/>
                  <a:pt x="18346" y="20579"/>
                  <a:pt x="18312" y="20544"/>
                </a:cubicBezTo>
                <a:cubicBezTo>
                  <a:pt x="18304" y="20540"/>
                  <a:pt x="18297" y="20534"/>
                  <a:pt x="18289" y="20524"/>
                </a:cubicBezTo>
                <a:cubicBezTo>
                  <a:pt x="18248" y="20472"/>
                  <a:pt x="18220" y="20472"/>
                  <a:pt x="18199" y="20524"/>
                </a:cubicBezTo>
                <a:cubicBezTo>
                  <a:pt x="18154" y="20634"/>
                  <a:pt x="18033" y="20614"/>
                  <a:pt x="18002" y="20492"/>
                </a:cubicBezTo>
                <a:cubicBezTo>
                  <a:pt x="17987" y="20434"/>
                  <a:pt x="17952" y="20408"/>
                  <a:pt x="17923" y="20434"/>
                </a:cubicBezTo>
                <a:cubicBezTo>
                  <a:pt x="17852" y="20501"/>
                  <a:pt x="17524" y="20505"/>
                  <a:pt x="17325" y="20465"/>
                </a:cubicBezTo>
                <a:cubicBezTo>
                  <a:pt x="17241" y="20500"/>
                  <a:pt x="17104" y="20515"/>
                  <a:pt x="17007" y="20496"/>
                </a:cubicBezTo>
                <a:cubicBezTo>
                  <a:pt x="16840" y="20465"/>
                  <a:pt x="16812" y="20481"/>
                  <a:pt x="16764" y="20640"/>
                </a:cubicBezTo>
                <a:cubicBezTo>
                  <a:pt x="16713" y="20809"/>
                  <a:pt x="16617" y="20820"/>
                  <a:pt x="16616" y="20659"/>
                </a:cubicBezTo>
                <a:cubicBezTo>
                  <a:pt x="16611" y="20646"/>
                  <a:pt x="16608" y="20629"/>
                  <a:pt x="16606" y="20611"/>
                </a:cubicBezTo>
                <a:cubicBezTo>
                  <a:pt x="16603" y="20601"/>
                  <a:pt x="16599" y="20589"/>
                  <a:pt x="16593" y="20578"/>
                </a:cubicBezTo>
                <a:cubicBezTo>
                  <a:pt x="16591" y="20576"/>
                  <a:pt x="16589" y="20575"/>
                  <a:pt x="16587" y="20573"/>
                </a:cubicBezTo>
                <a:cubicBezTo>
                  <a:pt x="16554" y="20572"/>
                  <a:pt x="16526" y="20548"/>
                  <a:pt x="16507" y="20504"/>
                </a:cubicBezTo>
                <a:cubicBezTo>
                  <a:pt x="16476" y="20483"/>
                  <a:pt x="16451" y="20474"/>
                  <a:pt x="16429" y="20478"/>
                </a:cubicBezTo>
                <a:cubicBezTo>
                  <a:pt x="16424" y="20482"/>
                  <a:pt x="16420" y="20485"/>
                  <a:pt x="16415" y="20491"/>
                </a:cubicBezTo>
                <a:cubicBezTo>
                  <a:pt x="16405" y="20502"/>
                  <a:pt x="16392" y="20509"/>
                  <a:pt x="16377" y="20515"/>
                </a:cubicBezTo>
                <a:cubicBezTo>
                  <a:pt x="16376" y="20516"/>
                  <a:pt x="16375" y="20517"/>
                  <a:pt x="16374" y="20518"/>
                </a:cubicBezTo>
                <a:cubicBezTo>
                  <a:pt x="16300" y="20629"/>
                  <a:pt x="16143" y="20464"/>
                  <a:pt x="16170" y="20326"/>
                </a:cubicBezTo>
                <a:cubicBezTo>
                  <a:pt x="16140" y="20192"/>
                  <a:pt x="16141" y="20023"/>
                  <a:pt x="16189" y="19936"/>
                </a:cubicBezTo>
                <a:cubicBezTo>
                  <a:pt x="16247" y="19830"/>
                  <a:pt x="16164" y="19722"/>
                  <a:pt x="16083" y="19797"/>
                </a:cubicBezTo>
                <a:cubicBezTo>
                  <a:pt x="16055" y="19824"/>
                  <a:pt x="16002" y="19809"/>
                  <a:pt x="15965" y="19763"/>
                </a:cubicBezTo>
                <a:cubicBezTo>
                  <a:pt x="15915" y="19700"/>
                  <a:pt x="15891" y="19709"/>
                  <a:pt x="15869" y="19798"/>
                </a:cubicBezTo>
                <a:cubicBezTo>
                  <a:pt x="15841" y="19905"/>
                  <a:pt x="15828" y="19905"/>
                  <a:pt x="15730" y="19801"/>
                </a:cubicBezTo>
                <a:cubicBezTo>
                  <a:pt x="15670" y="19738"/>
                  <a:pt x="15615" y="19645"/>
                  <a:pt x="15608" y="19593"/>
                </a:cubicBezTo>
                <a:cubicBezTo>
                  <a:pt x="15607" y="19583"/>
                  <a:pt x="15602" y="19557"/>
                  <a:pt x="15600" y="19544"/>
                </a:cubicBezTo>
                <a:cubicBezTo>
                  <a:pt x="15573" y="19561"/>
                  <a:pt x="15531" y="19570"/>
                  <a:pt x="15464" y="19576"/>
                </a:cubicBezTo>
                <a:cubicBezTo>
                  <a:pt x="15363" y="19586"/>
                  <a:pt x="15258" y="19628"/>
                  <a:pt x="15230" y="19670"/>
                </a:cubicBezTo>
                <a:cubicBezTo>
                  <a:pt x="15164" y="19769"/>
                  <a:pt x="15024" y="19768"/>
                  <a:pt x="14983" y="19668"/>
                </a:cubicBezTo>
                <a:cubicBezTo>
                  <a:pt x="14964" y="19622"/>
                  <a:pt x="14885" y="19605"/>
                  <a:pt x="14794" y="19627"/>
                </a:cubicBezTo>
                <a:cubicBezTo>
                  <a:pt x="14638" y="19665"/>
                  <a:pt x="14501" y="19543"/>
                  <a:pt x="14573" y="19431"/>
                </a:cubicBezTo>
                <a:cubicBezTo>
                  <a:pt x="14592" y="19401"/>
                  <a:pt x="14608" y="19004"/>
                  <a:pt x="14608" y="18549"/>
                </a:cubicBezTo>
                <a:cubicBezTo>
                  <a:pt x="14608" y="17925"/>
                  <a:pt x="14623" y="17727"/>
                  <a:pt x="14667" y="17740"/>
                </a:cubicBezTo>
                <a:cubicBezTo>
                  <a:pt x="14694" y="17748"/>
                  <a:pt x="14710" y="17737"/>
                  <a:pt x="14718" y="17715"/>
                </a:cubicBezTo>
                <a:cubicBezTo>
                  <a:pt x="14707" y="17623"/>
                  <a:pt x="14685" y="17532"/>
                  <a:pt x="14654" y="17473"/>
                </a:cubicBezTo>
                <a:cubicBezTo>
                  <a:pt x="14650" y="17466"/>
                  <a:pt x="14647" y="17460"/>
                  <a:pt x="14643" y="17454"/>
                </a:cubicBezTo>
                <a:cubicBezTo>
                  <a:pt x="14615" y="17407"/>
                  <a:pt x="14596" y="17349"/>
                  <a:pt x="14583" y="17266"/>
                </a:cubicBezTo>
                <a:cubicBezTo>
                  <a:pt x="14558" y="17168"/>
                  <a:pt x="14552" y="17034"/>
                  <a:pt x="14560" y="16805"/>
                </a:cubicBezTo>
                <a:lnTo>
                  <a:pt x="14561" y="16794"/>
                </a:lnTo>
                <a:lnTo>
                  <a:pt x="14561" y="16373"/>
                </a:lnTo>
                <a:lnTo>
                  <a:pt x="14575" y="16373"/>
                </a:lnTo>
                <a:lnTo>
                  <a:pt x="14575" y="16369"/>
                </a:lnTo>
                <a:lnTo>
                  <a:pt x="14907" y="16366"/>
                </a:lnTo>
                <a:lnTo>
                  <a:pt x="16049" y="16346"/>
                </a:lnTo>
                <a:cubicBezTo>
                  <a:pt x="16711" y="16334"/>
                  <a:pt x="17480" y="16318"/>
                  <a:pt x="18043" y="16304"/>
                </a:cubicBezTo>
                <a:cubicBezTo>
                  <a:pt x="18045" y="16303"/>
                  <a:pt x="18052" y="16302"/>
                  <a:pt x="18052" y="16301"/>
                </a:cubicBezTo>
                <a:cubicBezTo>
                  <a:pt x="18096" y="16235"/>
                  <a:pt x="18192" y="16237"/>
                  <a:pt x="18263" y="16282"/>
                </a:cubicBezTo>
                <a:cubicBezTo>
                  <a:pt x="18334" y="16277"/>
                  <a:pt x="18422" y="16275"/>
                  <a:pt x="18534" y="16275"/>
                </a:cubicBezTo>
                <a:cubicBezTo>
                  <a:pt x="18562" y="16275"/>
                  <a:pt x="18588" y="16276"/>
                  <a:pt x="18615" y="16276"/>
                </a:cubicBezTo>
                <a:cubicBezTo>
                  <a:pt x="18731" y="16250"/>
                  <a:pt x="18953" y="16253"/>
                  <a:pt x="19038" y="16285"/>
                </a:cubicBezTo>
                <a:cubicBezTo>
                  <a:pt x="19340" y="16289"/>
                  <a:pt x="19441" y="16317"/>
                  <a:pt x="19529" y="16388"/>
                </a:cubicBezTo>
                <a:cubicBezTo>
                  <a:pt x="19581" y="16428"/>
                  <a:pt x="19615" y="16454"/>
                  <a:pt x="19643" y="16465"/>
                </a:cubicBezTo>
                <a:cubicBezTo>
                  <a:pt x="19663" y="16466"/>
                  <a:pt x="19683" y="16466"/>
                  <a:pt x="19699" y="16463"/>
                </a:cubicBezTo>
                <a:cubicBezTo>
                  <a:pt x="19719" y="16451"/>
                  <a:pt x="19740" y="16427"/>
                  <a:pt x="19767" y="16389"/>
                </a:cubicBezTo>
                <a:cubicBezTo>
                  <a:pt x="19777" y="16376"/>
                  <a:pt x="19790" y="16363"/>
                  <a:pt x="19803" y="16351"/>
                </a:cubicBezTo>
                <a:cubicBezTo>
                  <a:pt x="19820" y="16294"/>
                  <a:pt x="19838" y="16280"/>
                  <a:pt x="19867" y="16305"/>
                </a:cubicBezTo>
                <a:cubicBezTo>
                  <a:pt x="19910" y="16280"/>
                  <a:pt x="19958" y="16260"/>
                  <a:pt x="20002" y="16253"/>
                </a:cubicBezTo>
                <a:cubicBezTo>
                  <a:pt x="20032" y="16183"/>
                  <a:pt x="20072" y="16184"/>
                  <a:pt x="20110" y="16249"/>
                </a:cubicBezTo>
                <a:cubicBezTo>
                  <a:pt x="20164" y="16261"/>
                  <a:pt x="20175" y="16312"/>
                  <a:pt x="20186" y="16459"/>
                </a:cubicBezTo>
                <a:cubicBezTo>
                  <a:pt x="20194" y="16566"/>
                  <a:pt x="20180" y="16681"/>
                  <a:pt x="20142" y="16817"/>
                </a:cubicBezTo>
                <a:cubicBezTo>
                  <a:pt x="20233" y="16534"/>
                  <a:pt x="20361" y="16344"/>
                  <a:pt x="20519" y="16277"/>
                </a:cubicBezTo>
                <a:cubicBezTo>
                  <a:pt x="20542" y="16268"/>
                  <a:pt x="20568" y="16251"/>
                  <a:pt x="20576" y="16241"/>
                </a:cubicBezTo>
                <a:cubicBezTo>
                  <a:pt x="20607" y="16200"/>
                  <a:pt x="20835" y="16187"/>
                  <a:pt x="20980" y="16202"/>
                </a:cubicBezTo>
                <a:cubicBezTo>
                  <a:pt x="21018" y="16171"/>
                  <a:pt x="21052" y="16122"/>
                  <a:pt x="21072" y="16067"/>
                </a:cubicBezTo>
                <a:cubicBezTo>
                  <a:pt x="21136" y="15888"/>
                  <a:pt x="21324" y="15837"/>
                  <a:pt x="21384" y="15982"/>
                </a:cubicBezTo>
                <a:cubicBezTo>
                  <a:pt x="21454" y="16153"/>
                  <a:pt x="21581" y="16070"/>
                  <a:pt x="21570" y="15861"/>
                </a:cubicBezTo>
                <a:cubicBezTo>
                  <a:pt x="21563" y="15747"/>
                  <a:pt x="21538" y="15674"/>
                  <a:pt x="21512" y="15698"/>
                </a:cubicBezTo>
                <a:cubicBezTo>
                  <a:pt x="21428" y="15775"/>
                  <a:pt x="21299" y="15541"/>
                  <a:pt x="21299" y="15310"/>
                </a:cubicBezTo>
                <a:cubicBezTo>
                  <a:pt x="21299" y="15175"/>
                  <a:pt x="21252" y="15041"/>
                  <a:pt x="21181" y="14975"/>
                </a:cubicBezTo>
                <a:cubicBezTo>
                  <a:pt x="21064" y="14865"/>
                  <a:pt x="21064" y="14863"/>
                  <a:pt x="21215" y="14635"/>
                </a:cubicBezTo>
                <a:lnTo>
                  <a:pt x="21367" y="14407"/>
                </a:lnTo>
                <a:lnTo>
                  <a:pt x="21492" y="14641"/>
                </a:lnTo>
                <a:cubicBezTo>
                  <a:pt x="21524" y="14702"/>
                  <a:pt x="21562" y="14755"/>
                  <a:pt x="21600" y="14797"/>
                </a:cubicBezTo>
                <a:lnTo>
                  <a:pt x="21600" y="0"/>
                </a:lnTo>
                <a:lnTo>
                  <a:pt x="0" y="0"/>
                </a:lnTo>
                <a:close/>
                <a:moveTo>
                  <a:pt x="7201" y="3136"/>
                </a:moveTo>
                <a:cubicBezTo>
                  <a:pt x="7283" y="3138"/>
                  <a:pt x="7332" y="3142"/>
                  <a:pt x="7337" y="3150"/>
                </a:cubicBezTo>
                <a:cubicBezTo>
                  <a:pt x="7353" y="3175"/>
                  <a:pt x="7371" y="3914"/>
                  <a:pt x="7378" y="4791"/>
                </a:cubicBezTo>
                <a:lnTo>
                  <a:pt x="7389" y="6387"/>
                </a:lnTo>
                <a:lnTo>
                  <a:pt x="7287" y="6478"/>
                </a:lnTo>
                <a:cubicBezTo>
                  <a:pt x="7198" y="6556"/>
                  <a:pt x="7039" y="6574"/>
                  <a:pt x="6105" y="6619"/>
                </a:cubicBezTo>
                <a:cubicBezTo>
                  <a:pt x="5972" y="6625"/>
                  <a:pt x="5852" y="6632"/>
                  <a:pt x="5721" y="6639"/>
                </a:cubicBezTo>
                <a:cubicBezTo>
                  <a:pt x="5833" y="6635"/>
                  <a:pt x="5923" y="6633"/>
                  <a:pt x="6023" y="6630"/>
                </a:cubicBezTo>
                <a:cubicBezTo>
                  <a:pt x="6607" y="6607"/>
                  <a:pt x="7065" y="6600"/>
                  <a:pt x="7081" y="6623"/>
                </a:cubicBezTo>
                <a:cubicBezTo>
                  <a:pt x="7092" y="6639"/>
                  <a:pt x="7035" y="6748"/>
                  <a:pt x="6946" y="6890"/>
                </a:cubicBezTo>
                <a:cubicBezTo>
                  <a:pt x="6908" y="6958"/>
                  <a:pt x="6865" y="7031"/>
                  <a:pt x="6812" y="7108"/>
                </a:cubicBezTo>
                <a:cubicBezTo>
                  <a:pt x="6487" y="7592"/>
                  <a:pt x="6483" y="7692"/>
                  <a:pt x="6804" y="7787"/>
                </a:cubicBezTo>
                <a:cubicBezTo>
                  <a:pt x="6815" y="7787"/>
                  <a:pt x="6825" y="7789"/>
                  <a:pt x="6836" y="7789"/>
                </a:cubicBezTo>
                <a:cubicBezTo>
                  <a:pt x="6876" y="7789"/>
                  <a:pt x="6927" y="7801"/>
                  <a:pt x="6975" y="7819"/>
                </a:cubicBezTo>
                <a:cubicBezTo>
                  <a:pt x="6964" y="7800"/>
                  <a:pt x="6960" y="7783"/>
                  <a:pt x="6969" y="7770"/>
                </a:cubicBezTo>
                <a:cubicBezTo>
                  <a:pt x="7000" y="7722"/>
                  <a:pt x="7392" y="7711"/>
                  <a:pt x="7654" y="7750"/>
                </a:cubicBezTo>
                <a:cubicBezTo>
                  <a:pt x="7727" y="7761"/>
                  <a:pt x="7806" y="7745"/>
                  <a:pt x="7830" y="7715"/>
                </a:cubicBezTo>
                <a:cubicBezTo>
                  <a:pt x="7842" y="7699"/>
                  <a:pt x="7852" y="7691"/>
                  <a:pt x="7860" y="7691"/>
                </a:cubicBezTo>
                <a:cubicBezTo>
                  <a:pt x="7874" y="7690"/>
                  <a:pt x="7882" y="7710"/>
                  <a:pt x="7890" y="7756"/>
                </a:cubicBezTo>
                <a:cubicBezTo>
                  <a:pt x="7929" y="7971"/>
                  <a:pt x="8048" y="8032"/>
                  <a:pt x="8458" y="8047"/>
                </a:cubicBezTo>
                <a:cubicBezTo>
                  <a:pt x="8763" y="8058"/>
                  <a:pt x="8846" y="8075"/>
                  <a:pt x="8846" y="8129"/>
                </a:cubicBezTo>
                <a:cubicBezTo>
                  <a:pt x="8846" y="8175"/>
                  <a:pt x="8789" y="8210"/>
                  <a:pt x="8680" y="8232"/>
                </a:cubicBezTo>
                <a:cubicBezTo>
                  <a:pt x="8459" y="8277"/>
                  <a:pt x="7701" y="8272"/>
                  <a:pt x="7639" y="8224"/>
                </a:cubicBezTo>
                <a:cubicBezTo>
                  <a:pt x="7625" y="8214"/>
                  <a:pt x="7588" y="8193"/>
                  <a:pt x="7542" y="8169"/>
                </a:cubicBezTo>
                <a:cubicBezTo>
                  <a:pt x="7542" y="8171"/>
                  <a:pt x="7543" y="8172"/>
                  <a:pt x="7543" y="8173"/>
                </a:cubicBezTo>
                <a:cubicBezTo>
                  <a:pt x="7542" y="8199"/>
                  <a:pt x="7310" y="8234"/>
                  <a:pt x="7027" y="8252"/>
                </a:cubicBezTo>
                <a:cubicBezTo>
                  <a:pt x="6921" y="8258"/>
                  <a:pt x="6864" y="8260"/>
                  <a:pt x="6767" y="8266"/>
                </a:cubicBezTo>
                <a:cubicBezTo>
                  <a:pt x="6712" y="8269"/>
                  <a:pt x="6659" y="8274"/>
                  <a:pt x="6600" y="8277"/>
                </a:cubicBezTo>
                <a:cubicBezTo>
                  <a:pt x="6173" y="8298"/>
                  <a:pt x="5617" y="8330"/>
                  <a:pt x="5365" y="8349"/>
                </a:cubicBezTo>
                <a:cubicBezTo>
                  <a:pt x="4947" y="8380"/>
                  <a:pt x="4772" y="8326"/>
                  <a:pt x="4902" y="8206"/>
                </a:cubicBezTo>
                <a:cubicBezTo>
                  <a:pt x="4918" y="8191"/>
                  <a:pt x="4893" y="8134"/>
                  <a:pt x="4847" y="8060"/>
                </a:cubicBezTo>
                <a:cubicBezTo>
                  <a:pt x="4846" y="8062"/>
                  <a:pt x="4844" y="8064"/>
                  <a:pt x="4843" y="8066"/>
                </a:cubicBezTo>
                <a:cubicBezTo>
                  <a:pt x="4825" y="8082"/>
                  <a:pt x="4802" y="8073"/>
                  <a:pt x="4791" y="8047"/>
                </a:cubicBezTo>
                <a:cubicBezTo>
                  <a:pt x="4783" y="8026"/>
                  <a:pt x="4785" y="8000"/>
                  <a:pt x="4794" y="7982"/>
                </a:cubicBezTo>
                <a:cubicBezTo>
                  <a:pt x="4782" y="7965"/>
                  <a:pt x="4768" y="7948"/>
                  <a:pt x="4754" y="7930"/>
                </a:cubicBezTo>
                <a:cubicBezTo>
                  <a:pt x="4702" y="7873"/>
                  <a:pt x="4641" y="7802"/>
                  <a:pt x="4587" y="7731"/>
                </a:cubicBezTo>
                <a:cubicBezTo>
                  <a:pt x="4579" y="7721"/>
                  <a:pt x="4576" y="7718"/>
                  <a:pt x="4568" y="7708"/>
                </a:cubicBezTo>
                <a:cubicBezTo>
                  <a:pt x="4557" y="7716"/>
                  <a:pt x="4545" y="7717"/>
                  <a:pt x="4534" y="7713"/>
                </a:cubicBezTo>
                <a:cubicBezTo>
                  <a:pt x="4520" y="7721"/>
                  <a:pt x="4505" y="7718"/>
                  <a:pt x="4494" y="7703"/>
                </a:cubicBezTo>
                <a:cubicBezTo>
                  <a:pt x="4494" y="7703"/>
                  <a:pt x="4494" y="7703"/>
                  <a:pt x="4494" y="7703"/>
                </a:cubicBezTo>
                <a:lnTo>
                  <a:pt x="4477" y="7915"/>
                </a:lnTo>
                <a:cubicBezTo>
                  <a:pt x="4482" y="7951"/>
                  <a:pt x="4486" y="7997"/>
                  <a:pt x="4486" y="8055"/>
                </a:cubicBezTo>
                <a:lnTo>
                  <a:pt x="4486" y="8271"/>
                </a:lnTo>
                <a:lnTo>
                  <a:pt x="4266" y="8281"/>
                </a:lnTo>
                <a:cubicBezTo>
                  <a:pt x="4185" y="8285"/>
                  <a:pt x="4106" y="8282"/>
                  <a:pt x="4052" y="8276"/>
                </a:cubicBezTo>
                <a:cubicBezTo>
                  <a:pt x="4047" y="8277"/>
                  <a:pt x="4042" y="8276"/>
                  <a:pt x="4037" y="8275"/>
                </a:cubicBezTo>
                <a:cubicBezTo>
                  <a:pt x="4018" y="8272"/>
                  <a:pt x="4003" y="8269"/>
                  <a:pt x="3996" y="8266"/>
                </a:cubicBezTo>
                <a:cubicBezTo>
                  <a:pt x="3977" y="8256"/>
                  <a:pt x="3886" y="8212"/>
                  <a:pt x="3809" y="8175"/>
                </a:cubicBezTo>
                <a:cubicBezTo>
                  <a:pt x="3802" y="8176"/>
                  <a:pt x="3797" y="8172"/>
                  <a:pt x="3791" y="8166"/>
                </a:cubicBezTo>
                <a:cubicBezTo>
                  <a:pt x="3787" y="8164"/>
                  <a:pt x="3785" y="8163"/>
                  <a:pt x="3781" y="8161"/>
                </a:cubicBezTo>
                <a:cubicBezTo>
                  <a:pt x="3745" y="8211"/>
                  <a:pt x="3714" y="8206"/>
                  <a:pt x="3688" y="8142"/>
                </a:cubicBezTo>
                <a:cubicBezTo>
                  <a:pt x="3684" y="8133"/>
                  <a:pt x="3682" y="8124"/>
                  <a:pt x="3680" y="8115"/>
                </a:cubicBezTo>
                <a:cubicBezTo>
                  <a:pt x="3624" y="8100"/>
                  <a:pt x="3553" y="8051"/>
                  <a:pt x="3487" y="7980"/>
                </a:cubicBezTo>
                <a:cubicBezTo>
                  <a:pt x="3467" y="8006"/>
                  <a:pt x="3430" y="7989"/>
                  <a:pt x="3381" y="7905"/>
                </a:cubicBezTo>
                <a:cubicBezTo>
                  <a:pt x="3239" y="7661"/>
                  <a:pt x="3207" y="7478"/>
                  <a:pt x="3152" y="6601"/>
                </a:cubicBezTo>
                <a:cubicBezTo>
                  <a:pt x="3145" y="6485"/>
                  <a:pt x="3142" y="6412"/>
                  <a:pt x="3137" y="6323"/>
                </a:cubicBezTo>
                <a:cubicBezTo>
                  <a:pt x="3129" y="6296"/>
                  <a:pt x="3127" y="6270"/>
                  <a:pt x="3132" y="6244"/>
                </a:cubicBezTo>
                <a:cubicBezTo>
                  <a:pt x="3106" y="5750"/>
                  <a:pt x="3120" y="5605"/>
                  <a:pt x="3197" y="5230"/>
                </a:cubicBezTo>
                <a:cubicBezTo>
                  <a:pt x="3231" y="5066"/>
                  <a:pt x="3259" y="4902"/>
                  <a:pt x="3277" y="4778"/>
                </a:cubicBezTo>
                <a:cubicBezTo>
                  <a:pt x="3268" y="4720"/>
                  <a:pt x="3274" y="4676"/>
                  <a:pt x="3293" y="4640"/>
                </a:cubicBezTo>
                <a:cubicBezTo>
                  <a:pt x="3294" y="4630"/>
                  <a:pt x="3296" y="4614"/>
                  <a:pt x="3296" y="4607"/>
                </a:cubicBezTo>
                <a:cubicBezTo>
                  <a:pt x="3296" y="4429"/>
                  <a:pt x="3348" y="4275"/>
                  <a:pt x="3404" y="4246"/>
                </a:cubicBezTo>
                <a:cubicBezTo>
                  <a:pt x="3406" y="4233"/>
                  <a:pt x="3411" y="4221"/>
                  <a:pt x="3419" y="4214"/>
                </a:cubicBezTo>
                <a:cubicBezTo>
                  <a:pt x="3432" y="4202"/>
                  <a:pt x="3447" y="4203"/>
                  <a:pt x="3458" y="4214"/>
                </a:cubicBezTo>
                <a:cubicBezTo>
                  <a:pt x="3463" y="4206"/>
                  <a:pt x="3469" y="4198"/>
                  <a:pt x="3474" y="4189"/>
                </a:cubicBezTo>
                <a:cubicBezTo>
                  <a:pt x="3464" y="4163"/>
                  <a:pt x="3469" y="4129"/>
                  <a:pt x="3487" y="4113"/>
                </a:cubicBezTo>
                <a:cubicBezTo>
                  <a:pt x="3491" y="4109"/>
                  <a:pt x="3496" y="4106"/>
                  <a:pt x="3501" y="4105"/>
                </a:cubicBezTo>
                <a:cubicBezTo>
                  <a:pt x="3508" y="4103"/>
                  <a:pt x="3516" y="4105"/>
                  <a:pt x="3523" y="4110"/>
                </a:cubicBezTo>
                <a:cubicBezTo>
                  <a:pt x="3526" y="4106"/>
                  <a:pt x="3527" y="4104"/>
                  <a:pt x="3530" y="4100"/>
                </a:cubicBezTo>
                <a:cubicBezTo>
                  <a:pt x="3537" y="4089"/>
                  <a:pt x="3542" y="4082"/>
                  <a:pt x="3549" y="4072"/>
                </a:cubicBezTo>
                <a:cubicBezTo>
                  <a:pt x="3567" y="4026"/>
                  <a:pt x="3609" y="3974"/>
                  <a:pt x="3661" y="3924"/>
                </a:cubicBezTo>
                <a:cubicBezTo>
                  <a:pt x="3680" y="3902"/>
                  <a:pt x="3698" y="3885"/>
                  <a:pt x="3711" y="3879"/>
                </a:cubicBezTo>
                <a:cubicBezTo>
                  <a:pt x="3831" y="3779"/>
                  <a:pt x="3978" y="3707"/>
                  <a:pt x="4033" y="3758"/>
                </a:cubicBezTo>
                <a:cubicBezTo>
                  <a:pt x="4058" y="3781"/>
                  <a:pt x="4054" y="3817"/>
                  <a:pt x="4033" y="3850"/>
                </a:cubicBezTo>
                <a:cubicBezTo>
                  <a:pt x="4044" y="3851"/>
                  <a:pt x="4053" y="3851"/>
                  <a:pt x="4065" y="3852"/>
                </a:cubicBezTo>
                <a:lnTo>
                  <a:pt x="4115" y="3856"/>
                </a:lnTo>
                <a:lnTo>
                  <a:pt x="4317" y="3856"/>
                </a:lnTo>
                <a:lnTo>
                  <a:pt x="4326" y="5290"/>
                </a:lnTo>
                <a:lnTo>
                  <a:pt x="4328" y="5743"/>
                </a:lnTo>
                <a:lnTo>
                  <a:pt x="4337" y="6692"/>
                </a:lnTo>
                <a:lnTo>
                  <a:pt x="4358" y="6691"/>
                </a:lnTo>
                <a:cubicBezTo>
                  <a:pt x="4358" y="6691"/>
                  <a:pt x="4356" y="6690"/>
                  <a:pt x="4356" y="6690"/>
                </a:cubicBezTo>
                <a:cubicBezTo>
                  <a:pt x="4325" y="6643"/>
                  <a:pt x="4330" y="3332"/>
                  <a:pt x="4361" y="3304"/>
                </a:cubicBezTo>
                <a:cubicBezTo>
                  <a:pt x="4429" y="3244"/>
                  <a:pt x="6626" y="3124"/>
                  <a:pt x="7201" y="3136"/>
                </a:cubicBezTo>
                <a:close/>
                <a:moveTo>
                  <a:pt x="20791" y="3798"/>
                </a:moveTo>
                <a:cubicBezTo>
                  <a:pt x="20849" y="3793"/>
                  <a:pt x="20918" y="4044"/>
                  <a:pt x="20945" y="4390"/>
                </a:cubicBezTo>
                <a:cubicBezTo>
                  <a:pt x="20967" y="4675"/>
                  <a:pt x="20955" y="4747"/>
                  <a:pt x="20867" y="4867"/>
                </a:cubicBezTo>
                <a:cubicBezTo>
                  <a:pt x="20778" y="4988"/>
                  <a:pt x="20686" y="5013"/>
                  <a:pt x="20259" y="5026"/>
                </a:cubicBezTo>
                <a:cubicBezTo>
                  <a:pt x="19713" y="5044"/>
                  <a:pt x="19526" y="4978"/>
                  <a:pt x="19555" y="4779"/>
                </a:cubicBezTo>
                <a:cubicBezTo>
                  <a:pt x="19562" y="4727"/>
                  <a:pt x="19584" y="4693"/>
                  <a:pt x="19610" y="4685"/>
                </a:cubicBezTo>
                <a:cubicBezTo>
                  <a:pt x="19199" y="4594"/>
                  <a:pt x="19002" y="4502"/>
                  <a:pt x="18931" y="4373"/>
                </a:cubicBezTo>
                <a:cubicBezTo>
                  <a:pt x="18846" y="4220"/>
                  <a:pt x="18942" y="4192"/>
                  <a:pt x="19161" y="4305"/>
                </a:cubicBezTo>
                <a:cubicBezTo>
                  <a:pt x="19272" y="4363"/>
                  <a:pt x="19600" y="4449"/>
                  <a:pt x="19890" y="4497"/>
                </a:cubicBezTo>
                <a:cubicBezTo>
                  <a:pt x="19940" y="4505"/>
                  <a:pt x="19973" y="4512"/>
                  <a:pt x="20014" y="4520"/>
                </a:cubicBezTo>
                <a:cubicBezTo>
                  <a:pt x="20015" y="4519"/>
                  <a:pt x="20016" y="4517"/>
                  <a:pt x="20018" y="4517"/>
                </a:cubicBezTo>
                <a:cubicBezTo>
                  <a:pt x="20043" y="4502"/>
                  <a:pt x="20071" y="4496"/>
                  <a:pt x="20097" y="4497"/>
                </a:cubicBezTo>
                <a:cubicBezTo>
                  <a:pt x="20147" y="4499"/>
                  <a:pt x="20193" y="4524"/>
                  <a:pt x="20214" y="4561"/>
                </a:cubicBezTo>
                <a:cubicBezTo>
                  <a:pt x="20364" y="4599"/>
                  <a:pt x="20417" y="4636"/>
                  <a:pt x="20417" y="4690"/>
                </a:cubicBezTo>
                <a:cubicBezTo>
                  <a:pt x="20417" y="4715"/>
                  <a:pt x="20416" y="4736"/>
                  <a:pt x="20409" y="4753"/>
                </a:cubicBezTo>
                <a:cubicBezTo>
                  <a:pt x="20808" y="4759"/>
                  <a:pt x="20823" y="4683"/>
                  <a:pt x="20767" y="4233"/>
                </a:cubicBezTo>
                <a:cubicBezTo>
                  <a:pt x="20741" y="4021"/>
                  <a:pt x="20741" y="3856"/>
                  <a:pt x="20767" y="3817"/>
                </a:cubicBezTo>
                <a:cubicBezTo>
                  <a:pt x="20775" y="3805"/>
                  <a:pt x="20783" y="3799"/>
                  <a:pt x="20791" y="3798"/>
                </a:cubicBezTo>
                <a:close/>
                <a:moveTo>
                  <a:pt x="16631" y="4849"/>
                </a:moveTo>
                <a:cubicBezTo>
                  <a:pt x="16648" y="4852"/>
                  <a:pt x="16663" y="4870"/>
                  <a:pt x="16676" y="4903"/>
                </a:cubicBezTo>
                <a:cubicBezTo>
                  <a:pt x="16679" y="4910"/>
                  <a:pt x="16680" y="4917"/>
                  <a:pt x="16682" y="4924"/>
                </a:cubicBezTo>
                <a:cubicBezTo>
                  <a:pt x="16694" y="4929"/>
                  <a:pt x="16705" y="4937"/>
                  <a:pt x="16714" y="4947"/>
                </a:cubicBezTo>
                <a:cubicBezTo>
                  <a:pt x="16730" y="4956"/>
                  <a:pt x="16746" y="4964"/>
                  <a:pt x="16765" y="4977"/>
                </a:cubicBezTo>
                <a:cubicBezTo>
                  <a:pt x="16821" y="5013"/>
                  <a:pt x="16881" y="5036"/>
                  <a:pt x="16988" y="5052"/>
                </a:cubicBezTo>
                <a:cubicBezTo>
                  <a:pt x="17163" y="5016"/>
                  <a:pt x="17458" y="5002"/>
                  <a:pt x="17926" y="5004"/>
                </a:cubicBezTo>
                <a:cubicBezTo>
                  <a:pt x="18065" y="5004"/>
                  <a:pt x="18220" y="5006"/>
                  <a:pt x="18390" y="5008"/>
                </a:cubicBezTo>
                <a:cubicBezTo>
                  <a:pt x="19595" y="5028"/>
                  <a:pt x="19796" y="5049"/>
                  <a:pt x="19796" y="5159"/>
                </a:cubicBezTo>
                <a:cubicBezTo>
                  <a:pt x="19796" y="5268"/>
                  <a:pt x="19586" y="5290"/>
                  <a:pt x="18311" y="5309"/>
                </a:cubicBezTo>
                <a:cubicBezTo>
                  <a:pt x="17400" y="5323"/>
                  <a:pt x="16813" y="5300"/>
                  <a:pt x="16792" y="5250"/>
                </a:cubicBezTo>
                <a:cubicBezTo>
                  <a:pt x="16778" y="5216"/>
                  <a:pt x="16775" y="5187"/>
                  <a:pt x="16784" y="5161"/>
                </a:cubicBezTo>
                <a:cubicBezTo>
                  <a:pt x="16751" y="5143"/>
                  <a:pt x="16719" y="5124"/>
                  <a:pt x="16692" y="5103"/>
                </a:cubicBezTo>
                <a:cubicBezTo>
                  <a:pt x="16682" y="5111"/>
                  <a:pt x="16671" y="5116"/>
                  <a:pt x="16662" y="5116"/>
                </a:cubicBezTo>
                <a:cubicBezTo>
                  <a:pt x="16655" y="5116"/>
                  <a:pt x="16648" y="5114"/>
                  <a:pt x="16641" y="5111"/>
                </a:cubicBezTo>
                <a:cubicBezTo>
                  <a:pt x="16612" y="5139"/>
                  <a:pt x="16586" y="5128"/>
                  <a:pt x="16563" y="5074"/>
                </a:cubicBezTo>
                <a:cubicBezTo>
                  <a:pt x="16540" y="5019"/>
                  <a:pt x="16547" y="4935"/>
                  <a:pt x="16578" y="4889"/>
                </a:cubicBezTo>
                <a:cubicBezTo>
                  <a:pt x="16597" y="4860"/>
                  <a:pt x="16615" y="4847"/>
                  <a:pt x="16631" y="4849"/>
                </a:cubicBezTo>
                <a:close/>
                <a:moveTo>
                  <a:pt x="8235" y="6119"/>
                </a:moveTo>
                <a:cubicBezTo>
                  <a:pt x="8348" y="6118"/>
                  <a:pt x="8426" y="6134"/>
                  <a:pt x="8461" y="6164"/>
                </a:cubicBezTo>
                <a:cubicBezTo>
                  <a:pt x="8538" y="6171"/>
                  <a:pt x="8600" y="6185"/>
                  <a:pt x="8657" y="6207"/>
                </a:cubicBezTo>
                <a:cubicBezTo>
                  <a:pt x="8661" y="6208"/>
                  <a:pt x="8664" y="6209"/>
                  <a:pt x="8668" y="6211"/>
                </a:cubicBezTo>
                <a:cubicBezTo>
                  <a:pt x="8691" y="6220"/>
                  <a:pt x="8715" y="6231"/>
                  <a:pt x="8738" y="6243"/>
                </a:cubicBezTo>
                <a:cubicBezTo>
                  <a:pt x="8743" y="6246"/>
                  <a:pt x="8748" y="6249"/>
                  <a:pt x="8752" y="6252"/>
                </a:cubicBezTo>
                <a:cubicBezTo>
                  <a:pt x="8779" y="6267"/>
                  <a:pt x="8805" y="6283"/>
                  <a:pt x="8834" y="6302"/>
                </a:cubicBezTo>
                <a:cubicBezTo>
                  <a:pt x="8867" y="6325"/>
                  <a:pt x="8898" y="6350"/>
                  <a:pt x="8926" y="6373"/>
                </a:cubicBezTo>
                <a:cubicBezTo>
                  <a:pt x="8926" y="6373"/>
                  <a:pt x="8927" y="6373"/>
                  <a:pt x="8927" y="6373"/>
                </a:cubicBezTo>
                <a:cubicBezTo>
                  <a:pt x="8930" y="6373"/>
                  <a:pt x="8933" y="6372"/>
                  <a:pt x="8936" y="6372"/>
                </a:cubicBezTo>
                <a:cubicBezTo>
                  <a:pt x="8981" y="6375"/>
                  <a:pt x="9021" y="6418"/>
                  <a:pt x="9026" y="6471"/>
                </a:cubicBezTo>
                <a:cubicBezTo>
                  <a:pt x="9045" y="6494"/>
                  <a:pt x="9058" y="6515"/>
                  <a:pt x="9058" y="6528"/>
                </a:cubicBezTo>
                <a:cubicBezTo>
                  <a:pt x="9058" y="6543"/>
                  <a:pt x="9057" y="6555"/>
                  <a:pt x="9055" y="6566"/>
                </a:cubicBezTo>
                <a:cubicBezTo>
                  <a:pt x="9055" y="6570"/>
                  <a:pt x="9054" y="6573"/>
                  <a:pt x="9053" y="6576"/>
                </a:cubicBezTo>
                <a:cubicBezTo>
                  <a:pt x="9051" y="6583"/>
                  <a:pt x="9050" y="6590"/>
                  <a:pt x="9047" y="6595"/>
                </a:cubicBezTo>
                <a:cubicBezTo>
                  <a:pt x="9046" y="6598"/>
                  <a:pt x="9044" y="6601"/>
                  <a:pt x="9043" y="6604"/>
                </a:cubicBezTo>
                <a:cubicBezTo>
                  <a:pt x="9039" y="6610"/>
                  <a:pt x="9034" y="6614"/>
                  <a:pt x="9029" y="6618"/>
                </a:cubicBezTo>
                <a:cubicBezTo>
                  <a:pt x="9028" y="6618"/>
                  <a:pt x="9028" y="6619"/>
                  <a:pt x="9027" y="6619"/>
                </a:cubicBezTo>
                <a:cubicBezTo>
                  <a:pt x="9025" y="6621"/>
                  <a:pt x="9021" y="6621"/>
                  <a:pt x="9018" y="6622"/>
                </a:cubicBezTo>
                <a:cubicBezTo>
                  <a:pt x="9014" y="6623"/>
                  <a:pt x="9010" y="6626"/>
                  <a:pt x="9005" y="6626"/>
                </a:cubicBezTo>
                <a:cubicBezTo>
                  <a:pt x="9001" y="6626"/>
                  <a:pt x="8996" y="6626"/>
                  <a:pt x="8991" y="6625"/>
                </a:cubicBezTo>
                <a:cubicBezTo>
                  <a:pt x="8988" y="6625"/>
                  <a:pt x="8985" y="6624"/>
                  <a:pt x="8982" y="6624"/>
                </a:cubicBezTo>
                <a:cubicBezTo>
                  <a:pt x="8965" y="6621"/>
                  <a:pt x="8946" y="6615"/>
                  <a:pt x="8922" y="6604"/>
                </a:cubicBezTo>
                <a:cubicBezTo>
                  <a:pt x="8921" y="6604"/>
                  <a:pt x="8920" y="6604"/>
                  <a:pt x="8919" y="6603"/>
                </a:cubicBezTo>
                <a:cubicBezTo>
                  <a:pt x="8909" y="6600"/>
                  <a:pt x="8898" y="6595"/>
                  <a:pt x="8890" y="6587"/>
                </a:cubicBezTo>
                <a:cubicBezTo>
                  <a:pt x="8863" y="6572"/>
                  <a:pt x="8834" y="6555"/>
                  <a:pt x="8799" y="6531"/>
                </a:cubicBezTo>
                <a:cubicBezTo>
                  <a:pt x="8768" y="6510"/>
                  <a:pt x="8735" y="6490"/>
                  <a:pt x="8702" y="6473"/>
                </a:cubicBezTo>
                <a:cubicBezTo>
                  <a:pt x="8683" y="6463"/>
                  <a:pt x="8664" y="6454"/>
                  <a:pt x="8644" y="6445"/>
                </a:cubicBezTo>
                <a:cubicBezTo>
                  <a:pt x="8636" y="6441"/>
                  <a:pt x="8628" y="6437"/>
                  <a:pt x="8619" y="6434"/>
                </a:cubicBezTo>
                <a:cubicBezTo>
                  <a:pt x="8560" y="6409"/>
                  <a:pt x="8498" y="6390"/>
                  <a:pt x="8433" y="6376"/>
                </a:cubicBezTo>
                <a:cubicBezTo>
                  <a:pt x="8292" y="6431"/>
                  <a:pt x="7996" y="6440"/>
                  <a:pt x="7910" y="6378"/>
                </a:cubicBezTo>
                <a:cubicBezTo>
                  <a:pt x="7883" y="6384"/>
                  <a:pt x="7855" y="6389"/>
                  <a:pt x="7826" y="6396"/>
                </a:cubicBezTo>
                <a:cubicBezTo>
                  <a:pt x="7588" y="6456"/>
                  <a:pt x="7476" y="6459"/>
                  <a:pt x="7440" y="6405"/>
                </a:cubicBezTo>
                <a:cubicBezTo>
                  <a:pt x="7439" y="6404"/>
                  <a:pt x="7439" y="6402"/>
                  <a:pt x="7439" y="6401"/>
                </a:cubicBezTo>
                <a:cubicBezTo>
                  <a:pt x="7438" y="6401"/>
                  <a:pt x="7438" y="6400"/>
                  <a:pt x="7437" y="6400"/>
                </a:cubicBezTo>
                <a:cubicBezTo>
                  <a:pt x="7435" y="6397"/>
                  <a:pt x="7435" y="6394"/>
                  <a:pt x="7434" y="6391"/>
                </a:cubicBezTo>
                <a:cubicBezTo>
                  <a:pt x="7431" y="6386"/>
                  <a:pt x="7429" y="6382"/>
                  <a:pt x="7428" y="6377"/>
                </a:cubicBezTo>
                <a:cubicBezTo>
                  <a:pt x="7423" y="6362"/>
                  <a:pt x="7423" y="6347"/>
                  <a:pt x="7429" y="6332"/>
                </a:cubicBezTo>
                <a:cubicBezTo>
                  <a:pt x="7430" y="6330"/>
                  <a:pt x="7431" y="6327"/>
                  <a:pt x="7432" y="6325"/>
                </a:cubicBezTo>
                <a:cubicBezTo>
                  <a:pt x="7435" y="6319"/>
                  <a:pt x="7439" y="6312"/>
                  <a:pt x="7444" y="6306"/>
                </a:cubicBezTo>
                <a:cubicBezTo>
                  <a:pt x="7451" y="6298"/>
                  <a:pt x="7460" y="6290"/>
                  <a:pt x="7470" y="6282"/>
                </a:cubicBezTo>
                <a:cubicBezTo>
                  <a:pt x="7481" y="6274"/>
                  <a:pt x="7495" y="6266"/>
                  <a:pt x="7510" y="6259"/>
                </a:cubicBezTo>
                <a:cubicBezTo>
                  <a:pt x="7513" y="6257"/>
                  <a:pt x="7517" y="6255"/>
                  <a:pt x="7522" y="6253"/>
                </a:cubicBezTo>
                <a:cubicBezTo>
                  <a:pt x="7571" y="6229"/>
                  <a:pt x="7637" y="6210"/>
                  <a:pt x="7720" y="6194"/>
                </a:cubicBezTo>
                <a:cubicBezTo>
                  <a:pt x="7783" y="6174"/>
                  <a:pt x="7874" y="6156"/>
                  <a:pt x="8010" y="6137"/>
                </a:cubicBezTo>
                <a:cubicBezTo>
                  <a:pt x="8095" y="6126"/>
                  <a:pt x="8171" y="6120"/>
                  <a:pt x="8235" y="6119"/>
                </a:cubicBezTo>
                <a:close/>
                <a:moveTo>
                  <a:pt x="17778" y="6341"/>
                </a:moveTo>
                <a:cubicBezTo>
                  <a:pt x="18071" y="6337"/>
                  <a:pt x="18363" y="6401"/>
                  <a:pt x="18624" y="6530"/>
                </a:cubicBezTo>
                <a:cubicBezTo>
                  <a:pt x="18993" y="6712"/>
                  <a:pt x="19079" y="6756"/>
                  <a:pt x="19062" y="6833"/>
                </a:cubicBezTo>
                <a:cubicBezTo>
                  <a:pt x="19120" y="6873"/>
                  <a:pt x="19170" y="6913"/>
                  <a:pt x="19208" y="6950"/>
                </a:cubicBezTo>
                <a:cubicBezTo>
                  <a:pt x="19221" y="6959"/>
                  <a:pt x="19236" y="6974"/>
                  <a:pt x="19255" y="7000"/>
                </a:cubicBezTo>
                <a:cubicBezTo>
                  <a:pt x="19293" y="7051"/>
                  <a:pt x="19315" y="7112"/>
                  <a:pt x="19305" y="7136"/>
                </a:cubicBezTo>
                <a:cubicBezTo>
                  <a:pt x="19286" y="7182"/>
                  <a:pt x="19262" y="7190"/>
                  <a:pt x="19220" y="7155"/>
                </a:cubicBezTo>
                <a:cubicBezTo>
                  <a:pt x="19178" y="7148"/>
                  <a:pt x="19105" y="7105"/>
                  <a:pt x="18955" y="7010"/>
                </a:cubicBezTo>
                <a:cubicBezTo>
                  <a:pt x="18912" y="7034"/>
                  <a:pt x="18846" y="6998"/>
                  <a:pt x="18661" y="6893"/>
                </a:cubicBezTo>
                <a:cubicBezTo>
                  <a:pt x="18223" y="6644"/>
                  <a:pt x="17770" y="6610"/>
                  <a:pt x="17232" y="6787"/>
                </a:cubicBezTo>
                <a:cubicBezTo>
                  <a:pt x="17003" y="6862"/>
                  <a:pt x="16876" y="6897"/>
                  <a:pt x="16796" y="6899"/>
                </a:cubicBezTo>
                <a:cubicBezTo>
                  <a:pt x="16769" y="6912"/>
                  <a:pt x="16742" y="6925"/>
                  <a:pt x="16714" y="6938"/>
                </a:cubicBezTo>
                <a:cubicBezTo>
                  <a:pt x="16620" y="6985"/>
                  <a:pt x="16544" y="7015"/>
                  <a:pt x="16481" y="7035"/>
                </a:cubicBezTo>
                <a:cubicBezTo>
                  <a:pt x="16422" y="7073"/>
                  <a:pt x="16363" y="7113"/>
                  <a:pt x="16299" y="7160"/>
                </a:cubicBezTo>
                <a:cubicBezTo>
                  <a:pt x="16121" y="7290"/>
                  <a:pt x="16029" y="7355"/>
                  <a:pt x="15971" y="7390"/>
                </a:cubicBezTo>
                <a:cubicBezTo>
                  <a:pt x="15966" y="7396"/>
                  <a:pt x="15963" y="7400"/>
                  <a:pt x="15957" y="7407"/>
                </a:cubicBezTo>
                <a:cubicBezTo>
                  <a:pt x="15903" y="7467"/>
                  <a:pt x="15854" y="7488"/>
                  <a:pt x="15820" y="7468"/>
                </a:cubicBezTo>
                <a:cubicBezTo>
                  <a:pt x="15815" y="7482"/>
                  <a:pt x="15805" y="7498"/>
                  <a:pt x="15793" y="7514"/>
                </a:cubicBezTo>
                <a:cubicBezTo>
                  <a:pt x="15791" y="7521"/>
                  <a:pt x="15790" y="7528"/>
                  <a:pt x="15787" y="7536"/>
                </a:cubicBezTo>
                <a:cubicBezTo>
                  <a:pt x="15772" y="7572"/>
                  <a:pt x="15741" y="7602"/>
                  <a:pt x="15718" y="7602"/>
                </a:cubicBezTo>
                <a:cubicBezTo>
                  <a:pt x="15710" y="7602"/>
                  <a:pt x="15704" y="7600"/>
                  <a:pt x="15697" y="7597"/>
                </a:cubicBezTo>
                <a:cubicBezTo>
                  <a:pt x="15630" y="7646"/>
                  <a:pt x="15616" y="7641"/>
                  <a:pt x="15595" y="7589"/>
                </a:cubicBezTo>
                <a:cubicBezTo>
                  <a:pt x="15590" y="7577"/>
                  <a:pt x="15594" y="7559"/>
                  <a:pt x="15603" y="7538"/>
                </a:cubicBezTo>
                <a:cubicBezTo>
                  <a:pt x="15603" y="7538"/>
                  <a:pt x="15603" y="7538"/>
                  <a:pt x="15602" y="7537"/>
                </a:cubicBezTo>
                <a:cubicBezTo>
                  <a:pt x="15587" y="7500"/>
                  <a:pt x="15595" y="7451"/>
                  <a:pt x="15619" y="7428"/>
                </a:cubicBezTo>
                <a:cubicBezTo>
                  <a:pt x="15625" y="7422"/>
                  <a:pt x="15633" y="7419"/>
                  <a:pt x="15639" y="7417"/>
                </a:cubicBezTo>
                <a:cubicBezTo>
                  <a:pt x="15644" y="7416"/>
                  <a:pt x="15649" y="7416"/>
                  <a:pt x="15654" y="7417"/>
                </a:cubicBezTo>
                <a:cubicBezTo>
                  <a:pt x="15660" y="7418"/>
                  <a:pt x="15665" y="7422"/>
                  <a:pt x="15670" y="7425"/>
                </a:cubicBezTo>
                <a:cubicBezTo>
                  <a:pt x="15670" y="7425"/>
                  <a:pt x="15670" y="7425"/>
                  <a:pt x="15670" y="7425"/>
                </a:cubicBezTo>
                <a:cubicBezTo>
                  <a:pt x="15684" y="7412"/>
                  <a:pt x="15698" y="7407"/>
                  <a:pt x="15712" y="7407"/>
                </a:cubicBezTo>
                <a:cubicBezTo>
                  <a:pt x="15733" y="7392"/>
                  <a:pt x="15752" y="7383"/>
                  <a:pt x="15768" y="7383"/>
                </a:cubicBezTo>
                <a:cubicBezTo>
                  <a:pt x="15778" y="7383"/>
                  <a:pt x="15786" y="7385"/>
                  <a:pt x="15793" y="7387"/>
                </a:cubicBezTo>
                <a:cubicBezTo>
                  <a:pt x="15810" y="7346"/>
                  <a:pt x="15863" y="7308"/>
                  <a:pt x="15911" y="7299"/>
                </a:cubicBezTo>
                <a:cubicBezTo>
                  <a:pt x="15956" y="7247"/>
                  <a:pt x="16037" y="7176"/>
                  <a:pt x="16153" y="7083"/>
                </a:cubicBezTo>
                <a:cubicBezTo>
                  <a:pt x="16156" y="7073"/>
                  <a:pt x="16161" y="7064"/>
                  <a:pt x="16167" y="7058"/>
                </a:cubicBezTo>
                <a:cubicBezTo>
                  <a:pt x="16171" y="7054"/>
                  <a:pt x="16176" y="7052"/>
                  <a:pt x="16181" y="7051"/>
                </a:cubicBezTo>
                <a:cubicBezTo>
                  <a:pt x="16185" y="7050"/>
                  <a:pt x="16189" y="7052"/>
                  <a:pt x="16193" y="7053"/>
                </a:cubicBezTo>
                <a:cubicBezTo>
                  <a:pt x="16231" y="7023"/>
                  <a:pt x="16273" y="6991"/>
                  <a:pt x="16319" y="6956"/>
                </a:cubicBezTo>
                <a:cubicBezTo>
                  <a:pt x="16353" y="6896"/>
                  <a:pt x="16448" y="6827"/>
                  <a:pt x="16610" y="6749"/>
                </a:cubicBezTo>
                <a:cubicBezTo>
                  <a:pt x="16579" y="6673"/>
                  <a:pt x="16662" y="6642"/>
                  <a:pt x="17102" y="6472"/>
                </a:cubicBezTo>
                <a:cubicBezTo>
                  <a:pt x="17320" y="6387"/>
                  <a:pt x="17550" y="6343"/>
                  <a:pt x="17778" y="6341"/>
                </a:cubicBezTo>
                <a:close/>
                <a:moveTo>
                  <a:pt x="9266" y="6727"/>
                </a:moveTo>
                <a:cubicBezTo>
                  <a:pt x="9288" y="6731"/>
                  <a:pt x="9316" y="6750"/>
                  <a:pt x="9345" y="6790"/>
                </a:cubicBezTo>
                <a:cubicBezTo>
                  <a:pt x="9394" y="6856"/>
                  <a:pt x="9423" y="6938"/>
                  <a:pt x="9409" y="6972"/>
                </a:cubicBezTo>
                <a:cubicBezTo>
                  <a:pt x="9372" y="7062"/>
                  <a:pt x="9313" y="7047"/>
                  <a:pt x="9249" y="6930"/>
                </a:cubicBezTo>
                <a:cubicBezTo>
                  <a:pt x="9192" y="6828"/>
                  <a:pt x="9203" y="6743"/>
                  <a:pt x="9245" y="6729"/>
                </a:cubicBezTo>
                <a:cubicBezTo>
                  <a:pt x="9251" y="6727"/>
                  <a:pt x="9258" y="6726"/>
                  <a:pt x="9266" y="6727"/>
                </a:cubicBezTo>
                <a:close/>
                <a:moveTo>
                  <a:pt x="9452" y="7067"/>
                </a:moveTo>
                <a:cubicBezTo>
                  <a:pt x="9475" y="7066"/>
                  <a:pt x="9502" y="7097"/>
                  <a:pt x="9528" y="7169"/>
                </a:cubicBezTo>
                <a:cubicBezTo>
                  <a:pt x="9606" y="7388"/>
                  <a:pt x="9587" y="7564"/>
                  <a:pt x="9468" y="7731"/>
                </a:cubicBezTo>
                <a:cubicBezTo>
                  <a:pt x="9349" y="7900"/>
                  <a:pt x="9313" y="7917"/>
                  <a:pt x="9275" y="7824"/>
                </a:cubicBezTo>
                <a:cubicBezTo>
                  <a:pt x="9261" y="7790"/>
                  <a:pt x="9292" y="7705"/>
                  <a:pt x="9345" y="7633"/>
                </a:cubicBezTo>
                <a:cubicBezTo>
                  <a:pt x="9414" y="7539"/>
                  <a:pt x="9432" y="7452"/>
                  <a:pt x="9412" y="7311"/>
                </a:cubicBezTo>
                <a:cubicBezTo>
                  <a:pt x="9390" y="7164"/>
                  <a:pt x="9414" y="7070"/>
                  <a:pt x="9452" y="7067"/>
                </a:cubicBezTo>
                <a:close/>
                <a:moveTo>
                  <a:pt x="19521" y="7556"/>
                </a:moveTo>
                <a:cubicBezTo>
                  <a:pt x="19590" y="7551"/>
                  <a:pt x="19641" y="7744"/>
                  <a:pt x="19592" y="7881"/>
                </a:cubicBezTo>
                <a:cubicBezTo>
                  <a:pt x="19564" y="7962"/>
                  <a:pt x="19534" y="8028"/>
                  <a:pt x="19526" y="8028"/>
                </a:cubicBezTo>
                <a:cubicBezTo>
                  <a:pt x="19448" y="8028"/>
                  <a:pt x="19418" y="7639"/>
                  <a:pt x="19491" y="7571"/>
                </a:cubicBezTo>
                <a:cubicBezTo>
                  <a:pt x="19502" y="7562"/>
                  <a:pt x="19511" y="7557"/>
                  <a:pt x="19521" y="7556"/>
                </a:cubicBezTo>
                <a:close/>
                <a:moveTo>
                  <a:pt x="15556" y="7576"/>
                </a:moveTo>
                <a:cubicBezTo>
                  <a:pt x="15563" y="7575"/>
                  <a:pt x="15570" y="7575"/>
                  <a:pt x="15576" y="7577"/>
                </a:cubicBezTo>
                <a:cubicBezTo>
                  <a:pt x="15615" y="7591"/>
                  <a:pt x="15624" y="7681"/>
                  <a:pt x="15578" y="7809"/>
                </a:cubicBezTo>
                <a:cubicBezTo>
                  <a:pt x="15514" y="7989"/>
                  <a:pt x="15515" y="8354"/>
                  <a:pt x="15581" y="8537"/>
                </a:cubicBezTo>
                <a:cubicBezTo>
                  <a:pt x="15659" y="8758"/>
                  <a:pt x="15559" y="8861"/>
                  <a:pt x="15463" y="8657"/>
                </a:cubicBezTo>
                <a:cubicBezTo>
                  <a:pt x="15353" y="8419"/>
                  <a:pt x="15361" y="7802"/>
                  <a:pt x="15477" y="7644"/>
                </a:cubicBezTo>
                <a:cubicBezTo>
                  <a:pt x="15507" y="7603"/>
                  <a:pt x="15535" y="7581"/>
                  <a:pt x="15556" y="7576"/>
                </a:cubicBezTo>
                <a:close/>
                <a:moveTo>
                  <a:pt x="4581" y="7758"/>
                </a:moveTo>
                <a:cubicBezTo>
                  <a:pt x="4596" y="7755"/>
                  <a:pt x="4611" y="7764"/>
                  <a:pt x="4619" y="7784"/>
                </a:cubicBezTo>
                <a:cubicBezTo>
                  <a:pt x="4630" y="7811"/>
                  <a:pt x="4624" y="7846"/>
                  <a:pt x="4607" y="7863"/>
                </a:cubicBezTo>
                <a:cubicBezTo>
                  <a:pt x="4589" y="7879"/>
                  <a:pt x="4566" y="7870"/>
                  <a:pt x="4555" y="7844"/>
                </a:cubicBezTo>
                <a:cubicBezTo>
                  <a:pt x="4544" y="7817"/>
                  <a:pt x="4550" y="7783"/>
                  <a:pt x="4567" y="7766"/>
                </a:cubicBezTo>
                <a:cubicBezTo>
                  <a:pt x="4572" y="7762"/>
                  <a:pt x="4576" y="7759"/>
                  <a:pt x="4581" y="7758"/>
                </a:cubicBezTo>
                <a:close/>
                <a:moveTo>
                  <a:pt x="4716" y="7911"/>
                </a:moveTo>
                <a:cubicBezTo>
                  <a:pt x="4731" y="7907"/>
                  <a:pt x="4746" y="7917"/>
                  <a:pt x="4754" y="7937"/>
                </a:cubicBezTo>
                <a:cubicBezTo>
                  <a:pt x="4765" y="7963"/>
                  <a:pt x="4759" y="7998"/>
                  <a:pt x="4742" y="8014"/>
                </a:cubicBezTo>
                <a:cubicBezTo>
                  <a:pt x="4724" y="8031"/>
                  <a:pt x="4701" y="8023"/>
                  <a:pt x="4690" y="7996"/>
                </a:cubicBezTo>
                <a:cubicBezTo>
                  <a:pt x="4679" y="7970"/>
                  <a:pt x="4685" y="7935"/>
                  <a:pt x="4702" y="7919"/>
                </a:cubicBezTo>
                <a:cubicBezTo>
                  <a:pt x="4707" y="7915"/>
                  <a:pt x="4712" y="7912"/>
                  <a:pt x="4716" y="7911"/>
                </a:cubicBezTo>
                <a:close/>
                <a:moveTo>
                  <a:pt x="19268" y="8368"/>
                </a:moveTo>
                <a:cubicBezTo>
                  <a:pt x="19282" y="8364"/>
                  <a:pt x="19298" y="8374"/>
                  <a:pt x="19306" y="8394"/>
                </a:cubicBezTo>
                <a:cubicBezTo>
                  <a:pt x="19317" y="8420"/>
                  <a:pt x="19311" y="8455"/>
                  <a:pt x="19293" y="8471"/>
                </a:cubicBezTo>
                <a:cubicBezTo>
                  <a:pt x="19276" y="8487"/>
                  <a:pt x="19253" y="8480"/>
                  <a:pt x="19242" y="8453"/>
                </a:cubicBezTo>
                <a:cubicBezTo>
                  <a:pt x="19231" y="8427"/>
                  <a:pt x="19236" y="8391"/>
                  <a:pt x="19254" y="8375"/>
                </a:cubicBezTo>
                <a:cubicBezTo>
                  <a:pt x="19258" y="8371"/>
                  <a:pt x="19263" y="8369"/>
                  <a:pt x="19268" y="8368"/>
                </a:cubicBezTo>
                <a:close/>
                <a:moveTo>
                  <a:pt x="19134" y="8483"/>
                </a:moveTo>
                <a:cubicBezTo>
                  <a:pt x="19139" y="8481"/>
                  <a:pt x="19144" y="8482"/>
                  <a:pt x="19149" y="8483"/>
                </a:cubicBezTo>
                <a:cubicBezTo>
                  <a:pt x="19164" y="8486"/>
                  <a:pt x="19178" y="8498"/>
                  <a:pt x="19187" y="8519"/>
                </a:cubicBezTo>
                <a:cubicBezTo>
                  <a:pt x="19202" y="8556"/>
                  <a:pt x="19194" y="8605"/>
                  <a:pt x="19170" y="8628"/>
                </a:cubicBezTo>
                <a:cubicBezTo>
                  <a:pt x="19145" y="8651"/>
                  <a:pt x="19113" y="8639"/>
                  <a:pt x="19098" y="8602"/>
                </a:cubicBezTo>
                <a:cubicBezTo>
                  <a:pt x="19082" y="8565"/>
                  <a:pt x="19090" y="8516"/>
                  <a:pt x="19114" y="8493"/>
                </a:cubicBezTo>
                <a:cubicBezTo>
                  <a:pt x="19120" y="8487"/>
                  <a:pt x="19127" y="8484"/>
                  <a:pt x="19134" y="8483"/>
                </a:cubicBezTo>
                <a:close/>
                <a:moveTo>
                  <a:pt x="4529" y="8590"/>
                </a:moveTo>
                <a:cubicBezTo>
                  <a:pt x="4544" y="8589"/>
                  <a:pt x="4555" y="8598"/>
                  <a:pt x="4565" y="8617"/>
                </a:cubicBezTo>
                <a:cubicBezTo>
                  <a:pt x="4591" y="8664"/>
                  <a:pt x="4571" y="8717"/>
                  <a:pt x="4487" y="8817"/>
                </a:cubicBezTo>
                <a:cubicBezTo>
                  <a:pt x="4399" y="8923"/>
                  <a:pt x="4366" y="8939"/>
                  <a:pt x="4339" y="8889"/>
                </a:cubicBezTo>
                <a:cubicBezTo>
                  <a:pt x="4313" y="8842"/>
                  <a:pt x="4333" y="8789"/>
                  <a:pt x="4417" y="8689"/>
                </a:cubicBezTo>
                <a:cubicBezTo>
                  <a:pt x="4472" y="8623"/>
                  <a:pt x="4505" y="8592"/>
                  <a:pt x="4529" y="8590"/>
                </a:cubicBezTo>
                <a:close/>
                <a:moveTo>
                  <a:pt x="18695" y="8826"/>
                </a:moveTo>
                <a:cubicBezTo>
                  <a:pt x="18745" y="8829"/>
                  <a:pt x="18788" y="8892"/>
                  <a:pt x="18762" y="8956"/>
                </a:cubicBezTo>
                <a:cubicBezTo>
                  <a:pt x="18747" y="8992"/>
                  <a:pt x="18716" y="9023"/>
                  <a:pt x="18693" y="9023"/>
                </a:cubicBezTo>
                <a:cubicBezTo>
                  <a:pt x="18627" y="9023"/>
                  <a:pt x="18593" y="8895"/>
                  <a:pt x="18646" y="8846"/>
                </a:cubicBezTo>
                <a:cubicBezTo>
                  <a:pt x="18661" y="8831"/>
                  <a:pt x="18678" y="8825"/>
                  <a:pt x="18695" y="8826"/>
                </a:cubicBezTo>
                <a:close/>
                <a:moveTo>
                  <a:pt x="16027" y="8972"/>
                </a:moveTo>
                <a:cubicBezTo>
                  <a:pt x="16215" y="8969"/>
                  <a:pt x="16687" y="9123"/>
                  <a:pt x="16676" y="9200"/>
                </a:cubicBezTo>
                <a:cubicBezTo>
                  <a:pt x="16662" y="9297"/>
                  <a:pt x="16494" y="9307"/>
                  <a:pt x="16214" y="9225"/>
                </a:cubicBezTo>
                <a:cubicBezTo>
                  <a:pt x="15950" y="9148"/>
                  <a:pt x="15850" y="9050"/>
                  <a:pt x="15966" y="8983"/>
                </a:cubicBezTo>
                <a:cubicBezTo>
                  <a:pt x="15979" y="8976"/>
                  <a:pt x="16000" y="8972"/>
                  <a:pt x="16027" y="8972"/>
                </a:cubicBezTo>
                <a:close/>
                <a:moveTo>
                  <a:pt x="17206" y="8980"/>
                </a:moveTo>
                <a:cubicBezTo>
                  <a:pt x="17536" y="8985"/>
                  <a:pt x="17719" y="9033"/>
                  <a:pt x="17702" y="9098"/>
                </a:cubicBezTo>
                <a:cubicBezTo>
                  <a:pt x="17706" y="9097"/>
                  <a:pt x="17711" y="9097"/>
                  <a:pt x="17716" y="9097"/>
                </a:cubicBezTo>
                <a:cubicBezTo>
                  <a:pt x="17751" y="9093"/>
                  <a:pt x="17787" y="9090"/>
                  <a:pt x="17826" y="9088"/>
                </a:cubicBezTo>
                <a:cubicBezTo>
                  <a:pt x="17870" y="9085"/>
                  <a:pt x="17915" y="9084"/>
                  <a:pt x="17960" y="9083"/>
                </a:cubicBezTo>
                <a:cubicBezTo>
                  <a:pt x="18115" y="9081"/>
                  <a:pt x="18264" y="9088"/>
                  <a:pt x="18329" y="9107"/>
                </a:cubicBezTo>
                <a:cubicBezTo>
                  <a:pt x="18351" y="9113"/>
                  <a:pt x="18364" y="9120"/>
                  <a:pt x="18365" y="9129"/>
                </a:cubicBezTo>
                <a:cubicBezTo>
                  <a:pt x="18365" y="9133"/>
                  <a:pt x="18364" y="9139"/>
                  <a:pt x="18363" y="9144"/>
                </a:cubicBezTo>
                <a:cubicBezTo>
                  <a:pt x="18362" y="9149"/>
                  <a:pt x="18360" y="9154"/>
                  <a:pt x="18358" y="9160"/>
                </a:cubicBezTo>
                <a:cubicBezTo>
                  <a:pt x="18353" y="9171"/>
                  <a:pt x="18345" y="9182"/>
                  <a:pt x="18335" y="9192"/>
                </a:cubicBezTo>
                <a:cubicBezTo>
                  <a:pt x="18316" y="9213"/>
                  <a:pt x="18289" y="9233"/>
                  <a:pt x="18259" y="9246"/>
                </a:cubicBezTo>
                <a:cubicBezTo>
                  <a:pt x="18232" y="9258"/>
                  <a:pt x="18201" y="9267"/>
                  <a:pt x="18169" y="9275"/>
                </a:cubicBezTo>
                <a:cubicBezTo>
                  <a:pt x="18163" y="9276"/>
                  <a:pt x="18158" y="9277"/>
                  <a:pt x="18152" y="9279"/>
                </a:cubicBezTo>
                <a:cubicBezTo>
                  <a:pt x="18137" y="9282"/>
                  <a:pt x="18121" y="9284"/>
                  <a:pt x="18106" y="9287"/>
                </a:cubicBezTo>
                <a:cubicBezTo>
                  <a:pt x="18076" y="9292"/>
                  <a:pt x="18046" y="9296"/>
                  <a:pt x="18015" y="9298"/>
                </a:cubicBezTo>
                <a:cubicBezTo>
                  <a:pt x="18000" y="9300"/>
                  <a:pt x="17985" y="9301"/>
                  <a:pt x="17970" y="9302"/>
                </a:cubicBezTo>
                <a:cubicBezTo>
                  <a:pt x="17940" y="9303"/>
                  <a:pt x="17910" y="9304"/>
                  <a:pt x="17880" y="9303"/>
                </a:cubicBezTo>
                <a:cubicBezTo>
                  <a:pt x="17862" y="9303"/>
                  <a:pt x="17846" y="9302"/>
                  <a:pt x="17829" y="9302"/>
                </a:cubicBezTo>
                <a:cubicBezTo>
                  <a:pt x="17803" y="9300"/>
                  <a:pt x="17780" y="9298"/>
                  <a:pt x="17756" y="9296"/>
                </a:cubicBezTo>
                <a:cubicBezTo>
                  <a:pt x="17737" y="9294"/>
                  <a:pt x="17718" y="9293"/>
                  <a:pt x="17700" y="9290"/>
                </a:cubicBezTo>
                <a:cubicBezTo>
                  <a:pt x="17674" y="9286"/>
                  <a:pt x="17652" y="9281"/>
                  <a:pt x="17629" y="9275"/>
                </a:cubicBezTo>
                <a:cubicBezTo>
                  <a:pt x="17588" y="9266"/>
                  <a:pt x="17551" y="9255"/>
                  <a:pt x="17525" y="9241"/>
                </a:cubicBezTo>
                <a:cubicBezTo>
                  <a:pt x="17525" y="9241"/>
                  <a:pt x="17525" y="9241"/>
                  <a:pt x="17525" y="9241"/>
                </a:cubicBezTo>
                <a:cubicBezTo>
                  <a:pt x="17516" y="9236"/>
                  <a:pt x="17508" y="9231"/>
                  <a:pt x="17501" y="9226"/>
                </a:cubicBezTo>
                <a:cubicBezTo>
                  <a:pt x="17500" y="9225"/>
                  <a:pt x="17500" y="9224"/>
                  <a:pt x="17499" y="9223"/>
                </a:cubicBezTo>
                <a:cubicBezTo>
                  <a:pt x="17493" y="9218"/>
                  <a:pt x="17487" y="9213"/>
                  <a:pt x="17484" y="9207"/>
                </a:cubicBezTo>
                <a:cubicBezTo>
                  <a:pt x="17217" y="9258"/>
                  <a:pt x="16763" y="9226"/>
                  <a:pt x="16713" y="9135"/>
                </a:cubicBezTo>
                <a:cubicBezTo>
                  <a:pt x="16633" y="8989"/>
                  <a:pt x="16683" y="8973"/>
                  <a:pt x="17206" y="8980"/>
                </a:cubicBezTo>
                <a:close/>
                <a:moveTo>
                  <a:pt x="4058" y="9191"/>
                </a:moveTo>
                <a:cubicBezTo>
                  <a:pt x="4063" y="9191"/>
                  <a:pt x="4066" y="9193"/>
                  <a:pt x="4069" y="9197"/>
                </a:cubicBezTo>
                <a:cubicBezTo>
                  <a:pt x="4092" y="9232"/>
                  <a:pt x="4052" y="9308"/>
                  <a:pt x="3943" y="9433"/>
                </a:cubicBezTo>
                <a:cubicBezTo>
                  <a:pt x="3827" y="9567"/>
                  <a:pt x="3775" y="9615"/>
                  <a:pt x="3744" y="9608"/>
                </a:cubicBezTo>
                <a:cubicBezTo>
                  <a:pt x="3742" y="9620"/>
                  <a:pt x="3737" y="9631"/>
                  <a:pt x="3729" y="9638"/>
                </a:cubicBezTo>
                <a:cubicBezTo>
                  <a:pt x="3711" y="9655"/>
                  <a:pt x="3688" y="9647"/>
                  <a:pt x="3677" y="9620"/>
                </a:cubicBezTo>
                <a:cubicBezTo>
                  <a:pt x="3666" y="9594"/>
                  <a:pt x="3672" y="9559"/>
                  <a:pt x="3689" y="9542"/>
                </a:cubicBezTo>
                <a:cubicBezTo>
                  <a:pt x="3697" y="9535"/>
                  <a:pt x="3705" y="9534"/>
                  <a:pt x="3714" y="9536"/>
                </a:cubicBezTo>
                <a:cubicBezTo>
                  <a:pt x="3751" y="9430"/>
                  <a:pt x="3994" y="9181"/>
                  <a:pt x="4058" y="9191"/>
                </a:cubicBezTo>
                <a:close/>
                <a:moveTo>
                  <a:pt x="6360" y="9386"/>
                </a:moveTo>
                <a:cubicBezTo>
                  <a:pt x="6374" y="9383"/>
                  <a:pt x="6388" y="9393"/>
                  <a:pt x="6396" y="9412"/>
                </a:cubicBezTo>
                <a:cubicBezTo>
                  <a:pt x="6407" y="9438"/>
                  <a:pt x="6402" y="9472"/>
                  <a:pt x="6384" y="9488"/>
                </a:cubicBezTo>
                <a:cubicBezTo>
                  <a:pt x="6367" y="9504"/>
                  <a:pt x="6345" y="9496"/>
                  <a:pt x="6334" y="9470"/>
                </a:cubicBezTo>
                <a:cubicBezTo>
                  <a:pt x="6323" y="9444"/>
                  <a:pt x="6329" y="9411"/>
                  <a:pt x="6346" y="9395"/>
                </a:cubicBezTo>
                <a:cubicBezTo>
                  <a:pt x="6350" y="9391"/>
                  <a:pt x="6355" y="9387"/>
                  <a:pt x="6360" y="9386"/>
                </a:cubicBezTo>
                <a:close/>
                <a:moveTo>
                  <a:pt x="19069" y="16622"/>
                </a:moveTo>
                <a:cubicBezTo>
                  <a:pt x="19057" y="16622"/>
                  <a:pt x="19050" y="16628"/>
                  <a:pt x="19045" y="16637"/>
                </a:cubicBezTo>
                <a:cubicBezTo>
                  <a:pt x="19050" y="16676"/>
                  <a:pt x="19067" y="16714"/>
                  <a:pt x="19095" y="16762"/>
                </a:cubicBezTo>
                <a:cubicBezTo>
                  <a:pt x="19096" y="16762"/>
                  <a:pt x="19097" y="16764"/>
                  <a:pt x="19098" y="16764"/>
                </a:cubicBezTo>
                <a:cubicBezTo>
                  <a:pt x="19109" y="16764"/>
                  <a:pt x="19119" y="16732"/>
                  <a:pt x="19119" y="16693"/>
                </a:cubicBezTo>
                <a:cubicBezTo>
                  <a:pt x="19119" y="16654"/>
                  <a:pt x="19096" y="16622"/>
                  <a:pt x="19069" y="16622"/>
                </a:cubicBezTo>
                <a:close/>
                <a:moveTo>
                  <a:pt x="20128" y="16866"/>
                </a:moveTo>
                <a:cubicBezTo>
                  <a:pt x="20120" y="16891"/>
                  <a:pt x="20109" y="16920"/>
                  <a:pt x="20100" y="16946"/>
                </a:cubicBezTo>
                <a:cubicBezTo>
                  <a:pt x="20102" y="16947"/>
                  <a:pt x="20103" y="16947"/>
                  <a:pt x="20105" y="16948"/>
                </a:cubicBezTo>
                <a:cubicBezTo>
                  <a:pt x="20112" y="16920"/>
                  <a:pt x="20120" y="16893"/>
                  <a:pt x="20128" y="16866"/>
                </a:cubicBezTo>
                <a:close/>
                <a:moveTo>
                  <a:pt x="16395" y="17573"/>
                </a:moveTo>
                <a:cubicBezTo>
                  <a:pt x="16388" y="17574"/>
                  <a:pt x="16382" y="17578"/>
                  <a:pt x="16375" y="17584"/>
                </a:cubicBezTo>
                <a:cubicBezTo>
                  <a:pt x="16375" y="17584"/>
                  <a:pt x="16375" y="17584"/>
                  <a:pt x="16375" y="17584"/>
                </a:cubicBezTo>
                <a:cubicBezTo>
                  <a:pt x="16373" y="17615"/>
                  <a:pt x="16371" y="17658"/>
                  <a:pt x="16369" y="17710"/>
                </a:cubicBezTo>
                <a:cubicBezTo>
                  <a:pt x="16386" y="17732"/>
                  <a:pt x="16410" y="17737"/>
                  <a:pt x="16430" y="17718"/>
                </a:cubicBezTo>
                <a:cubicBezTo>
                  <a:pt x="16438" y="17711"/>
                  <a:pt x="16443" y="17701"/>
                  <a:pt x="16448" y="17690"/>
                </a:cubicBezTo>
                <a:cubicBezTo>
                  <a:pt x="16445" y="17654"/>
                  <a:pt x="16442" y="17621"/>
                  <a:pt x="16437" y="17592"/>
                </a:cubicBezTo>
                <a:cubicBezTo>
                  <a:pt x="16425" y="17577"/>
                  <a:pt x="16410" y="17569"/>
                  <a:pt x="16395" y="17573"/>
                </a:cubicBezTo>
                <a:close/>
                <a:moveTo>
                  <a:pt x="18260" y="17747"/>
                </a:moveTo>
                <a:cubicBezTo>
                  <a:pt x="18235" y="17747"/>
                  <a:pt x="18214" y="17781"/>
                  <a:pt x="18214" y="17822"/>
                </a:cubicBezTo>
                <a:cubicBezTo>
                  <a:pt x="18214" y="17863"/>
                  <a:pt x="18248" y="17896"/>
                  <a:pt x="18291" y="17896"/>
                </a:cubicBezTo>
                <a:cubicBezTo>
                  <a:pt x="18333" y="17896"/>
                  <a:pt x="18354" y="17863"/>
                  <a:pt x="18338" y="17822"/>
                </a:cubicBezTo>
                <a:cubicBezTo>
                  <a:pt x="18321" y="17781"/>
                  <a:pt x="18286" y="17747"/>
                  <a:pt x="18260" y="17747"/>
                </a:cubicBezTo>
                <a:close/>
                <a:moveTo>
                  <a:pt x="16999" y="17849"/>
                </a:moveTo>
                <a:cubicBezTo>
                  <a:pt x="16994" y="17849"/>
                  <a:pt x="16988" y="17850"/>
                  <a:pt x="16983" y="17850"/>
                </a:cubicBezTo>
                <a:cubicBezTo>
                  <a:pt x="16986" y="17859"/>
                  <a:pt x="16988" y="17868"/>
                  <a:pt x="16990" y="17877"/>
                </a:cubicBezTo>
                <a:cubicBezTo>
                  <a:pt x="16993" y="17868"/>
                  <a:pt x="16996" y="17858"/>
                  <a:pt x="16999" y="17849"/>
                </a:cubicBezTo>
                <a:close/>
                <a:moveTo>
                  <a:pt x="16401" y="17862"/>
                </a:moveTo>
                <a:cubicBezTo>
                  <a:pt x="16393" y="17857"/>
                  <a:pt x="16387" y="17898"/>
                  <a:pt x="16387" y="17971"/>
                </a:cubicBezTo>
                <a:cubicBezTo>
                  <a:pt x="16387" y="18069"/>
                  <a:pt x="16397" y="18109"/>
                  <a:pt x="16410" y="18060"/>
                </a:cubicBezTo>
                <a:cubicBezTo>
                  <a:pt x="16423" y="18011"/>
                  <a:pt x="16423" y="17931"/>
                  <a:pt x="16410" y="17882"/>
                </a:cubicBezTo>
                <a:cubicBezTo>
                  <a:pt x="16407" y="17870"/>
                  <a:pt x="16404" y="17863"/>
                  <a:pt x="16401" y="17862"/>
                </a:cubicBezTo>
                <a:close/>
                <a:moveTo>
                  <a:pt x="18813" y="18198"/>
                </a:moveTo>
                <a:cubicBezTo>
                  <a:pt x="18762" y="18201"/>
                  <a:pt x="18704" y="18226"/>
                  <a:pt x="18659" y="18269"/>
                </a:cubicBezTo>
                <a:cubicBezTo>
                  <a:pt x="18598" y="18330"/>
                  <a:pt x="18597" y="18355"/>
                  <a:pt x="18652" y="18407"/>
                </a:cubicBezTo>
                <a:cubicBezTo>
                  <a:pt x="18725" y="18479"/>
                  <a:pt x="18963" y="18343"/>
                  <a:pt x="18924" y="18251"/>
                </a:cubicBezTo>
                <a:cubicBezTo>
                  <a:pt x="18908" y="18211"/>
                  <a:pt x="18864" y="18194"/>
                  <a:pt x="18813" y="18198"/>
                </a:cubicBezTo>
                <a:close/>
                <a:moveTo>
                  <a:pt x="19377" y="18231"/>
                </a:moveTo>
                <a:cubicBezTo>
                  <a:pt x="19328" y="18231"/>
                  <a:pt x="19278" y="18269"/>
                  <a:pt x="19268" y="18315"/>
                </a:cubicBezTo>
                <a:cubicBezTo>
                  <a:pt x="19257" y="18363"/>
                  <a:pt x="19304" y="18398"/>
                  <a:pt x="19377" y="18398"/>
                </a:cubicBezTo>
                <a:cubicBezTo>
                  <a:pt x="19450" y="18398"/>
                  <a:pt x="19497" y="18363"/>
                  <a:pt x="19486" y="18315"/>
                </a:cubicBezTo>
                <a:cubicBezTo>
                  <a:pt x="19476" y="18269"/>
                  <a:pt x="19427" y="18231"/>
                  <a:pt x="19377" y="18231"/>
                </a:cubicBezTo>
                <a:close/>
                <a:moveTo>
                  <a:pt x="15603" y="18429"/>
                </a:moveTo>
                <a:cubicBezTo>
                  <a:pt x="15592" y="18433"/>
                  <a:pt x="15591" y="18446"/>
                  <a:pt x="15600" y="18468"/>
                </a:cubicBezTo>
                <a:cubicBezTo>
                  <a:pt x="15616" y="18507"/>
                  <a:pt x="15649" y="18539"/>
                  <a:pt x="15673" y="18539"/>
                </a:cubicBezTo>
                <a:cubicBezTo>
                  <a:pt x="15741" y="18539"/>
                  <a:pt x="15726" y="18488"/>
                  <a:pt x="15645" y="18441"/>
                </a:cubicBezTo>
                <a:cubicBezTo>
                  <a:pt x="15634" y="18435"/>
                  <a:pt x="15625" y="18431"/>
                  <a:pt x="15618" y="18429"/>
                </a:cubicBezTo>
                <a:cubicBezTo>
                  <a:pt x="15612" y="18428"/>
                  <a:pt x="15607" y="18428"/>
                  <a:pt x="15603" y="18429"/>
                </a:cubicBezTo>
                <a:close/>
                <a:moveTo>
                  <a:pt x="15909" y="18792"/>
                </a:moveTo>
                <a:cubicBezTo>
                  <a:pt x="15900" y="18791"/>
                  <a:pt x="15891" y="18793"/>
                  <a:pt x="15882" y="18798"/>
                </a:cubicBezTo>
                <a:cubicBezTo>
                  <a:pt x="15847" y="18818"/>
                  <a:pt x="15830" y="18878"/>
                  <a:pt x="15843" y="18931"/>
                </a:cubicBezTo>
                <a:cubicBezTo>
                  <a:pt x="15857" y="18984"/>
                  <a:pt x="15897" y="19011"/>
                  <a:pt x="15932" y="18991"/>
                </a:cubicBezTo>
                <a:cubicBezTo>
                  <a:pt x="15967" y="18970"/>
                  <a:pt x="15984" y="18910"/>
                  <a:pt x="15971" y="18858"/>
                </a:cubicBezTo>
                <a:cubicBezTo>
                  <a:pt x="15961" y="18818"/>
                  <a:pt x="15936" y="18793"/>
                  <a:pt x="15909" y="18792"/>
                </a:cubicBezTo>
                <a:close/>
              </a:path>
            </a:pathLst>
          </a:custGeom>
          <a:ln w="12700">
            <a:miter lim="400000"/>
          </a:ln>
        </p:spPr>
      </p:pic>
      <p:pic>
        <p:nvPicPr>
          <p:cNvPr id="482" name="11411553241108_.pic_hd.jpg" descr="11411553241108_.pic_hd.jpg"/>
          <p:cNvPicPr>
            <a:picLocks/>
          </p:cNvPicPr>
          <p:nvPr/>
        </p:nvPicPr>
        <p:blipFill>
          <a:blip r:embed="rId6">
            <a:extLst/>
          </a:blip>
          <a:srcRect l="50866" t="16902" r="39489" b="65099"/>
          <a:stretch>
            <a:fillRect/>
          </a:stretch>
        </p:blipFill>
        <p:spPr>
          <a:xfrm>
            <a:off x="11081348" y="6692899"/>
            <a:ext cx="1812926"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3" name="11411553241108_.pic_hd.jpg" descr="11411553241108_.pic_hd.jpg"/>
          <p:cNvPicPr>
            <a:picLocks/>
          </p:cNvPicPr>
          <p:nvPr/>
        </p:nvPicPr>
        <p:blipFill>
          <a:blip r:embed="rId6">
            <a:extLst/>
          </a:blip>
          <a:srcRect l="50866" t="16902" r="39488" b="65099"/>
          <a:stretch>
            <a:fillRect/>
          </a:stretch>
        </p:blipFill>
        <p:spPr>
          <a:xfrm>
            <a:off x="8920827" y="8328690"/>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4" name="11411553241108_.pic_hd.jpg" descr="11411553241108_.pic_hd.jpg"/>
          <p:cNvPicPr>
            <a:picLocks/>
          </p:cNvPicPr>
          <p:nvPr/>
        </p:nvPicPr>
        <p:blipFill>
          <a:blip r:embed="rId6">
            <a:extLst/>
          </a:blip>
          <a:srcRect l="50866" t="16902" r="39488" b="65099"/>
          <a:stretch>
            <a:fillRect/>
          </a:stretch>
        </p:blipFill>
        <p:spPr>
          <a:xfrm>
            <a:off x="18708953" y="5048744"/>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5" name="11411553241108_.pic_hd.jpg" descr="11411553241108_.pic_hd.jpg"/>
          <p:cNvPicPr>
            <a:picLocks/>
          </p:cNvPicPr>
          <p:nvPr/>
        </p:nvPicPr>
        <p:blipFill>
          <a:blip r:embed="rId6">
            <a:extLst/>
          </a:blip>
          <a:srcRect l="50866" t="16902" r="39488" b="65099"/>
          <a:stretch>
            <a:fillRect/>
          </a:stretch>
        </p:blipFill>
        <p:spPr>
          <a:xfrm>
            <a:off x="17400168" y="6407149"/>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6" name="11411553241108_.pic_hd.jpg" descr="11411553241108_.pic_hd.jpg"/>
          <p:cNvPicPr>
            <a:picLocks/>
          </p:cNvPicPr>
          <p:nvPr/>
        </p:nvPicPr>
        <p:blipFill>
          <a:blip r:embed="rId6">
            <a:extLst/>
          </a:blip>
          <a:srcRect l="50866" t="16902" r="39489" b="65099"/>
          <a:stretch>
            <a:fillRect/>
          </a:stretch>
        </p:blipFill>
        <p:spPr>
          <a:xfrm rot="1820691">
            <a:off x="11978724" y="5048739"/>
            <a:ext cx="1383904"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7" name="11411553241108_.pic_hd.jpg" descr="11411553241108_.pic_hd.jpg"/>
          <p:cNvPicPr>
            <a:picLocks/>
          </p:cNvPicPr>
          <p:nvPr/>
        </p:nvPicPr>
        <p:blipFill>
          <a:blip r:embed="rId6">
            <a:extLst/>
          </a:blip>
          <a:srcRect l="50866" t="16902" r="39491" b="65094"/>
          <a:stretch>
            <a:fillRect/>
          </a:stretch>
        </p:blipFill>
        <p:spPr>
          <a:xfrm rot="12330">
            <a:off x="9998404" y="5405842"/>
            <a:ext cx="708819" cy="561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8" name="11411553241108_.pic_hd.jpg" descr="11411553241108_.pic_hd.jpg"/>
          <p:cNvPicPr>
            <a:picLocks/>
          </p:cNvPicPr>
          <p:nvPr/>
        </p:nvPicPr>
        <p:blipFill>
          <a:blip r:embed="rId6">
            <a:extLst/>
          </a:blip>
          <a:srcRect l="50866" t="16902" r="39488" b="65105"/>
          <a:stretch>
            <a:fillRect/>
          </a:stretch>
        </p:blipFill>
        <p:spPr>
          <a:xfrm rot="12330">
            <a:off x="19444404" y="5872609"/>
            <a:ext cx="711598" cy="367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9" name="11411553241108_.pic_hd.jpg" descr="11411553241108_.pic_hd.jpg"/>
          <p:cNvPicPr>
            <a:picLocks/>
          </p:cNvPicPr>
          <p:nvPr/>
        </p:nvPicPr>
        <p:blipFill>
          <a:blip r:embed="rId6">
            <a:extLst/>
          </a:blip>
          <a:srcRect l="50866" t="16902" r="39488" b="65105"/>
          <a:stretch>
            <a:fillRect/>
          </a:stretch>
        </p:blipFill>
        <p:spPr>
          <a:xfrm rot="12330">
            <a:off x="16724171" y="6471245"/>
            <a:ext cx="711598" cy="367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0" name="11411553241108_.pic_hd.jpg" descr="11411553241108_.pic_hd.jpg"/>
          <p:cNvPicPr>
            <a:picLocks/>
          </p:cNvPicPr>
          <p:nvPr/>
        </p:nvPicPr>
        <p:blipFill>
          <a:blip r:embed="rId6">
            <a:extLst/>
          </a:blip>
          <a:srcRect l="50866" t="16902" r="39488" b="65105"/>
          <a:stretch>
            <a:fillRect/>
          </a:stretch>
        </p:blipFill>
        <p:spPr>
          <a:xfrm rot="12330">
            <a:off x="16534812" y="6025008"/>
            <a:ext cx="711598" cy="3671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1" name="11411553241108_.pic_hd.jpg" descr="11411553241108_.pic_hd.jpg"/>
          <p:cNvPicPr>
            <a:picLocks/>
          </p:cNvPicPr>
          <p:nvPr/>
        </p:nvPicPr>
        <p:blipFill>
          <a:blip r:embed="rId6">
            <a:extLst/>
          </a:blip>
          <a:srcRect l="50866" t="16902" r="39491" b="65096"/>
          <a:stretch>
            <a:fillRect/>
          </a:stretch>
        </p:blipFill>
        <p:spPr>
          <a:xfrm rot="12330">
            <a:off x="8920225" y="7950767"/>
            <a:ext cx="443707" cy="6746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2" name="11411553241108_.pic_hd.jpg" descr="11411553241108_.pic_hd.jpg"/>
          <p:cNvPicPr>
            <a:picLocks/>
          </p:cNvPicPr>
          <p:nvPr/>
        </p:nvPicPr>
        <p:blipFill>
          <a:blip r:embed="rId6">
            <a:extLst/>
          </a:blip>
          <a:srcRect l="50866" t="16902" r="39486" b="65097"/>
          <a:stretch>
            <a:fillRect/>
          </a:stretch>
        </p:blipFill>
        <p:spPr>
          <a:xfrm rot="12330">
            <a:off x="7950844" y="6518995"/>
            <a:ext cx="447279" cy="46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3" name="11411553241108_.pic_hd.jpg" descr="11411553241108_.pic_hd.jpg"/>
          <p:cNvPicPr>
            <a:picLocks/>
          </p:cNvPicPr>
          <p:nvPr/>
        </p:nvPicPr>
        <p:blipFill>
          <a:blip r:embed="rId6">
            <a:extLst/>
          </a:blip>
          <a:srcRect l="50866" t="16902" r="39486" b="65097"/>
          <a:stretch>
            <a:fillRect/>
          </a:stretch>
        </p:blipFill>
        <p:spPr>
          <a:xfrm rot="12330">
            <a:off x="8880339" y="5648247"/>
            <a:ext cx="447279" cy="46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sp>
        <p:nvSpPr>
          <p:cNvPr id="494" name="A的物理地址=物理块号*块大小+页内偏移地址"/>
          <p:cNvSpPr/>
          <p:nvPr/>
        </p:nvSpPr>
        <p:spPr>
          <a:xfrm>
            <a:off x="11567124" y="11685046"/>
            <a:ext cx="9430208"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A的物理地址=物理块号*块大小+页内偏移地址</a:t>
            </a:r>
          </a:p>
        </p:txBody>
      </p:sp>
      <p:pic>
        <p:nvPicPr>
          <p:cNvPr id="495" name="11411553241108_.pic_hd.jpg" descr="11411553241108_.pic_hd.jpg"/>
          <p:cNvPicPr>
            <a:picLocks noChangeAspect="1"/>
          </p:cNvPicPr>
          <p:nvPr/>
        </p:nvPicPr>
        <p:blipFill>
          <a:blip r:embed="rId7">
            <a:extLst/>
          </a:blip>
          <a:srcRect l="8494" t="16902" r="7437" b="8553"/>
          <a:stretch>
            <a:fillRect/>
          </a:stretch>
        </p:blipFill>
        <p:spPr>
          <a:xfrm>
            <a:off x="6280958" y="2107079"/>
            <a:ext cx="15802372" cy="1050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493" y="3180"/>
                </a:moveTo>
                <a:cubicBezTo>
                  <a:pt x="20516" y="3177"/>
                  <a:pt x="20547" y="3208"/>
                  <a:pt x="20586" y="3271"/>
                </a:cubicBezTo>
                <a:cubicBezTo>
                  <a:pt x="20639" y="3355"/>
                  <a:pt x="20654" y="3414"/>
                  <a:pt x="20632" y="3447"/>
                </a:cubicBezTo>
                <a:cubicBezTo>
                  <a:pt x="20610" y="3480"/>
                  <a:pt x="20572" y="3455"/>
                  <a:pt x="20519" y="3371"/>
                </a:cubicBezTo>
                <a:cubicBezTo>
                  <a:pt x="20467" y="3286"/>
                  <a:pt x="20452" y="3228"/>
                  <a:pt x="20474" y="3194"/>
                </a:cubicBezTo>
                <a:cubicBezTo>
                  <a:pt x="20479" y="3186"/>
                  <a:pt x="20486" y="3181"/>
                  <a:pt x="20493" y="3180"/>
                </a:cubicBezTo>
                <a:close/>
                <a:moveTo>
                  <a:pt x="4134" y="3707"/>
                </a:moveTo>
                <a:cubicBezTo>
                  <a:pt x="4169" y="3710"/>
                  <a:pt x="4200" y="3754"/>
                  <a:pt x="4181" y="3799"/>
                </a:cubicBezTo>
                <a:cubicBezTo>
                  <a:pt x="4171" y="3824"/>
                  <a:pt x="4149" y="3845"/>
                  <a:pt x="4133" y="3845"/>
                </a:cubicBezTo>
                <a:cubicBezTo>
                  <a:pt x="4112" y="3845"/>
                  <a:pt x="4097" y="3828"/>
                  <a:pt x="4088" y="3805"/>
                </a:cubicBezTo>
                <a:cubicBezTo>
                  <a:pt x="4087" y="3803"/>
                  <a:pt x="4085" y="3802"/>
                  <a:pt x="4084" y="3800"/>
                </a:cubicBezTo>
                <a:cubicBezTo>
                  <a:pt x="4074" y="3774"/>
                  <a:pt x="4080" y="3739"/>
                  <a:pt x="4097" y="3723"/>
                </a:cubicBezTo>
                <a:cubicBezTo>
                  <a:pt x="4097" y="3723"/>
                  <a:pt x="4098" y="3722"/>
                  <a:pt x="4098" y="3722"/>
                </a:cubicBezTo>
                <a:cubicBezTo>
                  <a:pt x="4098" y="3722"/>
                  <a:pt x="4099" y="3721"/>
                  <a:pt x="4099" y="3720"/>
                </a:cubicBezTo>
                <a:cubicBezTo>
                  <a:pt x="4110" y="3710"/>
                  <a:pt x="4122" y="3707"/>
                  <a:pt x="4134" y="3707"/>
                </a:cubicBezTo>
                <a:close/>
                <a:moveTo>
                  <a:pt x="3977" y="3716"/>
                </a:moveTo>
                <a:cubicBezTo>
                  <a:pt x="3992" y="3712"/>
                  <a:pt x="4007" y="3721"/>
                  <a:pt x="4015" y="3741"/>
                </a:cubicBezTo>
                <a:cubicBezTo>
                  <a:pt x="4026" y="3767"/>
                  <a:pt x="4020" y="3801"/>
                  <a:pt x="4002" y="3818"/>
                </a:cubicBezTo>
                <a:cubicBezTo>
                  <a:pt x="3985" y="3834"/>
                  <a:pt x="3962" y="3826"/>
                  <a:pt x="3951" y="3800"/>
                </a:cubicBezTo>
                <a:cubicBezTo>
                  <a:pt x="3941" y="3774"/>
                  <a:pt x="3947" y="3739"/>
                  <a:pt x="3964" y="3723"/>
                </a:cubicBezTo>
                <a:cubicBezTo>
                  <a:pt x="3968" y="3719"/>
                  <a:pt x="3973" y="3717"/>
                  <a:pt x="3977" y="3716"/>
                </a:cubicBezTo>
                <a:close/>
                <a:moveTo>
                  <a:pt x="3901" y="3757"/>
                </a:moveTo>
                <a:cubicBezTo>
                  <a:pt x="3936" y="3759"/>
                  <a:pt x="3967" y="3804"/>
                  <a:pt x="3949" y="3849"/>
                </a:cubicBezTo>
                <a:cubicBezTo>
                  <a:pt x="3938" y="3874"/>
                  <a:pt x="3916" y="3895"/>
                  <a:pt x="3900" y="3895"/>
                </a:cubicBezTo>
                <a:cubicBezTo>
                  <a:pt x="3853" y="3895"/>
                  <a:pt x="3829" y="3806"/>
                  <a:pt x="3866" y="3771"/>
                </a:cubicBezTo>
                <a:cubicBezTo>
                  <a:pt x="3877" y="3761"/>
                  <a:pt x="3889" y="3756"/>
                  <a:pt x="3901" y="3757"/>
                </a:cubicBezTo>
                <a:close/>
                <a:moveTo>
                  <a:pt x="7877" y="7715"/>
                </a:moveTo>
                <a:cubicBezTo>
                  <a:pt x="7892" y="7719"/>
                  <a:pt x="7904" y="7748"/>
                  <a:pt x="7919" y="7806"/>
                </a:cubicBezTo>
                <a:cubicBezTo>
                  <a:pt x="7959" y="7965"/>
                  <a:pt x="7997" y="7999"/>
                  <a:pt x="8149" y="8016"/>
                </a:cubicBezTo>
                <a:cubicBezTo>
                  <a:pt x="8216" y="8023"/>
                  <a:pt x="8353" y="8046"/>
                  <a:pt x="8453" y="8065"/>
                </a:cubicBezTo>
                <a:cubicBezTo>
                  <a:pt x="8562" y="8086"/>
                  <a:pt x="8674" y="8078"/>
                  <a:pt x="8729" y="8046"/>
                </a:cubicBezTo>
                <a:cubicBezTo>
                  <a:pt x="8804" y="8003"/>
                  <a:pt x="8825" y="8007"/>
                  <a:pt x="8841" y="8071"/>
                </a:cubicBezTo>
                <a:cubicBezTo>
                  <a:pt x="8852" y="8113"/>
                  <a:pt x="8846" y="8171"/>
                  <a:pt x="8828" y="8199"/>
                </a:cubicBezTo>
                <a:cubicBezTo>
                  <a:pt x="8786" y="8262"/>
                  <a:pt x="7683" y="8310"/>
                  <a:pt x="7639" y="8250"/>
                </a:cubicBezTo>
                <a:cubicBezTo>
                  <a:pt x="7621" y="8226"/>
                  <a:pt x="7530" y="8170"/>
                  <a:pt x="7437" y="8125"/>
                </a:cubicBezTo>
                <a:cubicBezTo>
                  <a:pt x="7149" y="7988"/>
                  <a:pt x="6945" y="7841"/>
                  <a:pt x="6977" y="7794"/>
                </a:cubicBezTo>
                <a:cubicBezTo>
                  <a:pt x="7024" y="7727"/>
                  <a:pt x="7347" y="7702"/>
                  <a:pt x="7589" y="7746"/>
                </a:cubicBezTo>
                <a:cubicBezTo>
                  <a:pt x="7728" y="7771"/>
                  <a:pt x="7819" y="7766"/>
                  <a:pt x="7846" y="7733"/>
                </a:cubicBezTo>
                <a:cubicBezTo>
                  <a:pt x="7857" y="7718"/>
                  <a:pt x="7868" y="7712"/>
                  <a:pt x="7877" y="7715"/>
                </a:cubicBezTo>
                <a:close/>
                <a:moveTo>
                  <a:pt x="9163" y="7812"/>
                </a:moveTo>
                <a:cubicBezTo>
                  <a:pt x="9177" y="7809"/>
                  <a:pt x="9192" y="7818"/>
                  <a:pt x="9200" y="7837"/>
                </a:cubicBezTo>
                <a:cubicBezTo>
                  <a:pt x="9211" y="7863"/>
                  <a:pt x="9205" y="7898"/>
                  <a:pt x="9188" y="7914"/>
                </a:cubicBezTo>
                <a:cubicBezTo>
                  <a:pt x="9171" y="7930"/>
                  <a:pt x="9148" y="7922"/>
                  <a:pt x="9137" y="7896"/>
                </a:cubicBezTo>
                <a:cubicBezTo>
                  <a:pt x="9126" y="7870"/>
                  <a:pt x="9132" y="7835"/>
                  <a:pt x="9149" y="7819"/>
                </a:cubicBezTo>
                <a:cubicBezTo>
                  <a:pt x="9153" y="7815"/>
                  <a:pt x="9158" y="7813"/>
                  <a:pt x="9163" y="7812"/>
                </a:cubicBezTo>
                <a:close/>
                <a:moveTo>
                  <a:pt x="8987" y="7954"/>
                </a:moveTo>
                <a:cubicBezTo>
                  <a:pt x="9022" y="7956"/>
                  <a:pt x="9052" y="8001"/>
                  <a:pt x="9034" y="8045"/>
                </a:cubicBezTo>
                <a:cubicBezTo>
                  <a:pt x="9023" y="8071"/>
                  <a:pt x="9002" y="8092"/>
                  <a:pt x="8986" y="8092"/>
                </a:cubicBezTo>
                <a:cubicBezTo>
                  <a:pt x="8939" y="8092"/>
                  <a:pt x="8915" y="8002"/>
                  <a:pt x="8952" y="7967"/>
                </a:cubicBezTo>
                <a:cubicBezTo>
                  <a:pt x="8963" y="7957"/>
                  <a:pt x="8975" y="7953"/>
                  <a:pt x="8987" y="7954"/>
                </a:cubicBezTo>
                <a:close/>
              </a:path>
            </a:pathLst>
          </a:custGeom>
          <a:ln w="12700">
            <a:miter lim="400000"/>
          </a:ln>
        </p:spPr>
      </p:pic>
      <p:sp>
        <p:nvSpPr>
          <p:cNvPr id="496" name="❶"/>
          <p:cNvSpPr/>
          <p:nvPr/>
        </p:nvSpPr>
        <p:spPr>
          <a:xfrm>
            <a:off x="8313062" y="3004424"/>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❶</a:t>
            </a:r>
          </a:p>
        </p:txBody>
      </p:sp>
      <p:sp>
        <p:nvSpPr>
          <p:cNvPr id="497" name="❺"/>
          <p:cNvSpPr/>
          <p:nvPr/>
        </p:nvSpPr>
        <p:spPr>
          <a:xfrm>
            <a:off x="17238290" y="1008165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❺</a:t>
            </a:r>
          </a:p>
        </p:txBody>
      </p:sp>
      <p:pic>
        <p:nvPicPr>
          <p:cNvPr id="498" name="屏幕快照 2019-03-28 下午12.57.31.png" descr="屏幕快照 2019-03-28 下午12.57.31.png"/>
          <p:cNvPicPr>
            <a:picLocks/>
          </p:cNvPicPr>
          <p:nvPr/>
        </p:nvPicPr>
        <p:blipFill>
          <a:blip r:embed="rId8">
            <a:extLst/>
          </a:blip>
          <a:stretch>
            <a:fillRect/>
          </a:stretch>
        </p:blipFill>
        <p:spPr>
          <a:xfrm rot="21470447">
            <a:off x="9167963" y="5564506"/>
            <a:ext cx="2181623" cy="558801"/>
          </a:xfrm>
          <a:prstGeom prst="rect">
            <a:avLst/>
          </a:prstGeom>
          <a:ln w="12700">
            <a:miter lim="400000"/>
          </a:ln>
        </p:spPr>
      </p:pic>
      <p:pic>
        <p:nvPicPr>
          <p:cNvPr id="499" name="屏幕快照 2019-03-28 下午12.57.31.png" descr="屏幕快照 2019-03-28 下午12.57.31.png"/>
          <p:cNvPicPr>
            <a:picLocks/>
          </p:cNvPicPr>
          <p:nvPr/>
        </p:nvPicPr>
        <p:blipFill>
          <a:blip r:embed="rId8">
            <a:extLst/>
          </a:blip>
          <a:stretch>
            <a:fillRect/>
          </a:stretch>
        </p:blipFill>
        <p:spPr>
          <a:xfrm rot="21393179">
            <a:off x="17456012" y="4435156"/>
            <a:ext cx="4051301" cy="1266490"/>
          </a:xfrm>
          <a:prstGeom prst="rect">
            <a:avLst/>
          </a:prstGeom>
          <a:ln w="12700">
            <a:miter lim="400000"/>
          </a:ln>
        </p:spPr>
      </p:pic>
      <p:pic>
        <p:nvPicPr>
          <p:cNvPr id="500" name="屏幕快照 2019-03-28 下午12.57.31.png" descr="屏幕快照 2019-03-28 下午12.57.31.png"/>
          <p:cNvPicPr>
            <a:picLocks/>
          </p:cNvPicPr>
          <p:nvPr/>
        </p:nvPicPr>
        <p:blipFill>
          <a:blip r:embed="rId8">
            <a:extLst/>
          </a:blip>
          <a:stretch>
            <a:fillRect/>
          </a:stretch>
        </p:blipFill>
        <p:spPr>
          <a:xfrm>
            <a:off x="20271775" y="3983388"/>
            <a:ext cx="1590485" cy="558801"/>
          </a:xfrm>
          <a:prstGeom prst="rect">
            <a:avLst/>
          </a:prstGeom>
          <a:ln w="12700">
            <a:miter lim="400000"/>
          </a:ln>
        </p:spPr>
      </p:pic>
      <p:pic>
        <p:nvPicPr>
          <p:cNvPr id="501" name="屏幕快照 2019-03-28 下午12.57.31.png" descr="屏幕快照 2019-03-28 下午12.57.31.png"/>
          <p:cNvPicPr>
            <a:picLocks/>
          </p:cNvPicPr>
          <p:nvPr/>
        </p:nvPicPr>
        <p:blipFill>
          <a:blip r:embed="rId8">
            <a:extLst/>
          </a:blip>
          <a:stretch>
            <a:fillRect/>
          </a:stretch>
        </p:blipFill>
        <p:spPr>
          <a:xfrm>
            <a:off x="17695736" y="6436257"/>
            <a:ext cx="2842995" cy="558801"/>
          </a:xfrm>
          <a:prstGeom prst="rect">
            <a:avLst/>
          </a:prstGeom>
          <a:ln w="12700">
            <a:miter lim="400000"/>
          </a:ln>
        </p:spPr>
      </p:pic>
      <p:pic>
        <p:nvPicPr>
          <p:cNvPr id="502" name="屏幕快照 2019-03-28 下午12.57.31.png" descr="屏幕快照 2019-03-28 下午12.57.31.png"/>
          <p:cNvPicPr>
            <a:picLocks/>
          </p:cNvPicPr>
          <p:nvPr/>
        </p:nvPicPr>
        <p:blipFill>
          <a:blip r:embed="rId8">
            <a:extLst/>
          </a:blip>
          <a:stretch>
            <a:fillRect/>
          </a:stretch>
        </p:blipFill>
        <p:spPr>
          <a:xfrm>
            <a:off x="13175028" y="5229431"/>
            <a:ext cx="1687352" cy="736601"/>
          </a:xfrm>
          <a:prstGeom prst="rect">
            <a:avLst/>
          </a:prstGeom>
          <a:ln w="12700">
            <a:miter lim="400000"/>
          </a:ln>
        </p:spPr>
      </p:pic>
      <p:pic>
        <p:nvPicPr>
          <p:cNvPr id="503" name="屏幕快照 2019-03-28 下午12.57.31.png" descr="屏幕快照 2019-03-28 下午12.57.31.png"/>
          <p:cNvPicPr>
            <a:picLocks/>
          </p:cNvPicPr>
          <p:nvPr/>
        </p:nvPicPr>
        <p:blipFill>
          <a:blip r:embed="rId8">
            <a:extLst/>
          </a:blip>
          <a:stretch>
            <a:fillRect/>
          </a:stretch>
        </p:blipFill>
        <p:spPr>
          <a:xfrm>
            <a:off x="11826999" y="6698396"/>
            <a:ext cx="1928614" cy="736601"/>
          </a:xfrm>
          <a:prstGeom prst="rect">
            <a:avLst/>
          </a:prstGeom>
          <a:ln w="12700">
            <a:miter lim="400000"/>
          </a:ln>
        </p:spPr>
      </p:pic>
      <p:pic>
        <p:nvPicPr>
          <p:cNvPr id="504" name="屏幕快照 2019-03-28 下午12.57.31.png" descr="屏幕快照 2019-03-28 下午12.57.31.png"/>
          <p:cNvPicPr>
            <a:picLocks/>
          </p:cNvPicPr>
          <p:nvPr/>
        </p:nvPicPr>
        <p:blipFill>
          <a:blip r:embed="rId8">
            <a:extLst/>
          </a:blip>
          <a:stretch>
            <a:fillRect/>
          </a:stretch>
        </p:blipFill>
        <p:spPr>
          <a:xfrm>
            <a:off x="8579154" y="4002889"/>
            <a:ext cx="749301" cy="2315500"/>
          </a:xfrm>
          <a:prstGeom prst="rect">
            <a:avLst/>
          </a:prstGeom>
          <a:ln w="12700">
            <a:miter lim="400000"/>
          </a:ln>
        </p:spPr>
      </p:pic>
      <p:pic>
        <p:nvPicPr>
          <p:cNvPr id="505" name="屏幕快照 2019-03-28 下午12.57.31.png" descr="屏幕快照 2019-03-28 下午12.57.31.png"/>
          <p:cNvPicPr>
            <a:picLocks/>
          </p:cNvPicPr>
          <p:nvPr/>
        </p:nvPicPr>
        <p:blipFill>
          <a:blip r:embed="rId8">
            <a:extLst/>
          </a:blip>
          <a:stretch>
            <a:fillRect/>
          </a:stretch>
        </p:blipFill>
        <p:spPr>
          <a:xfrm rot="21470447">
            <a:off x="9635934" y="8400487"/>
            <a:ext cx="1404110" cy="558801"/>
          </a:xfrm>
          <a:prstGeom prst="rect">
            <a:avLst/>
          </a:prstGeom>
          <a:ln w="12700">
            <a:miter lim="400000"/>
          </a:ln>
        </p:spPr>
      </p:pic>
      <p:pic>
        <p:nvPicPr>
          <p:cNvPr id="506" name="屏幕快照 2019-03-28 下午12.57.31.png" descr="屏幕快照 2019-03-28 下午12.57.31.png"/>
          <p:cNvPicPr>
            <a:picLocks/>
          </p:cNvPicPr>
          <p:nvPr/>
        </p:nvPicPr>
        <p:blipFill>
          <a:blip r:embed="rId8">
            <a:extLst/>
          </a:blip>
          <a:stretch>
            <a:fillRect/>
          </a:stretch>
        </p:blipFill>
        <p:spPr>
          <a:xfrm rot="21470447">
            <a:off x="19886431" y="5129116"/>
            <a:ext cx="1404110" cy="558801"/>
          </a:xfrm>
          <a:prstGeom prst="rect">
            <a:avLst/>
          </a:prstGeom>
          <a:ln w="12700">
            <a:miter lim="400000"/>
          </a:ln>
        </p:spPr>
      </p:pic>
      <p:pic>
        <p:nvPicPr>
          <p:cNvPr id="507" name="屏幕快照 2019-03-28 下午12.57.31.png" descr="屏幕快照 2019-03-28 下午12.57.31.png"/>
          <p:cNvPicPr>
            <a:picLocks/>
          </p:cNvPicPr>
          <p:nvPr/>
        </p:nvPicPr>
        <p:blipFill>
          <a:blip r:embed="rId8">
            <a:extLst/>
          </a:blip>
          <a:stretch>
            <a:fillRect/>
          </a:stretch>
        </p:blipFill>
        <p:spPr>
          <a:xfrm rot="21470447">
            <a:off x="20265409" y="11417587"/>
            <a:ext cx="2089385" cy="1188411"/>
          </a:xfrm>
          <a:prstGeom prst="rect">
            <a:avLst/>
          </a:prstGeom>
          <a:ln w="12700">
            <a:miter lim="400000"/>
          </a:ln>
        </p:spPr>
      </p:pic>
      <p:pic>
        <p:nvPicPr>
          <p:cNvPr id="508" name="屏幕快照 2019-03-28 下午12.57.31.png" descr="屏幕快照 2019-03-28 下午12.57.31.png"/>
          <p:cNvPicPr>
            <a:picLocks/>
          </p:cNvPicPr>
          <p:nvPr/>
        </p:nvPicPr>
        <p:blipFill>
          <a:blip r:embed="rId8">
            <a:extLst/>
          </a:blip>
          <a:stretch>
            <a:fillRect/>
          </a:stretch>
        </p:blipFill>
        <p:spPr>
          <a:xfrm>
            <a:off x="16678070" y="5935107"/>
            <a:ext cx="1089729" cy="422051"/>
          </a:xfrm>
          <a:prstGeom prst="rect">
            <a:avLst/>
          </a:prstGeom>
          <a:ln w="12700">
            <a:miter lim="400000"/>
          </a:ln>
        </p:spPr>
      </p:pic>
      <p:pic>
        <p:nvPicPr>
          <p:cNvPr id="509" name="屏幕快照 2019-03-28 下午12.57.31.png" descr="屏幕快照 2019-03-28 下午12.57.31.png"/>
          <p:cNvPicPr>
            <a:picLocks/>
          </p:cNvPicPr>
          <p:nvPr/>
        </p:nvPicPr>
        <p:blipFill>
          <a:blip r:embed="rId8">
            <a:extLst/>
          </a:blip>
          <a:stretch>
            <a:fillRect/>
          </a:stretch>
        </p:blipFill>
        <p:spPr>
          <a:xfrm>
            <a:off x="20236352" y="5818942"/>
            <a:ext cx="1089729" cy="474443"/>
          </a:xfrm>
          <a:prstGeom prst="rect">
            <a:avLst/>
          </a:prstGeom>
          <a:ln w="12700">
            <a:miter lim="400000"/>
          </a:ln>
        </p:spPr>
      </p:pic>
      <p:sp>
        <p:nvSpPr>
          <p:cNvPr id="510" name="❸"/>
          <p:cNvSpPr/>
          <p:nvPr/>
        </p:nvSpPr>
        <p:spPr>
          <a:xfrm>
            <a:off x="20404326" y="5560863"/>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❸</a:t>
            </a:r>
          </a:p>
        </p:txBody>
      </p:sp>
      <p:pic>
        <p:nvPicPr>
          <p:cNvPr id="511" name="屏幕快照 2019-03-28 下午12.57.31.png" descr="屏幕快照 2019-03-28 下午12.57.31.png"/>
          <p:cNvPicPr>
            <a:picLocks/>
          </p:cNvPicPr>
          <p:nvPr/>
        </p:nvPicPr>
        <p:blipFill>
          <a:blip r:embed="rId8">
            <a:extLst/>
          </a:blip>
          <a:stretch>
            <a:fillRect/>
          </a:stretch>
        </p:blipFill>
        <p:spPr>
          <a:xfrm>
            <a:off x="8475609" y="6515534"/>
            <a:ext cx="956391" cy="474442"/>
          </a:xfrm>
          <a:prstGeom prst="rect">
            <a:avLst/>
          </a:prstGeom>
          <a:ln w="12700">
            <a:miter lim="400000"/>
          </a:ln>
        </p:spPr>
      </p:pic>
      <p:pic>
        <p:nvPicPr>
          <p:cNvPr id="512" name="屏幕快照 2019-03-28 下午12.57.31.png" descr="屏幕快照 2019-03-28 下午12.57.31.png"/>
          <p:cNvPicPr>
            <a:picLocks/>
          </p:cNvPicPr>
          <p:nvPr/>
        </p:nvPicPr>
        <p:blipFill>
          <a:blip r:embed="rId8">
            <a:extLst/>
          </a:blip>
          <a:stretch>
            <a:fillRect/>
          </a:stretch>
        </p:blipFill>
        <p:spPr>
          <a:xfrm>
            <a:off x="10693026" y="6698396"/>
            <a:ext cx="956392" cy="736601"/>
          </a:xfrm>
          <a:prstGeom prst="rect">
            <a:avLst/>
          </a:prstGeom>
          <a:ln w="12700">
            <a:miter lim="400000"/>
          </a:ln>
        </p:spPr>
      </p:pic>
      <p:pic>
        <p:nvPicPr>
          <p:cNvPr id="513" name="屏幕快照 2019-03-28 下午12.57.31.png" descr="屏幕快照 2019-03-28 下午12.57.31.png"/>
          <p:cNvPicPr>
            <a:picLocks/>
          </p:cNvPicPr>
          <p:nvPr/>
        </p:nvPicPr>
        <p:blipFill>
          <a:blip r:embed="rId8">
            <a:extLst/>
          </a:blip>
          <a:stretch>
            <a:fillRect/>
          </a:stretch>
        </p:blipFill>
        <p:spPr>
          <a:xfrm>
            <a:off x="11302669" y="7572797"/>
            <a:ext cx="956391" cy="322995"/>
          </a:xfrm>
          <a:prstGeom prst="rect">
            <a:avLst/>
          </a:prstGeom>
          <a:ln w="12700">
            <a:miter lim="400000"/>
          </a:ln>
        </p:spPr>
      </p:pic>
      <p:pic>
        <p:nvPicPr>
          <p:cNvPr id="514" name="屏幕快照 2019-03-28 下午12.57.31.png" descr="屏幕快照 2019-03-28 下午12.57.31.png"/>
          <p:cNvPicPr>
            <a:picLocks/>
          </p:cNvPicPr>
          <p:nvPr/>
        </p:nvPicPr>
        <p:blipFill>
          <a:blip r:embed="rId8">
            <a:extLst/>
          </a:blip>
          <a:stretch>
            <a:fillRect/>
          </a:stretch>
        </p:blipFill>
        <p:spPr>
          <a:xfrm>
            <a:off x="10693026" y="8328690"/>
            <a:ext cx="956392" cy="322995"/>
          </a:xfrm>
          <a:prstGeom prst="rect">
            <a:avLst/>
          </a:prstGeom>
          <a:ln w="12700">
            <a:miter lim="400000"/>
          </a:ln>
        </p:spPr>
      </p:pic>
      <p:sp>
        <p:nvSpPr>
          <p:cNvPr id="515" name="❹"/>
          <p:cNvSpPr/>
          <p:nvPr/>
        </p:nvSpPr>
        <p:spPr>
          <a:xfrm>
            <a:off x="9978163" y="8376329"/>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❹</a:t>
            </a:r>
          </a:p>
        </p:txBody>
      </p:sp>
      <p:pic>
        <p:nvPicPr>
          <p:cNvPr id="516" name="屏幕快照 2019-03-28 下午12.57.31.png" descr="屏幕快照 2019-03-28 下午12.57.31.png"/>
          <p:cNvPicPr>
            <a:picLocks/>
          </p:cNvPicPr>
          <p:nvPr/>
        </p:nvPicPr>
        <p:blipFill>
          <a:blip r:embed="rId8">
            <a:extLst/>
          </a:blip>
          <a:stretch>
            <a:fillRect/>
          </a:stretch>
        </p:blipFill>
        <p:spPr>
          <a:xfrm>
            <a:off x="11509616" y="7685847"/>
            <a:ext cx="956391" cy="322996"/>
          </a:xfrm>
          <a:prstGeom prst="rect">
            <a:avLst/>
          </a:prstGeom>
          <a:ln w="12700">
            <a:miter lim="400000"/>
          </a:ln>
        </p:spPr>
      </p:pic>
      <p:pic>
        <p:nvPicPr>
          <p:cNvPr id="517" name="屏幕快照 2019-03-28 下午12.57.31.png" descr="屏幕快照 2019-03-28 下午12.57.31.png"/>
          <p:cNvPicPr>
            <a:picLocks/>
          </p:cNvPicPr>
          <p:nvPr/>
        </p:nvPicPr>
        <p:blipFill>
          <a:blip r:embed="rId8">
            <a:extLst/>
          </a:blip>
          <a:stretch>
            <a:fillRect/>
          </a:stretch>
        </p:blipFill>
        <p:spPr>
          <a:xfrm>
            <a:off x="11788899" y="4829374"/>
            <a:ext cx="2181623" cy="673101"/>
          </a:xfrm>
          <a:prstGeom prst="rect">
            <a:avLst/>
          </a:prstGeom>
          <a:ln w="12700">
            <a:miter lim="400000"/>
          </a:ln>
        </p:spPr>
      </p:pic>
      <p:pic>
        <p:nvPicPr>
          <p:cNvPr id="518" name="屏幕快照 2019-03-28 下午12.57.31.png" descr="屏幕快照 2019-03-28 下午12.57.31.png"/>
          <p:cNvPicPr>
            <a:picLocks/>
          </p:cNvPicPr>
          <p:nvPr/>
        </p:nvPicPr>
        <p:blipFill>
          <a:blip r:embed="rId8">
            <a:extLst/>
          </a:blip>
          <a:stretch>
            <a:fillRect/>
          </a:stretch>
        </p:blipFill>
        <p:spPr>
          <a:xfrm>
            <a:off x="9482090" y="3839330"/>
            <a:ext cx="1089729" cy="673101"/>
          </a:xfrm>
          <a:prstGeom prst="rect">
            <a:avLst/>
          </a:prstGeom>
          <a:ln w="12700">
            <a:miter lim="400000"/>
          </a:ln>
        </p:spPr>
      </p:pic>
      <p:pic>
        <p:nvPicPr>
          <p:cNvPr id="519" name="屏幕快照 2019-03-28 下午12.57.31.png" descr="屏幕快照 2019-03-28 下午12.57.31.png"/>
          <p:cNvPicPr>
            <a:picLocks/>
          </p:cNvPicPr>
          <p:nvPr/>
        </p:nvPicPr>
        <p:blipFill>
          <a:blip r:embed="rId8">
            <a:extLst/>
          </a:blip>
          <a:stretch>
            <a:fillRect/>
          </a:stretch>
        </p:blipFill>
        <p:spPr>
          <a:xfrm>
            <a:off x="10557398" y="5350081"/>
            <a:ext cx="922847" cy="673101"/>
          </a:xfrm>
          <a:prstGeom prst="rect">
            <a:avLst/>
          </a:prstGeom>
          <a:ln w="12700">
            <a:miter lim="400000"/>
          </a:ln>
        </p:spPr>
      </p:pic>
      <p:pic>
        <p:nvPicPr>
          <p:cNvPr id="520" name="屏幕快照 2019-03-28 下午12.57.31.png" descr="屏幕快照 2019-03-28 下午12.57.31.png"/>
          <p:cNvPicPr>
            <a:picLocks/>
          </p:cNvPicPr>
          <p:nvPr/>
        </p:nvPicPr>
        <p:blipFill>
          <a:blip r:embed="rId8">
            <a:extLst/>
          </a:blip>
          <a:stretch>
            <a:fillRect/>
          </a:stretch>
        </p:blipFill>
        <p:spPr>
          <a:xfrm>
            <a:off x="9616332" y="7951561"/>
            <a:ext cx="515610" cy="673101"/>
          </a:xfrm>
          <a:prstGeom prst="rect">
            <a:avLst/>
          </a:prstGeom>
          <a:ln w="12700">
            <a:miter lim="400000"/>
          </a:ln>
        </p:spPr>
      </p:pic>
      <p:pic>
        <p:nvPicPr>
          <p:cNvPr id="521" name="屏幕快照 2019-03-28 下午12.57.31.png" descr="屏幕快照 2019-03-28 下午12.57.31.png"/>
          <p:cNvPicPr>
            <a:picLocks/>
          </p:cNvPicPr>
          <p:nvPr/>
        </p:nvPicPr>
        <p:blipFill>
          <a:blip r:embed="rId8">
            <a:extLst/>
          </a:blip>
          <a:stretch>
            <a:fillRect/>
          </a:stretch>
        </p:blipFill>
        <p:spPr>
          <a:xfrm>
            <a:off x="9482349" y="6216650"/>
            <a:ext cx="515610" cy="322995"/>
          </a:xfrm>
          <a:prstGeom prst="rect">
            <a:avLst/>
          </a:prstGeom>
          <a:ln w="12700">
            <a:miter lim="400000"/>
          </a:ln>
        </p:spPr>
      </p:pic>
      <p:pic>
        <p:nvPicPr>
          <p:cNvPr id="522" name="屏幕快照 2019-03-28 下午12.57.31.png" descr="屏幕快照 2019-03-28 下午12.57.31.png"/>
          <p:cNvPicPr>
            <a:picLocks/>
          </p:cNvPicPr>
          <p:nvPr/>
        </p:nvPicPr>
        <p:blipFill>
          <a:blip r:embed="rId8">
            <a:extLst/>
          </a:blip>
          <a:stretch>
            <a:fillRect/>
          </a:stretch>
        </p:blipFill>
        <p:spPr>
          <a:xfrm>
            <a:off x="13066424" y="5381831"/>
            <a:ext cx="515610" cy="609601"/>
          </a:xfrm>
          <a:prstGeom prst="rect">
            <a:avLst/>
          </a:prstGeom>
          <a:ln w="12700">
            <a:miter lim="400000"/>
          </a:ln>
        </p:spPr>
      </p:pic>
      <p:sp>
        <p:nvSpPr>
          <p:cNvPr id="523" name="❷"/>
          <p:cNvSpPr/>
          <p:nvPr/>
        </p:nvSpPr>
        <p:spPr>
          <a:xfrm>
            <a:off x="17867340" y="2418856"/>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❷</a:t>
            </a:r>
          </a:p>
        </p:txBody>
      </p:sp>
      <p:sp>
        <p:nvSpPr>
          <p:cNvPr id="54"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
        <p:nvSpPr>
          <p:cNvPr id="56" name="2）CPU访问某个逻辑单元A"/>
          <p:cNvSpPr/>
          <p:nvPr/>
        </p:nvSpPr>
        <p:spPr>
          <a:xfrm>
            <a:off x="13905707" y="1312147"/>
            <a:ext cx="3874266" cy="1333698"/>
          </a:xfrm>
          <a:prstGeom prst="rect">
            <a:avLst/>
          </a:prstGeom>
          <a:solidFill>
            <a:schemeClr val="bg2"/>
          </a:solidFill>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r>
              <a:rPr sz="4000"/>
              <a:t>2）CPU访问某个逻辑单元A</a:t>
            </a:r>
          </a:p>
        </p:txBody>
      </p:sp>
    </p:spTree>
    <p:extLst>
      <p:ext uri="{BB962C8B-B14F-4D97-AF65-F5344CB8AC3E}">
        <p14:creationId xmlns:p14="http://schemas.microsoft.com/office/powerpoint/2010/main" val="53709606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7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76"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grpSp>
        <p:nvGrpSpPr>
          <p:cNvPr id="479" name="分页地址变换"/>
          <p:cNvGrpSpPr/>
          <p:nvPr/>
        </p:nvGrpSpPr>
        <p:grpSpPr>
          <a:xfrm>
            <a:off x="712766" y="2138618"/>
            <a:ext cx="4076701" cy="1143001"/>
            <a:chOff x="0" y="0"/>
            <a:chExt cx="4076700" cy="1143000"/>
          </a:xfrm>
        </p:grpSpPr>
        <p:sp>
          <p:nvSpPr>
            <p:cNvPr id="478" name="分页地址变换"/>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分页地址变换</a:t>
              </a:r>
            </a:p>
          </p:txBody>
        </p:sp>
        <p:pic>
          <p:nvPicPr>
            <p:cNvPr id="477" name="分页地址变换" descr="分页地址变换"/>
            <p:cNvPicPr>
              <a:picLocks/>
            </p:cNvPicPr>
            <p:nvPr/>
          </p:nvPicPr>
          <p:blipFill>
            <a:blip r:embed="rId4">
              <a:alphaModFix amt="20143"/>
              <a:extLst/>
            </a:blip>
            <a:stretch>
              <a:fillRect/>
            </a:stretch>
          </p:blipFill>
          <p:spPr>
            <a:xfrm>
              <a:off x="0" y="-1"/>
              <a:ext cx="4076701" cy="1143001"/>
            </a:xfrm>
            <a:prstGeom prst="rect">
              <a:avLst/>
            </a:prstGeom>
            <a:effectLst/>
          </p:spPr>
        </p:pic>
      </p:grpSp>
      <p:pic>
        <p:nvPicPr>
          <p:cNvPr id="480" name="屏幕快照 2019-03-06 下午3.29.37.png" descr="屏幕快照 2019-03-06 下午3.29.37.png"/>
          <p:cNvPicPr>
            <a:picLocks noChangeAspect="1"/>
          </p:cNvPicPr>
          <p:nvPr/>
        </p:nvPicPr>
        <p:blipFill>
          <a:blip r:embed="rId5">
            <a:extLst/>
          </a:blip>
          <a:stretch>
            <a:fillRect/>
          </a:stretch>
        </p:blipFill>
        <p:spPr>
          <a:xfrm>
            <a:off x="19527994" y="742950"/>
            <a:ext cx="4051301" cy="1308100"/>
          </a:xfrm>
          <a:prstGeom prst="rect">
            <a:avLst/>
          </a:prstGeom>
          <a:ln w="12700">
            <a:miter lim="400000"/>
          </a:ln>
        </p:spPr>
      </p:pic>
      <p:pic>
        <p:nvPicPr>
          <p:cNvPr id="481" name="11411553241108_.pic_hd.jpg" descr="11411553241108_.pic_hd.jpg"/>
          <p:cNvPicPr>
            <a:picLocks noChangeAspect="1"/>
          </p:cNvPicPr>
          <p:nvPr/>
        </p:nvPicPr>
        <p:blipFill>
          <a:blip r:embed="rId6">
            <a:extLst/>
          </a:blip>
          <a:srcRect l="8494" t="16902" r="7437" b="8553"/>
          <a:stretch>
            <a:fillRect/>
          </a:stretch>
        </p:blipFill>
        <p:spPr>
          <a:xfrm>
            <a:off x="5938438" y="2107368"/>
            <a:ext cx="15802373" cy="1050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1670" y="21600"/>
                </a:lnTo>
                <a:cubicBezTo>
                  <a:pt x="11676" y="21527"/>
                  <a:pt x="11682" y="21452"/>
                  <a:pt x="11683" y="21394"/>
                </a:cubicBezTo>
                <a:cubicBezTo>
                  <a:pt x="11690" y="21071"/>
                  <a:pt x="11759" y="20900"/>
                  <a:pt x="11859" y="20958"/>
                </a:cubicBezTo>
                <a:cubicBezTo>
                  <a:pt x="11902" y="20983"/>
                  <a:pt x="11949" y="20973"/>
                  <a:pt x="11963" y="20938"/>
                </a:cubicBezTo>
                <a:cubicBezTo>
                  <a:pt x="11978" y="20902"/>
                  <a:pt x="12139" y="20898"/>
                  <a:pt x="12320" y="20929"/>
                </a:cubicBezTo>
                <a:cubicBezTo>
                  <a:pt x="12501" y="20961"/>
                  <a:pt x="12679" y="20952"/>
                  <a:pt x="12715" y="20909"/>
                </a:cubicBezTo>
                <a:cubicBezTo>
                  <a:pt x="12756" y="20861"/>
                  <a:pt x="12796" y="20868"/>
                  <a:pt x="12820" y="20926"/>
                </a:cubicBezTo>
                <a:cubicBezTo>
                  <a:pt x="12846" y="20989"/>
                  <a:pt x="12885" y="20970"/>
                  <a:pt x="12938" y="20867"/>
                </a:cubicBezTo>
                <a:cubicBezTo>
                  <a:pt x="12974" y="20797"/>
                  <a:pt x="12996" y="20761"/>
                  <a:pt x="13017" y="20758"/>
                </a:cubicBezTo>
                <a:cubicBezTo>
                  <a:pt x="13037" y="20756"/>
                  <a:pt x="13057" y="20786"/>
                  <a:pt x="13089" y="20847"/>
                </a:cubicBezTo>
                <a:cubicBezTo>
                  <a:pt x="13125" y="20916"/>
                  <a:pt x="13163" y="20959"/>
                  <a:pt x="13254" y="21005"/>
                </a:cubicBezTo>
                <a:cubicBezTo>
                  <a:pt x="13260" y="20991"/>
                  <a:pt x="13264" y="20977"/>
                  <a:pt x="13271" y="20961"/>
                </a:cubicBezTo>
                <a:cubicBezTo>
                  <a:pt x="13344" y="20793"/>
                  <a:pt x="13383" y="20765"/>
                  <a:pt x="13442" y="20838"/>
                </a:cubicBezTo>
                <a:cubicBezTo>
                  <a:pt x="13494" y="20903"/>
                  <a:pt x="13530" y="20905"/>
                  <a:pt x="13555" y="20845"/>
                </a:cubicBezTo>
                <a:cubicBezTo>
                  <a:pt x="13579" y="20786"/>
                  <a:pt x="13633" y="20796"/>
                  <a:pt x="13716" y="20873"/>
                </a:cubicBezTo>
                <a:cubicBezTo>
                  <a:pt x="13785" y="20938"/>
                  <a:pt x="13917" y="20983"/>
                  <a:pt x="14011" y="20972"/>
                </a:cubicBezTo>
                <a:cubicBezTo>
                  <a:pt x="14140" y="20957"/>
                  <a:pt x="14262" y="21002"/>
                  <a:pt x="14320" y="21067"/>
                </a:cubicBezTo>
                <a:cubicBezTo>
                  <a:pt x="14334" y="21054"/>
                  <a:pt x="14344" y="21043"/>
                  <a:pt x="14361" y="21027"/>
                </a:cubicBezTo>
                <a:cubicBezTo>
                  <a:pt x="14546" y="20857"/>
                  <a:pt x="14628" y="20838"/>
                  <a:pt x="14676" y="20955"/>
                </a:cubicBezTo>
                <a:cubicBezTo>
                  <a:pt x="14694" y="20999"/>
                  <a:pt x="14741" y="21016"/>
                  <a:pt x="14779" y="20994"/>
                </a:cubicBezTo>
                <a:cubicBezTo>
                  <a:pt x="14818" y="20972"/>
                  <a:pt x="14898" y="21026"/>
                  <a:pt x="14956" y="21114"/>
                </a:cubicBezTo>
                <a:cubicBezTo>
                  <a:pt x="15028" y="21222"/>
                  <a:pt x="15053" y="21235"/>
                  <a:pt x="15032" y="21155"/>
                </a:cubicBezTo>
                <a:cubicBezTo>
                  <a:pt x="15012" y="21075"/>
                  <a:pt x="15056" y="20973"/>
                  <a:pt x="15165" y="20849"/>
                </a:cubicBezTo>
                <a:lnTo>
                  <a:pt x="15327" y="20662"/>
                </a:lnTo>
                <a:lnTo>
                  <a:pt x="15437" y="20824"/>
                </a:lnTo>
                <a:cubicBezTo>
                  <a:pt x="15512" y="20935"/>
                  <a:pt x="15542" y="20952"/>
                  <a:pt x="15531" y="20876"/>
                </a:cubicBezTo>
                <a:cubicBezTo>
                  <a:pt x="15517" y="20772"/>
                  <a:pt x="15576" y="20746"/>
                  <a:pt x="15640" y="20776"/>
                </a:cubicBezTo>
                <a:cubicBezTo>
                  <a:pt x="15645" y="20746"/>
                  <a:pt x="15654" y="20720"/>
                  <a:pt x="15670" y="20706"/>
                </a:cubicBezTo>
                <a:cubicBezTo>
                  <a:pt x="15737" y="20643"/>
                  <a:pt x="15870" y="20808"/>
                  <a:pt x="15842" y="20919"/>
                </a:cubicBezTo>
                <a:cubicBezTo>
                  <a:pt x="15827" y="20977"/>
                  <a:pt x="15896" y="21005"/>
                  <a:pt x="16065" y="21009"/>
                </a:cubicBezTo>
                <a:cubicBezTo>
                  <a:pt x="16199" y="21012"/>
                  <a:pt x="16377" y="21036"/>
                  <a:pt x="16462" y="21063"/>
                </a:cubicBezTo>
                <a:cubicBezTo>
                  <a:pt x="16596" y="21106"/>
                  <a:pt x="16615" y="21093"/>
                  <a:pt x="16615" y="20966"/>
                </a:cubicBezTo>
                <a:cubicBezTo>
                  <a:pt x="16615" y="20757"/>
                  <a:pt x="16697" y="20710"/>
                  <a:pt x="16767" y="20880"/>
                </a:cubicBezTo>
                <a:cubicBezTo>
                  <a:pt x="16800" y="20959"/>
                  <a:pt x="16876" y="21025"/>
                  <a:pt x="16937" y="21025"/>
                </a:cubicBezTo>
                <a:cubicBezTo>
                  <a:pt x="16998" y="21025"/>
                  <a:pt x="17057" y="21045"/>
                  <a:pt x="17104" y="21077"/>
                </a:cubicBezTo>
                <a:cubicBezTo>
                  <a:pt x="17145" y="21074"/>
                  <a:pt x="17185" y="21071"/>
                  <a:pt x="17230" y="21070"/>
                </a:cubicBezTo>
                <a:cubicBezTo>
                  <a:pt x="17306" y="21068"/>
                  <a:pt x="17375" y="21062"/>
                  <a:pt x="17439" y="21055"/>
                </a:cubicBezTo>
                <a:cubicBezTo>
                  <a:pt x="17437" y="21029"/>
                  <a:pt x="17446" y="21008"/>
                  <a:pt x="17467" y="20988"/>
                </a:cubicBezTo>
                <a:cubicBezTo>
                  <a:pt x="17500" y="20958"/>
                  <a:pt x="17555" y="20938"/>
                  <a:pt x="17617" y="20929"/>
                </a:cubicBezTo>
                <a:lnTo>
                  <a:pt x="17624" y="20909"/>
                </a:lnTo>
                <a:lnTo>
                  <a:pt x="17633" y="20928"/>
                </a:lnTo>
                <a:cubicBezTo>
                  <a:pt x="17735" y="20917"/>
                  <a:pt x="17850" y="20934"/>
                  <a:pt x="17901" y="20982"/>
                </a:cubicBezTo>
                <a:cubicBezTo>
                  <a:pt x="17960" y="21036"/>
                  <a:pt x="18026" y="21032"/>
                  <a:pt x="18136" y="20970"/>
                </a:cubicBezTo>
                <a:cubicBezTo>
                  <a:pt x="18237" y="20913"/>
                  <a:pt x="18304" y="20907"/>
                  <a:pt x="18335" y="20954"/>
                </a:cubicBezTo>
                <a:cubicBezTo>
                  <a:pt x="18348" y="20974"/>
                  <a:pt x="18363" y="20988"/>
                  <a:pt x="18377" y="21000"/>
                </a:cubicBezTo>
                <a:cubicBezTo>
                  <a:pt x="18422" y="20988"/>
                  <a:pt x="18460" y="20976"/>
                  <a:pt x="18479" y="20962"/>
                </a:cubicBezTo>
                <a:cubicBezTo>
                  <a:pt x="18479" y="20948"/>
                  <a:pt x="18478" y="20933"/>
                  <a:pt x="18473" y="20914"/>
                </a:cubicBezTo>
                <a:cubicBezTo>
                  <a:pt x="18460" y="20862"/>
                  <a:pt x="18499" y="20751"/>
                  <a:pt x="18552" y="20646"/>
                </a:cubicBezTo>
                <a:cubicBezTo>
                  <a:pt x="18491" y="20597"/>
                  <a:pt x="18426" y="20566"/>
                  <a:pt x="18396" y="20569"/>
                </a:cubicBezTo>
                <a:cubicBezTo>
                  <a:pt x="18372" y="20588"/>
                  <a:pt x="18346" y="20579"/>
                  <a:pt x="18312" y="20544"/>
                </a:cubicBezTo>
                <a:cubicBezTo>
                  <a:pt x="18304" y="20540"/>
                  <a:pt x="18297" y="20534"/>
                  <a:pt x="18289" y="20524"/>
                </a:cubicBezTo>
                <a:cubicBezTo>
                  <a:pt x="18248" y="20472"/>
                  <a:pt x="18220" y="20472"/>
                  <a:pt x="18199" y="20524"/>
                </a:cubicBezTo>
                <a:cubicBezTo>
                  <a:pt x="18154" y="20634"/>
                  <a:pt x="18033" y="20614"/>
                  <a:pt x="18002" y="20492"/>
                </a:cubicBezTo>
                <a:cubicBezTo>
                  <a:pt x="17987" y="20434"/>
                  <a:pt x="17952" y="20408"/>
                  <a:pt x="17923" y="20434"/>
                </a:cubicBezTo>
                <a:cubicBezTo>
                  <a:pt x="17852" y="20501"/>
                  <a:pt x="17524" y="20505"/>
                  <a:pt x="17325" y="20465"/>
                </a:cubicBezTo>
                <a:cubicBezTo>
                  <a:pt x="17241" y="20500"/>
                  <a:pt x="17104" y="20515"/>
                  <a:pt x="17007" y="20496"/>
                </a:cubicBezTo>
                <a:cubicBezTo>
                  <a:pt x="16840" y="20465"/>
                  <a:pt x="16812" y="20481"/>
                  <a:pt x="16764" y="20640"/>
                </a:cubicBezTo>
                <a:cubicBezTo>
                  <a:pt x="16713" y="20809"/>
                  <a:pt x="16617" y="20820"/>
                  <a:pt x="16616" y="20659"/>
                </a:cubicBezTo>
                <a:cubicBezTo>
                  <a:pt x="16611" y="20646"/>
                  <a:pt x="16608" y="20629"/>
                  <a:pt x="16606" y="20611"/>
                </a:cubicBezTo>
                <a:cubicBezTo>
                  <a:pt x="16603" y="20601"/>
                  <a:pt x="16599" y="20589"/>
                  <a:pt x="16593" y="20578"/>
                </a:cubicBezTo>
                <a:cubicBezTo>
                  <a:pt x="16591" y="20576"/>
                  <a:pt x="16589" y="20575"/>
                  <a:pt x="16587" y="20573"/>
                </a:cubicBezTo>
                <a:cubicBezTo>
                  <a:pt x="16554" y="20572"/>
                  <a:pt x="16526" y="20548"/>
                  <a:pt x="16507" y="20504"/>
                </a:cubicBezTo>
                <a:cubicBezTo>
                  <a:pt x="16476" y="20483"/>
                  <a:pt x="16451" y="20474"/>
                  <a:pt x="16429" y="20478"/>
                </a:cubicBezTo>
                <a:cubicBezTo>
                  <a:pt x="16424" y="20482"/>
                  <a:pt x="16420" y="20485"/>
                  <a:pt x="16415" y="20491"/>
                </a:cubicBezTo>
                <a:cubicBezTo>
                  <a:pt x="16405" y="20502"/>
                  <a:pt x="16392" y="20509"/>
                  <a:pt x="16377" y="20515"/>
                </a:cubicBezTo>
                <a:cubicBezTo>
                  <a:pt x="16376" y="20516"/>
                  <a:pt x="16375" y="20517"/>
                  <a:pt x="16374" y="20518"/>
                </a:cubicBezTo>
                <a:cubicBezTo>
                  <a:pt x="16300" y="20629"/>
                  <a:pt x="16143" y="20464"/>
                  <a:pt x="16170" y="20326"/>
                </a:cubicBezTo>
                <a:cubicBezTo>
                  <a:pt x="16140" y="20192"/>
                  <a:pt x="16141" y="20023"/>
                  <a:pt x="16189" y="19936"/>
                </a:cubicBezTo>
                <a:cubicBezTo>
                  <a:pt x="16247" y="19830"/>
                  <a:pt x="16164" y="19722"/>
                  <a:pt x="16083" y="19797"/>
                </a:cubicBezTo>
                <a:cubicBezTo>
                  <a:pt x="16055" y="19824"/>
                  <a:pt x="16002" y="19809"/>
                  <a:pt x="15965" y="19763"/>
                </a:cubicBezTo>
                <a:cubicBezTo>
                  <a:pt x="15915" y="19700"/>
                  <a:pt x="15891" y="19709"/>
                  <a:pt x="15869" y="19798"/>
                </a:cubicBezTo>
                <a:cubicBezTo>
                  <a:pt x="15841" y="19905"/>
                  <a:pt x="15828" y="19905"/>
                  <a:pt x="15730" y="19801"/>
                </a:cubicBezTo>
                <a:cubicBezTo>
                  <a:pt x="15670" y="19738"/>
                  <a:pt x="15615" y="19645"/>
                  <a:pt x="15608" y="19593"/>
                </a:cubicBezTo>
                <a:cubicBezTo>
                  <a:pt x="15607" y="19583"/>
                  <a:pt x="15602" y="19557"/>
                  <a:pt x="15600" y="19544"/>
                </a:cubicBezTo>
                <a:cubicBezTo>
                  <a:pt x="15573" y="19561"/>
                  <a:pt x="15531" y="19570"/>
                  <a:pt x="15464" y="19576"/>
                </a:cubicBezTo>
                <a:cubicBezTo>
                  <a:pt x="15363" y="19586"/>
                  <a:pt x="15258" y="19628"/>
                  <a:pt x="15230" y="19670"/>
                </a:cubicBezTo>
                <a:cubicBezTo>
                  <a:pt x="15164" y="19769"/>
                  <a:pt x="15024" y="19768"/>
                  <a:pt x="14983" y="19668"/>
                </a:cubicBezTo>
                <a:cubicBezTo>
                  <a:pt x="14964" y="19622"/>
                  <a:pt x="14885" y="19605"/>
                  <a:pt x="14794" y="19627"/>
                </a:cubicBezTo>
                <a:cubicBezTo>
                  <a:pt x="14638" y="19665"/>
                  <a:pt x="14501" y="19543"/>
                  <a:pt x="14573" y="19431"/>
                </a:cubicBezTo>
                <a:cubicBezTo>
                  <a:pt x="14592" y="19401"/>
                  <a:pt x="14608" y="19004"/>
                  <a:pt x="14608" y="18549"/>
                </a:cubicBezTo>
                <a:cubicBezTo>
                  <a:pt x="14608" y="17925"/>
                  <a:pt x="14623" y="17727"/>
                  <a:pt x="14667" y="17740"/>
                </a:cubicBezTo>
                <a:cubicBezTo>
                  <a:pt x="14694" y="17748"/>
                  <a:pt x="14710" y="17737"/>
                  <a:pt x="14718" y="17715"/>
                </a:cubicBezTo>
                <a:cubicBezTo>
                  <a:pt x="14707" y="17623"/>
                  <a:pt x="14685" y="17532"/>
                  <a:pt x="14654" y="17473"/>
                </a:cubicBezTo>
                <a:cubicBezTo>
                  <a:pt x="14650" y="17466"/>
                  <a:pt x="14647" y="17460"/>
                  <a:pt x="14643" y="17454"/>
                </a:cubicBezTo>
                <a:cubicBezTo>
                  <a:pt x="14615" y="17407"/>
                  <a:pt x="14596" y="17349"/>
                  <a:pt x="14583" y="17266"/>
                </a:cubicBezTo>
                <a:cubicBezTo>
                  <a:pt x="14558" y="17168"/>
                  <a:pt x="14552" y="17034"/>
                  <a:pt x="14560" y="16805"/>
                </a:cubicBezTo>
                <a:lnTo>
                  <a:pt x="14561" y="16794"/>
                </a:lnTo>
                <a:lnTo>
                  <a:pt x="14561" y="16373"/>
                </a:lnTo>
                <a:lnTo>
                  <a:pt x="14575" y="16373"/>
                </a:lnTo>
                <a:lnTo>
                  <a:pt x="14575" y="16369"/>
                </a:lnTo>
                <a:lnTo>
                  <a:pt x="14907" y="16366"/>
                </a:lnTo>
                <a:lnTo>
                  <a:pt x="16049" y="16346"/>
                </a:lnTo>
                <a:cubicBezTo>
                  <a:pt x="16711" y="16334"/>
                  <a:pt x="17480" y="16318"/>
                  <a:pt x="18043" y="16304"/>
                </a:cubicBezTo>
                <a:cubicBezTo>
                  <a:pt x="18045" y="16303"/>
                  <a:pt x="18052" y="16302"/>
                  <a:pt x="18052" y="16301"/>
                </a:cubicBezTo>
                <a:cubicBezTo>
                  <a:pt x="18096" y="16235"/>
                  <a:pt x="18192" y="16237"/>
                  <a:pt x="18263" y="16282"/>
                </a:cubicBezTo>
                <a:cubicBezTo>
                  <a:pt x="18334" y="16277"/>
                  <a:pt x="18422" y="16275"/>
                  <a:pt x="18534" y="16275"/>
                </a:cubicBezTo>
                <a:cubicBezTo>
                  <a:pt x="18562" y="16275"/>
                  <a:pt x="18588" y="16276"/>
                  <a:pt x="18615" y="16276"/>
                </a:cubicBezTo>
                <a:cubicBezTo>
                  <a:pt x="18731" y="16250"/>
                  <a:pt x="18953" y="16253"/>
                  <a:pt x="19038" y="16285"/>
                </a:cubicBezTo>
                <a:cubicBezTo>
                  <a:pt x="19340" y="16289"/>
                  <a:pt x="19441" y="16317"/>
                  <a:pt x="19529" y="16388"/>
                </a:cubicBezTo>
                <a:cubicBezTo>
                  <a:pt x="19581" y="16428"/>
                  <a:pt x="19615" y="16454"/>
                  <a:pt x="19643" y="16465"/>
                </a:cubicBezTo>
                <a:cubicBezTo>
                  <a:pt x="19663" y="16466"/>
                  <a:pt x="19683" y="16466"/>
                  <a:pt x="19699" y="16463"/>
                </a:cubicBezTo>
                <a:cubicBezTo>
                  <a:pt x="19719" y="16451"/>
                  <a:pt x="19740" y="16427"/>
                  <a:pt x="19767" y="16389"/>
                </a:cubicBezTo>
                <a:cubicBezTo>
                  <a:pt x="19777" y="16376"/>
                  <a:pt x="19790" y="16363"/>
                  <a:pt x="19803" y="16351"/>
                </a:cubicBezTo>
                <a:cubicBezTo>
                  <a:pt x="19820" y="16294"/>
                  <a:pt x="19838" y="16280"/>
                  <a:pt x="19867" y="16305"/>
                </a:cubicBezTo>
                <a:cubicBezTo>
                  <a:pt x="19910" y="16280"/>
                  <a:pt x="19958" y="16260"/>
                  <a:pt x="20002" y="16253"/>
                </a:cubicBezTo>
                <a:cubicBezTo>
                  <a:pt x="20032" y="16183"/>
                  <a:pt x="20072" y="16184"/>
                  <a:pt x="20110" y="16249"/>
                </a:cubicBezTo>
                <a:cubicBezTo>
                  <a:pt x="20164" y="16261"/>
                  <a:pt x="20175" y="16312"/>
                  <a:pt x="20186" y="16459"/>
                </a:cubicBezTo>
                <a:cubicBezTo>
                  <a:pt x="20194" y="16566"/>
                  <a:pt x="20180" y="16681"/>
                  <a:pt x="20142" y="16817"/>
                </a:cubicBezTo>
                <a:cubicBezTo>
                  <a:pt x="20233" y="16534"/>
                  <a:pt x="20361" y="16344"/>
                  <a:pt x="20519" y="16277"/>
                </a:cubicBezTo>
                <a:cubicBezTo>
                  <a:pt x="20542" y="16268"/>
                  <a:pt x="20568" y="16251"/>
                  <a:pt x="20576" y="16241"/>
                </a:cubicBezTo>
                <a:cubicBezTo>
                  <a:pt x="20607" y="16200"/>
                  <a:pt x="20835" y="16187"/>
                  <a:pt x="20980" y="16202"/>
                </a:cubicBezTo>
                <a:cubicBezTo>
                  <a:pt x="21018" y="16171"/>
                  <a:pt x="21052" y="16122"/>
                  <a:pt x="21072" y="16067"/>
                </a:cubicBezTo>
                <a:cubicBezTo>
                  <a:pt x="21136" y="15888"/>
                  <a:pt x="21324" y="15837"/>
                  <a:pt x="21384" y="15982"/>
                </a:cubicBezTo>
                <a:cubicBezTo>
                  <a:pt x="21454" y="16153"/>
                  <a:pt x="21581" y="16070"/>
                  <a:pt x="21570" y="15861"/>
                </a:cubicBezTo>
                <a:cubicBezTo>
                  <a:pt x="21563" y="15747"/>
                  <a:pt x="21538" y="15674"/>
                  <a:pt x="21512" y="15698"/>
                </a:cubicBezTo>
                <a:cubicBezTo>
                  <a:pt x="21428" y="15775"/>
                  <a:pt x="21299" y="15541"/>
                  <a:pt x="21299" y="15310"/>
                </a:cubicBezTo>
                <a:cubicBezTo>
                  <a:pt x="21299" y="15175"/>
                  <a:pt x="21252" y="15041"/>
                  <a:pt x="21181" y="14975"/>
                </a:cubicBezTo>
                <a:cubicBezTo>
                  <a:pt x="21064" y="14865"/>
                  <a:pt x="21064" y="14863"/>
                  <a:pt x="21215" y="14635"/>
                </a:cubicBezTo>
                <a:lnTo>
                  <a:pt x="21367" y="14407"/>
                </a:lnTo>
                <a:lnTo>
                  <a:pt x="21492" y="14641"/>
                </a:lnTo>
                <a:cubicBezTo>
                  <a:pt x="21524" y="14702"/>
                  <a:pt x="21562" y="14755"/>
                  <a:pt x="21600" y="14797"/>
                </a:cubicBezTo>
                <a:lnTo>
                  <a:pt x="21600" y="0"/>
                </a:lnTo>
                <a:lnTo>
                  <a:pt x="0" y="0"/>
                </a:lnTo>
                <a:close/>
                <a:moveTo>
                  <a:pt x="7201" y="3136"/>
                </a:moveTo>
                <a:cubicBezTo>
                  <a:pt x="7283" y="3138"/>
                  <a:pt x="7332" y="3142"/>
                  <a:pt x="7337" y="3150"/>
                </a:cubicBezTo>
                <a:cubicBezTo>
                  <a:pt x="7353" y="3175"/>
                  <a:pt x="7371" y="3914"/>
                  <a:pt x="7378" y="4791"/>
                </a:cubicBezTo>
                <a:lnTo>
                  <a:pt x="7389" y="6387"/>
                </a:lnTo>
                <a:lnTo>
                  <a:pt x="7287" y="6478"/>
                </a:lnTo>
                <a:cubicBezTo>
                  <a:pt x="7198" y="6556"/>
                  <a:pt x="7039" y="6574"/>
                  <a:pt x="6105" y="6619"/>
                </a:cubicBezTo>
                <a:cubicBezTo>
                  <a:pt x="5972" y="6625"/>
                  <a:pt x="5852" y="6632"/>
                  <a:pt x="5721" y="6639"/>
                </a:cubicBezTo>
                <a:cubicBezTo>
                  <a:pt x="5833" y="6635"/>
                  <a:pt x="5923" y="6633"/>
                  <a:pt x="6023" y="6630"/>
                </a:cubicBezTo>
                <a:cubicBezTo>
                  <a:pt x="6607" y="6607"/>
                  <a:pt x="7065" y="6600"/>
                  <a:pt x="7081" y="6623"/>
                </a:cubicBezTo>
                <a:cubicBezTo>
                  <a:pt x="7092" y="6639"/>
                  <a:pt x="7035" y="6748"/>
                  <a:pt x="6946" y="6890"/>
                </a:cubicBezTo>
                <a:cubicBezTo>
                  <a:pt x="6908" y="6958"/>
                  <a:pt x="6865" y="7031"/>
                  <a:pt x="6812" y="7108"/>
                </a:cubicBezTo>
                <a:cubicBezTo>
                  <a:pt x="6487" y="7592"/>
                  <a:pt x="6483" y="7692"/>
                  <a:pt x="6804" y="7787"/>
                </a:cubicBezTo>
                <a:cubicBezTo>
                  <a:pt x="6815" y="7787"/>
                  <a:pt x="6825" y="7789"/>
                  <a:pt x="6836" y="7789"/>
                </a:cubicBezTo>
                <a:cubicBezTo>
                  <a:pt x="6876" y="7789"/>
                  <a:pt x="6927" y="7801"/>
                  <a:pt x="6975" y="7819"/>
                </a:cubicBezTo>
                <a:cubicBezTo>
                  <a:pt x="6964" y="7800"/>
                  <a:pt x="6960" y="7783"/>
                  <a:pt x="6969" y="7770"/>
                </a:cubicBezTo>
                <a:cubicBezTo>
                  <a:pt x="7000" y="7722"/>
                  <a:pt x="7392" y="7711"/>
                  <a:pt x="7654" y="7750"/>
                </a:cubicBezTo>
                <a:cubicBezTo>
                  <a:pt x="7727" y="7761"/>
                  <a:pt x="7806" y="7745"/>
                  <a:pt x="7830" y="7715"/>
                </a:cubicBezTo>
                <a:cubicBezTo>
                  <a:pt x="7842" y="7699"/>
                  <a:pt x="7852" y="7691"/>
                  <a:pt x="7860" y="7691"/>
                </a:cubicBezTo>
                <a:cubicBezTo>
                  <a:pt x="7874" y="7690"/>
                  <a:pt x="7882" y="7710"/>
                  <a:pt x="7890" y="7756"/>
                </a:cubicBezTo>
                <a:cubicBezTo>
                  <a:pt x="7929" y="7971"/>
                  <a:pt x="8048" y="8032"/>
                  <a:pt x="8458" y="8047"/>
                </a:cubicBezTo>
                <a:cubicBezTo>
                  <a:pt x="8763" y="8058"/>
                  <a:pt x="8846" y="8075"/>
                  <a:pt x="8846" y="8129"/>
                </a:cubicBezTo>
                <a:cubicBezTo>
                  <a:pt x="8846" y="8175"/>
                  <a:pt x="8789" y="8210"/>
                  <a:pt x="8680" y="8232"/>
                </a:cubicBezTo>
                <a:cubicBezTo>
                  <a:pt x="8459" y="8277"/>
                  <a:pt x="7701" y="8272"/>
                  <a:pt x="7639" y="8224"/>
                </a:cubicBezTo>
                <a:cubicBezTo>
                  <a:pt x="7625" y="8214"/>
                  <a:pt x="7588" y="8193"/>
                  <a:pt x="7542" y="8169"/>
                </a:cubicBezTo>
                <a:cubicBezTo>
                  <a:pt x="7542" y="8171"/>
                  <a:pt x="7543" y="8172"/>
                  <a:pt x="7543" y="8173"/>
                </a:cubicBezTo>
                <a:cubicBezTo>
                  <a:pt x="7542" y="8199"/>
                  <a:pt x="7310" y="8234"/>
                  <a:pt x="7027" y="8252"/>
                </a:cubicBezTo>
                <a:cubicBezTo>
                  <a:pt x="6921" y="8258"/>
                  <a:pt x="6864" y="8260"/>
                  <a:pt x="6767" y="8266"/>
                </a:cubicBezTo>
                <a:cubicBezTo>
                  <a:pt x="6712" y="8269"/>
                  <a:pt x="6659" y="8274"/>
                  <a:pt x="6600" y="8277"/>
                </a:cubicBezTo>
                <a:cubicBezTo>
                  <a:pt x="6173" y="8298"/>
                  <a:pt x="5617" y="8330"/>
                  <a:pt x="5365" y="8349"/>
                </a:cubicBezTo>
                <a:cubicBezTo>
                  <a:pt x="4947" y="8380"/>
                  <a:pt x="4772" y="8326"/>
                  <a:pt x="4902" y="8206"/>
                </a:cubicBezTo>
                <a:cubicBezTo>
                  <a:pt x="4918" y="8191"/>
                  <a:pt x="4893" y="8134"/>
                  <a:pt x="4847" y="8060"/>
                </a:cubicBezTo>
                <a:cubicBezTo>
                  <a:pt x="4846" y="8062"/>
                  <a:pt x="4844" y="8064"/>
                  <a:pt x="4843" y="8066"/>
                </a:cubicBezTo>
                <a:cubicBezTo>
                  <a:pt x="4825" y="8082"/>
                  <a:pt x="4802" y="8073"/>
                  <a:pt x="4791" y="8047"/>
                </a:cubicBezTo>
                <a:cubicBezTo>
                  <a:pt x="4783" y="8026"/>
                  <a:pt x="4785" y="8000"/>
                  <a:pt x="4794" y="7982"/>
                </a:cubicBezTo>
                <a:cubicBezTo>
                  <a:pt x="4782" y="7965"/>
                  <a:pt x="4768" y="7948"/>
                  <a:pt x="4754" y="7930"/>
                </a:cubicBezTo>
                <a:cubicBezTo>
                  <a:pt x="4702" y="7873"/>
                  <a:pt x="4641" y="7802"/>
                  <a:pt x="4587" y="7731"/>
                </a:cubicBezTo>
                <a:cubicBezTo>
                  <a:pt x="4579" y="7721"/>
                  <a:pt x="4576" y="7718"/>
                  <a:pt x="4568" y="7708"/>
                </a:cubicBezTo>
                <a:cubicBezTo>
                  <a:pt x="4557" y="7716"/>
                  <a:pt x="4545" y="7717"/>
                  <a:pt x="4534" y="7713"/>
                </a:cubicBezTo>
                <a:cubicBezTo>
                  <a:pt x="4520" y="7721"/>
                  <a:pt x="4505" y="7718"/>
                  <a:pt x="4494" y="7703"/>
                </a:cubicBezTo>
                <a:cubicBezTo>
                  <a:pt x="4494" y="7703"/>
                  <a:pt x="4494" y="7703"/>
                  <a:pt x="4494" y="7703"/>
                </a:cubicBezTo>
                <a:lnTo>
                  <a:pt x="4477" y="7915"/>
                </a:lnTo>
                <a:cubicBezTo>
                  <a:pt x="4482" y="7951"/>
                  <a:pt x="4486" y="7997"/>
                  <a:pt x="4486" y="8055"/>
                </a:cubicBezTo>
                <a:lnTo>
                  <a:pt x="4486" y="8271"/>
                </a:lnTo>
                <a:lnTo>
                  <a:pt x="4266" y="8281"/>
                </a:lnTo>
                <a:cubicBezTo>
                  <a:pt x="4185" y="8285"/>
                  <a:pt x="4106" y="8282"/>
                  <a:pt x="4052" y="8276"/>
                </a:cubicBezTo>
                <a:cubicBezTo>
                  <a:pt x="4047" y="8277"/>
                  <a:pt x="4042" y="8276"/>
                  <a:pt x="4037" y="8275"/>
                </a:cubicBezTo>
                <a:cubicBezTo>
                  <a:pt x="4018" y="8272"/>
                  <a:pt x="4003" y="8269"/>
                  <a:pt x="3996" y="8266"/>
                </a:cubicBezTo>
                <a:cubicBezTo>
                  <a:pt x="3977" y="8256"/>
                  <a:pt x="3886" y="8212"/>
                  <a:pt x="3809" y="8175"/>
                </a:cubicBezTo>
                <a:cubicBezTo>
                  <a:pt x="3802" y="8176"/>
                  <a:pt x="3797" y="8172"/>
                  <a:pt x="3791" y="8166"/>
                </a:cubicBezTo>
                <a:cubicBezTo>
                  <a:pt x="3787" y="8164"/>
                  <a:pt x="3785" y="8163"/>
                  <a:pt x="3781" y="8161"/>
                </a:cubicBezTo>
                <a:cubicBezTo>
                  <a:pt x="3745" y="8211"/>
                  <a:pt x="3714" y="8206"/>
                  <a:pt x="3688" y="8142"/>
                </a:cubicBezTo>
                <a:cubicBezTo>
                  <a:pt x="3684" y="8133"/>
                  <a:pt x="3682" y="8124"/>
                  <a:pt x="3680" y="8115"/>
                </a:cubicBezTo>
                <a:cubicBezTo>
                  <a:pt x="3624" y="8100"/>
                  <a:pt x="3553" y="8051"/>
                  <a:pt x="3487" y="7980"/>
                </a:cubicBezTo>
                <a:cubicBezTo>
                  <a:pt x="3467" y="8006"/>
                  <a:pt x="3430" y="7989"/>
                  <a:pt x="3381" y="7905"/>
                </a:cubicBezTo>
                <a:cubicBezTo>
                  <a:pt x="3239" y="7661"/>
                  <a:pt x="3207" y="7478"/>
                  <a:pt x="3152" y="6601"/>
                </a:cubicBezTo>
                <a:cubicBezTo>
                  <a:pt x="3145" y="6485"/>
                  <a:pt x="3142" y="6412"/>
                  <a:pt x="3137" y="6323"/>
                </a:cubicBezTo>
                <a:cubicBezTo>
                  <a:pt x="3129" y="6296"/>
                  <a:pt x="3127" y="6270"/>
                  <a:pt x="3132" y="6244"/>
                </a:cubicBezTo>
                <a:cubicBezTo>
                  <a:pt x="3106" y="5750"/>
                  <a:pt x="3120" y="5605"/>
                  <a:pt x="3197" y="5230"/>
                </a:cubicBezTo>
                <a:cubicBezTo>
                  <a:pt x="3231" y="5066"/>
                  <a:pt x="3259" y="4902"/>
                  <a:pt x="3277" y="4778"/>
                </a:cubicBezTo>
                <a:cubicBezTo>
                  <a:pt x="3268" y="4720"/>
                  <a:pt x="3274" y="4676"/>
                  <a:pt x="3293" y="4640"/>
                </a:cubicBezTo>
                <a:cubicBezTo>
                  <a:pt x="3294" y="4630"/>
                  <a:pt x="3296" y="4614"/>
                  <a:pt x="3296" y="4607"/>
                </a:cubicBezTo>
                <a:cubicBezTo>
                  <a:pt x="3296" y="4429"/>
                  <a:pt x="3348" y="4275"/>
                  <a:pt x="3404" y="4246"/>
                </a:cubicBezTo>
                <a:cubicBezTo>
                  <a:pt x="3406" y="4233"/>
                  <a:pt x="3411" y="4221"/>
                  <a:pt x="3419" y="4214"/>
                </a:cubicBezTo>
                <a:cubicBezTo>
                  <a:pt x="3432" y="4202"/>
                  <a:pt x="3447" y="4203"/>
                  <a:pt x="3458" y="4214"/>
                </a:cubicBezTo>
                <a:cubicBezTo>
                  <a:pt x="3463" y="4206"/>
                  <a:pt x="3469" y="4198"/>
                  <a:pt x="3474" y="4189"/>
                </a:cubicBezTo>
                <a:cubicBezTo>
                  <a:pt x="3464" y="4163"/>
                  <a:pt x="3469" y="4129"/>
                  <a:pt x="3487" y="4113"/>
                </a:cubicBezTo>
                <a:cubicBezTo>
                  <a:pt x="3491" y="4109"/>
                  <a:pt x="3496" y="4106"/>
                  <a:pt x="3501" y="4105"/>
                </a:cubicBezTo>
                <a:cubicBezTo>
                  <a:pt x="3508" y="4103"/>
                  <a:pt x="3516" y="4105"/>
                  <a:pt x="3523" y="4110"/>
                </a:cubicBezTo>
                <a:cubicBezTo>
                  <a:pt x="3526" y="4106"/>
                  <a:pt x="3527" y="4104"/>
                  <a:pt x="3530" y="4100"/>
                </a:cubicBezTo>
                <a:cubicBezTo>
                  <a:pt x="3537" y="4089"/>
                  <a:pt x="3542" y="4082"/>
                  <a:pt x="3549" y="4072"/>
                </a:cubicBezTo>
                <a:cubicBezTo>
                  <a:pt x="3567" y="4026"/>
                  <a:pt x="3609" y="3974"/>
                  <a:pt x="3661" y="3924"/>
                </a:cubicBezTo>
                <a:cubicBezTo>
                  <a:pt x="3680" y="3902"/>
                  <a:pt x="3698" y="3885"/>
                  <a:pt x="3711" y="3879"/>
                </a:cubicBezTo>
                <a:cubicBezTo>
                  <a:pt x="3831" y="3779"/>
                  <a:pt x="3978" y="3707"/>
                  <a:pt x="4033" y="3758"/>
                </a:cubicBezTo>
                <a:cubicBezTo>
                  <a:pt x="4058" y="3781"/>
                  <a:pt x="4054" y="3817"/>
                  <a:pt x="4033" y="3850"/>
                </a:cubicBezTo>
                <a:cubicBezTo>
                  <a:pt x="4044" y="3851"/>
                  <a:pt x="4053" y="3851"/>
                  <a:pt x="4065" y="3852"/>
                </a:cubicBezTo>
                <a:lnTo>
                  <a:pt x="4115" y="3856"/>
                </a:lnTo>
                <a:lnTo>
                  <a:pt x="4317" y="3856"/>
                </a:lnTo>
                <a:lnTo>
                  <a:pt x="4326" y="5290"/>
                </a:lnTo>
                <a:lnTo>
                  <a:pt x="4328" y="5743"/>
                </a:lnTo>
                <a:lnTo>
                  <a:pt x="4337" y="6692"/>
                </a:lnTo>
                <a:lnTo>
                  <a:pt x="4358" y="6691"/>
                </a:lnTo>
                <a:cubicBezTo>
                  <a:pt x="4358" y="6691"/>
                  <a:pt x="4356" y="6690"/>
                  <a:pt x="4356" y="6690"/>
                </a:cubicBezTo>
                <a:cubicBezTo>
                  <a:pt x="4325" y="6643"/>
                  <a:pt x="4330" y="3332"/>
                  <a:pt x="4361" y="3304"/>
                </a:cubicBezTo>
                <a:cubicBezTo>
                  <a:pt x="4429" y="3244"/>
                  <a:pt x="6626" y="3124"/>
                  <a:pt x="7201" y="3136"/>
                </a:cubicBezTo>
                <a:close/>
                <a:moveTo>
                  <a:pt x="20791" y="3798"/>
                </a:moveTo>
                <a:cubicBezTo>
                  <a:pt x="20849" y="3793"/>
                  <a:pt x="20918" y="4044"/>
                  <a:pt x="20945" y="4390"/>
                </a:cubicBezTo>
                <a:cubicBezTo>
                  <a:pt x="20967" y="4675"/>
                  <a:pt x="20955" y="4747"/>
                  <a:pt x="20867" y="4867"/>
                </a:cubicBezTo>
                <a:cubicBezTo>
                  <a:pt x="20778" y="4988"/>
                  <a:pt x="20686" y="5013"/>
                  <a:pt x="20259" y="5026"/>
                </a:cubicBezTo>
                <a:cubicBezTo>
                  <a:pt x="19713" y="5044"/>
                  <a:pt x="19526" y="4978"/>
                  <a:pt x="19555" y="4779"/>
                </a:cubicBezTo>
                <a:cubicBezTo>
                  <a:pt x="19562" y="4727"/>
                  <a:pt x="19584" y="4693"/>
                  <a:pt x="19610" y="4685"/>
                </a:cubicBezTo>
                <a:cubicBezTo>
                  <a:pt x="19199" y="4594"/>
                  <a:pt x="19002" y="4502"/>
                  <a:pt x="18931" y="4373"/>
                </a:cubicBezTo>
                <a:cubicBezTo>
                  <a:pt x="18846" y="4220"/>
                  <a:pt x="18942" y="4192"/>
                  <a:pt x="19161" y="4305"/>
                </a:cubicBezTo>
                <a:cubicBezTo>
                  <a:pt x="19272" y="4363"/>
                  <a:pt x="19600" y="4449"/>
                  <a:pt x="19890" y="4497"/>
                </a:cubicBezTo>
                <a:cubicBezTo>
                  <a:pt x="19940" y="4505"/>
                  <a:pt x="19973" y="4512"/>
                  <a:pt x="20014" y="4520"/>
                </a:cubicBezTo>
                <a:cubicBezTo>
                  <a:pt x="20015" y="4519"/>
                  <a:pt x="20016" y="4517"/>
                  <a:pt x="20018" y="4517"/>
                </a:cubicBezTo>
                <a:cubicBezTo>
                  <a:pt x="20043" y="4502"/>
                  <a:pt x="20071" y="4496"/>
                  <a:pt x="20097" y="4497"/>
                </a:cubicBezTo>
                <a:cubicBezTo>
                  <a:pt x="20147" y="4499"/>
                  <a:pt x="20193" y="4524"/>
                  <a:pt x="20214" y="4561"/>
                </a:cubicBezTo>
                <a:cubicBezTo>
                  <a:pt x="20364" y="4599"/>
                  <a:pt x="20417" y="4636"/>
                  <a:pt x="20417" y="4690"/>
                </a:cubicBezTo>
                <a:cubicBezTo>
                  <a:pt x="20417" y="4715"/>
                  <a:pt x="20416" y="4736"/>
                  <a:pt x="20409" y="4753"/>
                </a:cubicBezTo>
                <a:cubicBezTo>
                  <a:pt x="20808" y="4759"/>
                  <a:pt x="20823" y="4683"/>
                  <a:pt x="20767" y="4233"/>
                </a:cubicBezTo>
                <a:cubicBezTo>
                  <a:pt x="20741" y="4021"/>
                  <a:pt x="20741" y="3856"/>
                  <a:pt x="20767" y="3817"/>
                </a:cubicBezTo>
                <a:cubicBezTo>
                  <a:pt x="20775" y="3805"/>
                  <a:pt x="20783" y="3799"/>
                  <a:pt x="20791" y="3798"/>
                </a:cubicBezTo>
                <a:close/>
                <a:moveTo>
                  <a:pt x="16631" y="4849"/>
                </a:moveTo>
                <a:cubicBezTo>
                  <a:pt x="16648" y="4852"/>
                  <a:pt x="16663" y="4870"/>
                  <a:pt x="16676" y="4903"/>
                </a:cubicBezTo>
                <a:cubicBezTo>
                  <a:pt x="16679" y="4910"/>
                  <a:pt x="16680" y="4917"/>
                  <a:pt x="16682" y="4924"/>
                </a:cubicBezTo>
                <a:cubicBezTo>
                  <a:pt x="16694" y="4929"/>
                  <a:pt x="16705" y="4937"/>
                  <a:pt x="16714" y="4947"/>
                </a:cubicBezTo>
                <a:cubicBezTo>
                  <a:pt x="16730" y="4956"/>
                  <a:pt x="16746" y="4964"/>
                  <a:pt x="16765" y="4977"/>
                </a:cubicBezTo>
                <a:cubicBezTo>
                  <a:pt x="16821" y="5013"/>
                  <a:pt x="16881" y="5036"/>
                  <a:pt x="16988" y="5052"/>
                </a:cubicBezTo>
                <a:cubicBezTo>
                  <a:pt x="17163" y="5016"/>
                  <a:pt x="17458" y="5002"/>
                  <a:pt x="17926" y="5004"/>
                </a:cubicBezTo>
                <a:cubicBezTo>
                  <a:pt x="18065" y="5004"/>
                  <a:pt x="18220" y="5006"/>
                  <a:pt x="18390" y="5008"/>
                </a:cubicBezTo>
                <a:cubicBezTo>
                  <a:pt x="19595" y="5028"/>
                  <a:pt x="19796" y="5049"/>
                  <a:pt x="19796" y="5159"/>
                </a:cubicBezTo>
                <a:cubicBezTo>
                  <a:pt x="19796" y="5268"/>
                  <a:pt x="19586" y="5290"/>
                  <a:pt x="18311" y="5309"/>
                </a:cubicBezTo>
                <a:cubicBezTo>
                  <a:pt x="17400" y="5323"/>
                  <a:pt x="16813" y="5300"/>
                  <a:pt x="16792" y="5250"/>
                </a:cubicBezTo>
                <a:cubicBezTo>
                  <a:pt x="16778" y="5216"/>
                  <a:pt x="16775" y="5187"/>
                  <a:pt x="16784" y="5161"/>
                </a:cubicBezTo>
                <a:cubicBezTo>
                  <a:pt x="16751" y="5143"/>
                  <a:pt x="16719" y="5124"/>
                  <a:pt x="16692" y="5103"/>
                </a:cubicBezTo>
                <a:cubicBezTo>
                  <a:pt x="16682" y="5111"/>
                  <a:pt x="16671" y="5116"/>
                  <a:pt x="16662" y="5116"/>
                </a:cubicBezTo>
                <a:cubicBezTo>
                  <a:pt x="16655" y="5116"/>
                  <a:pt x="16648" y="5114"/>
                  <a:pt x="16641" y="5111"/>
                </a:cubicBezTo>
                <a:cubicBezTo>
                  <a:pt x="16612" y="5139"/>
                  <a:pt x="16586" y="5128"/>
                  <a:pt x="16563" y="5074"/>
                </a:cubicBezTo>
                <a:cubicBezTo>
                  <a:pt x="16540" y="5019"/>
                  <a:pt x="16547" y="4935"/>
                  <a:pt x="16578" y="4889"/>
                </a:cubicBezTo>
                <a:cubicBezTo>
                  <a:pt x="16597" y="4860"/>
                  <a:pt x="16615" y="4847"/>
                  <a:pt x="16631" y="4849"/>
                </a:cubicBezTo>
                <a:close/>
                <a:moveTo>
                  <a:pt x="8235" y="6119"/>
                </a:moveTo>
                <a:cubicBezTo>
                  <a:pt x="8348" y="6118"/>
                  <a:pt x="8426" y="6134"/>
                  <a:pt x="8461" y="6164"/>
                </a:cubicBezTo>
                <a:cubicBezTo>
                  <a:pt x="8538" y="6171"/>
                  <a:pt x="8600" y="6185"/>
                  <a:pt x="8657" y="6207"/>
                </a:cubicBezTo>
                <a:cubicBezTo>
                  <a:pt x="8661" y="6208"/>
                  <a:pt x="8664" y="6209"/>
                  <a:pt x="8668" y="6211"/>
                </a:cubicBezTo>
                <a:cubicBezTo>
                  <a:pt x="8691" y="6220"/>
                  <a:pt x="8715" y="6231"/>
                  <a:pt x="8738" y="6243"/>
                </a:cubicBezTo>
                <a:cubicBezTo>
                  <a:pt x="8743" y="6246"/>
                  <a:pt x="8748" y="6249"/>
                  <a:pt x="8752" y="6252"/>
                </a:cubicBezTo>
                <a:cubicBezTo>
                  <a:pt x="8779" y="6267"/>
                  <a:pt x="8805" y="6283"/>
                  <a:pt x="8834" y="6302"/>
                </a:cubicBezTo>
                <a:cubicBezTo>
                  <a:pt x="8867" y="6325"/>
                  <a:pt x="8898" y="6350"/>
                  <a:pt x="8926" y="6373"/>
                </a:cubicBezTo>
                <a:cubicBezTo>
                  <a:pt x="8926" y="6373"/>
                  <a:pt x="8927" y="6373"/>
                  <a:pt x="8927" y="6373"/>
                </a:cubicBezTo>
                <a:cubicBezTo>
                  <a:pt x="8930" y="6373"/>
                  <a:pt x="8933" y="6372"/>
                  <a:pt x="8936" y="6372"/>
                </a:cubicBezTo>
                <a:cubicBezTo>
                  <a:pt x="8981" y="6375"/>
                  <a:pt x="9021" y="6418"/>
                  <a:pt x="9026" y="6471"/>
                </a:cubicBezTo>
                <a:cubicBezTo>
                  <a:pt x="9045" y="6494"/>
                  <a:pt x="9058" y="6515"/>
                  <a:pt x="9058" y="6528"/>
                </a:cubicBezTo>
                <a:cubicBezTo>
                  <a:pt x="9058" y="6543"/>
                  <a:pt x="9057" y="6555"/>
                  <a:pt x="9055" y="6566"/>
                </a:cubicBezTo>
                <a:cubicBezTo>
                  <a:pt x="9055" y="6570"/>
                  <a:pt x="9054" y="6573"/>
                  <a:pt x="9053" y="6576"/>
                </a:cubicBezTo>
                <a:cubicBezTo>
                  <a:pt x="9051" y="6583"/>
                  <a:pt x="9050" y="6590"/>
                  <a:pt x="9047" y="6595"/>
                </a:cubicBezTo>
                <a:cubicBezTo>
                  <a:pt x="9046" y="6598"/>
                  <a:pt x="9044" y="6601"/>
                  <a:pt x="9043" y="6604"/>
                </a:cubicBezTo>
                <a:cubicBezTo>
                  <a:pt x="9039" y="6610"/>
                  <a:pt x="9034" y="6614"/>
                  <a:pt x="9029" y="6618"/>
                </a:cubicBezTo>
                <a:cubicBezTo>
                  <a:pt x="9028" y="6618"/>
                  <a:pt x="9028" y="6619"/>
                  <a:pt x="9027" y="6619"/>
                </a:cubicBezTo>
                <a:cubicBezTo>
                  <a:pt x="9025" y="6621"/>
                  <a:pt x="9021" y="6621"/>
                  <a:pt x="9018" y="6622"/>
                </a:cubicBezTo>
                <a:cubicBezTo>
                  <a:pt x="9014" y="6623"/>
                  <a:pt x="9010" y="6626"/>
                  <a:pt x="9005" y="6626"/>
                </a:cubicBezTo>
                <a:cubicBezTo>
                  <a:pt x="9001" y="6626"/>
                  <a:pt x="8996" y="6626"/>
                  <a:pt x="8991" y="6625"/>
                </a:cubicBezTo>
                <a:cubicBezTo>
                  <a:pt x="8988" y="6625"/>
                  <a:pt x="8985" y="6624"/>
                  <a:pt x="8982" y="6624"/>
                </a:cubicBezTo>
                <a:cubicBezTo>
                  <a:pt x="8965" y="6621"/>
                  <a:pt x="8946" y="6615"/>
                  <a:pt x="8922" y="6604"/>
                </a:cubicBezTo>
                <a:cubicBezTo>
                  <a:pt x="8921" y="6604"/>
                  <a:pt x="8920" y="6604"/>
                  <a:pt x="8919" y="6603"/>
                </a:cubicBezTo>
                <a:cubicBezTo>
                  <a:pt x="8909" y="6600"/>
                  <a:pt x="8898" y="6595"/>
                  <a:pt x="8890" y="6587"/>
                </a:cubicBezTo>
                <a:cubicBezTo>
                  <a:pt x="8863" y="6572"/>
                  <a:pt x="8834" y="6555"/>
                  <a:pt x="8799" y="6531"/>
                </a:cubicBezTo>
                <a:cubicBezTo>
                  <a:pt x="8768" y="6510"/>
                  <a:pt x="8735" y="6490"/>
                  <a:pt x="8702" y="6473"/>
                </a:cubicBezTo>
                <a:cubicBezTo>
                  <a:pt x="8683" y="6463"/>
                  <a:pt x="8664" y="6454"/>
                  <a:pt x="8644" y="6445"/>
                </a:cubicBezTo>
                <a:cubicBezTo>
                  <a:pt x="8636" y="6441"/>
                  <a:pt x="8628" y="6437"/>
                  <a:pt x="8619" y="6434"/>
                </a:cubicBezTo>
                <a:cubicBezTo>
                  <a:pt x="8560" y="6409"/>
                  <a:pt x="8498" y="6390"/>
                  <a:pt x="8433" y="6376"/>
                </a:cubicBezTo>
                <a:cubicBezTo>
                  <a:pt x="8292" y="6431"/>
                  <a:pt x="7996" y="6440"/>
                  <a:pt x="7910" y="6378"/>
                </a:cubicBezTo>
                <a:cubicBezTo>
                  <a:pt x="7883" y="6384"/>
                  <a:pt x="7855" y="6389"/>
                  <a:pt x="7826" y="6396"/>
                </a:cubicBezTo>
                <a:cubicBezTo>
                  <a:pt x="7588" y="6456"/>
                  <a:pt x="7476" y="6459"/>
                  <a:pt x="7440" y="6405"/>
                </a:cubicBezTo>
                <a:cubicBezTo>
                  <a:pt x="7439" y="6404"/>
                  <a:pt x="7439" y="6402"/>
                  <a:pt x="7439" y="6401"/>
                </a:cubicBezTo>
                <a:cubicBezTo>
                  <a:pt x="7438" y="6401"/>
                  <a:pt x="7438" y="6400"/>
                  <a:pt x="7437" y="6400"/>
                </a:cubicBezTo>
                <a:cubicBezTo>
                  <a:pt x="7435" y="6397"/>
                  <a:pt x="7435" y="6394"/>
                  <a:pt x="7434" y="6391"/>
                </a:cubicBezTo>
                <a:cubicBezTo>
                  <a:pt x="7431" y="6386"/>
                  <a:pt x="7429" y="6382"/>
                  <a:pt x="7428" y="6377"/>
                </a:cubicBezTo>
                <a:cubicBezTo>
                  <a:pt x="7423" y="6362"/>
                  <a:pt x="7423" y="6347"/>
                  <a:pt x="7429" y="6332"/>
                </a:cubicBezTo>
                <a:cubicBezTo>
                  <a:pt x="7430" y="6330"/>
                  <a:pt x="7431" y="6327"/>
                  <a:pt x="7432" y="6325"/>
                </a:cubicBezTo>
                <a:cubicBezTo>
                  <a:pt x="7435" y="6319"/>
                  <a:pt x="7439" y="6312"/>
                  <a:pt x="7444" y="6306"/>
                </a:cubicBezTo>
                <a:cubicBezTo>
                  <a:pt x="7451" y="6298"/>
                  <a:pt x="7460" y="6290"/>
                  <a:pt x="7470" y="6282"/>
                </a:cubicBezTo>
                <a:cubicBezTo>
                  <a:pt x="7481" y="6274"/>
                  <a:pt x="7495" y="6266"/>
                  <a:pt x="7510" y="6259"/>
                </a:cubicBezTo>
                <a:cubicBezTo>
                  <a:pt x="7513" y="6257"/>
                  <a:pt x="7517" y="6255"/>
                  <a:pt x="7522" y="6253"/>
                </a:cubicBezTo>
                <a:cubicBezTo>
                  <a:pt x="7571" y="6229"/>
                  <a:pt x="7637" y="6210"/>
                  <a:pt x="7720" y="6194"/>
                </a:cubicBezTo>
                <a:cubicBezTo>
                  <a:pt x="7783" y="6174"/>
                  <a:pt x="7874" y="6156"/>
                  <a:pt x="8010" y="6137"/>
                </a:cubicBezTo>
                <a:cubicBezTo>
                  <a:pt x="8095" y="6126"/>
                  <a:pt x="8171" y="6120"/>
                  <a:pt x="8235" y="6119"/>
                </a:cubicBezTo>
                <a:close/>
                <a:moveTo>
                  <a:pt x="17778" y="6341"/>
                </a:moveTo>
                <a:cubicBezTo>
                  <a:pt x="18071" y="6337"/>
                  <a:pt x="18363" y="6401"/>
                  <a:pt x="18624" y="6530"/>
                </a:cubicBezTo>
                <a:cubicBezTo>
                  <a:pt x="18993" y="6712"/>
                  <a:pt x="19079" y="6756"/>
                  <a:pt x="19062" y="6833"/>
                </a:cubicBezTo>
                <a:cubicBezTo>
                  <a:pt x="19120" y="6873"/>
                  <a:pt x="19170" y="6913"/>
                  <a:pt x="19208" y="6950"/>
                </a:cubicBezTo>
                <a:cubicBezTo>
                  <a:pt x="19221" y="6959"/>
                  <a:pt x="19236" y="6974"/>
                  <a:pt x="19255" y="7000"/>
                </a:cubicBezTo>
                <a:cubicBezTo>
                  <a:pt x="19293" y="7051"/>
                  <a:pt x="19315" y="7112"/>
                  <a:pt x="19305" y="7136"/>
                </a:cubicBezTo>
                <a:cubicBezTo>
                  <a:pt x="19286" y="7182"/>
                  <a:pt x="19262" y="7190"/>
                  <a:pt x="19220" y="7155"/>
                </a:cubicBezTo>
                <a:cubicBezTo>
                  <a:pt x="19178" y="7148"/>
                  <a:pt x="19105" y="7105"/>
                  <a:pt x="18955" y="7010"/>
                </a:cubicBezTo>
                <a:cubicBezTo>
                  <a:pt x="18912" y="7034"/>
                  <a:pt x="18846" y="6998"/>
                  <a:pt x="18661" y="6893"/>
                </a:cubicBezTo>
                <a:cubicBezTo>
                  <a:pt x="18223" y="6644"/>
                  <a:pt x="17770" y="6610"/>
                  <a:pt x="17232" y="6787"/>
                </a:cubicBezTo>
                <a:cubicBezTo>
                  <a:pt x="17003" y="6862"/>
                  <a:pt x="16876" y="6897"/>
                  <a:pt x="16796" y="6899"/>
                </a:cubicBezTo>
                <a:cubicBezTo>
                  <a:pt x="16769" y="6912"/>
                  <a:pt x="16742" y="6925"/>
                  <a:pt x="16714" y="6938"/>
                </a:cubicBezTo>
                <a:cubicBezTo>
                  <a:pt x="16620" y="6985"/>
                  <a:pt x="16544" y="7015"/>
                  <a:pt x="16481" y="7035"/>
                </a:cubicBezTo>
                <a:cubicBezTo>
                  <a:pt x="16422" y="7073"/>
                  <a:pt x="16363" y="7113"/>
                  <a:pt x="16299" y="7160"/>
                </a:cubicBezTo>
                <a:cubicBezTo>
                  <a:pt x="16121" y="7290"/>
                  <a:pt x="16029" y="7355"/>
                  <a:pt x="15971" y="7390"/>
                </a:cubicBezTo>
                <a:cubicBezTo>
                  <a:pt x="15966" y="7396"/>
                  <a:pt x="15963" y="7400"/>
                  <a:pt x="15957" y="7407"/>
                </a:cubicBezTo>
                <a:cubicBezTo>
                  <a:pt x="15903" y="7467"/>
                  <a:pt x="15854" y="7488"/>
                  <a:pt x="15820" y="7468"/>
                </a:cubicBezTo>
                <a:cubicBezTo>
                  <a:pt x="15815" y="7482"/>
                  <a:pt x="15805" y="7498"/>
                  <a:pt x="15793" y="7514"/>
                </a:cubicBezTo>
                <a:cubicBezTo>
                  <a:pt x="15791" y="7521"/>
                  <a:pt x="15790" y="7528"/>
                  <a:pt x="15787" y="7536"/>
                </a:cubicBezTo>
                <a:cubicBezTo>
                  <a:pt x="15772" y="7572"/>
                  <a:pt x="15741" y="7602"/>
                  <a:pt x="15718" y="7602"/>
                </a:cubicBezTo>
                <a:cubicBezTo>
                  <a:pt x="15710" y="7602"/>
                  <a:pt x="15704" y="7600"/>
                  <a:pt x="15697" y="7597"/>
                </a:cubicBezTo>
                <a:cubicBezTo>
                  <a:pt x="15630" y="7646"/>
                  <a:pt x="15616" y="7641"/>
                  <a:pt x="15595" y="7589"/>
                </a:cubicBezTo>
                <a:cubicBezTo>
                  <a:pt x="15590" y="7577"/>
                  <a:pt x="15594" y="7559"/>
                  <a:pt x="15603" y="7538"/>
                </a:cubicBezTo>
                <a:cubicBezTo>
                  <a:pt x="15603" y="7538"/>
                  <a:pt x="15603" y="7538"/>
                  <a:pt x="15602" y="7537"/>
                </a:cubicBezTo>
                <a:cubicBezTo>
                  <a:pt x="15587" y="7500"/>
                  <a:pt x="15595" y="7451"/>
                  <a:pt x="15619" y="7428"/>
                </a:cubicBezTo>
                <a:cubicBezTo>
                  <a:pt x="15625" y="7422"/>
                  <a:pt x="15633" y="7419"/>
                  <a:pt x="15639" y="7417"/>
                </a:cubicBezTo>
                <a:cubicBezTo>
                  <a:pt x="15644" y="7416"/>
                  <a:pt x="15649" y="7416"/>
                  <a:pt x="15654" y="7417"/>
                </a:cubicBezTo>
                <a:cubicBezTo>
                  <a:pt x="15660" y="7418"/>
                  <a:pt x="15665" y="7422"/>
                  <a:pt x="15670" y="7425"/>
                </a:cubicBezTo>
                <a:cubicBezTo>
                  <a:pt x="15670" y="7425"/>
                  <a:pt x="15670" y="7425"/>
                  <a:pt x="15670" y="7425"/>
                </a:cubicBezTo>
                <a:cubicBezTo>
                  <a:pt x="15684" y="7412"/>
                  <a:pt x="15698" y="7407"/>
                  <a:pt x="15712" y="7407"/>
                </a:cubicBezTo>
                <a:cubicBezTo>
                  <a:pt x="15733" y="7392"/>
                  <a:pt x="15752" y="7383"/>
                  <a:pt x="15768" y="7383"/>
                </a:cubicBezTo>
                <a:cubicBezTo>
                  <a:pt x="15778" y="7383"/>
                  <a:pt x="15786" y="7385"/>
                  <a:pt x="15793" y="7387"/>
                </a:cubicBezTo>
                <a:cubicBezTo>
                  <a:pt x="15810" y="7346"/>
                  <a:pt x="15863" y="7308"/>
                  <a:pt x="15911" y="7299"/>
                </a:cubicBezTo>
                <a:cubicBezTo>
                  <a:pt x="15956" y="7247"/>
                  <a:pt x="16037" y="7176"/>
                  <a:pt x="16153" y="7083"/>
                </a:cubicBezTo>
                <a:cubicBezTo>
                  <a:pt x="16156" y="7073"/>
                  <a:pt x="16161" y="7064"/>
                  <a:pt x="16167" y="7058"/>
                </a:cubicBezTo>
                <a:cubicBezTo>
                  <a:pt x="16171" y="7054"/>
                  <a:pt x="16176" y="7052"/>
                  <a:pt x="16181" y="7051"/>
                </a:cubicBezTo>
                <a:cubicBezTo>
                  <a:pt x="16185" y="7050"/>
                  <a:pt x="16189" y="7052"/>
                  <a:pt x="16193" y="7053"/>
                </a:cubicBezTo>
                <a:cubicBezTo>
                  <a:pt x="16231" y="7023"/>
                  <a:pt x="16273" y="6991"/>
                  <a:pt x="16319" y="6956"/>
                </a:cubicBezTo>
                <a:cubicBezTo>
                  <a:pt x="16353" y="6896"/>
                  <a:pt x="16448" y="6827"/>
                  <a:pt x="16610" y="6749"/>
                </a:cubicBezTo>
                <a:cubicBezTo>
                  <a:pt x="16579" y="6673"/>
                  <a:pt x="16662" y="6642"/>
                  <a:pt x="17102" y="6472"/>
                </a:cubicBezTo>
                <a:cubicBezTo>
                  <a:pt x="17320" y="6387"/>
                  <a:pt x="17550" y="6343"/>
                  <a:pt x="17778" y="6341"/>
                </a:cubicBezTo>
                <a:close/>
                <a:moveTo>
                  <a:pt x="9266" y="6727"/>
                </a:moveTo>
                <a:cubicBezTo>
                  <a:pt x="9288" y="6731"/>
                  <a:pt x="9316" y="6750"/>
                  <a:pt x="9345" y="6790"/>
                </a:cubicBezTo>
                <a:cubicBezTo>
                  <a:pt x="9394" y="6856"/>
                  <a:pt x="9423" y="6938"/>
                  <a:pt x="9409" y="6972"/>
                </a:cubicBezTo>
                <a:cubicBezTo>
                  <a:pt x="9372" y="7062"/>
                  <a:pt x="9313" y="7047"/>
                  <a:pt x="9249" y="6930"/>
                </a:cubicBezTo>
                <a:cubicBezTo>
                  <a:pt x="9192" y="6828"/>
                  <a:pt x="9203" y="6743"/>
                  <a:pt x="9245" y="6729"/>
                </a:cubicBezTo>
                <a:cubicBezTo>
                  <a:pt x="9251" y="6727"/>
                  <a:pt x="9258" y="6726"/>
                  <a:pt x="9266" y="6727"/>
                </a:cubicBezTo>
                <a:close/>
                <a:moveTo>
                  <a:pt x="9452" y="7067"/>
                </a:moveTo>
                <a:cubicBezTo>
                  <a:pt x="9475" y="7066"/>
                  <a:pt x="9502" y="7097"/>
                  <a:pt x="9528" y="7169"/>
                </a:cubicBezTo>
                <a:cubicBezTo>
                  <a:pt x="9606" y="7388"/>
                  <a:pt x="9587" y="7564"/>
                  <a:pt x="9468" y="7731"/>
                </a:cubicBezTo>
                <a:cubicBezTo>
                  <a:pt x="9349" y="7900"/>
                  <a:pt x="9313" y="7917"/>
                  <a:pt x="9275" y="7824"/>
                </a:cubicBezTo>
                <a:cubicBezTo>
                  <a:pt x="9261" y="7790"/>
                  <a:pt x="9292" y="7705"/>
                  <a:pt x="9345" y="7633"/>
                </a:cubicBezTo>
                <a:cubicBezTo>
                  <a:pt x="9414" y="7539"/>
                  <a:pt x="9432" y="7452"/>
                  <a:pt x="9412" y="7311"/>
                </a:cubicBezTo>
                <a:cubicBezTo>
                  <a:pt x="9390" y="7164"/>
                  <a:pt x="9414" y="7070"/>
                  <a:pt x="9452" y="7067"/>
                </a:cubicBezTo>
                <a:close/>
                <a:moveTo>
                  <a:pt x="19521" y="7556"/>
                </a:moveTo>
                <a:cubicBezTo>
                  <a:pt x="19590" y="7551"/>
                  <a:pt x="19641" y="7744"/>
                  <a:pt x="19592" y="7881"/>
                </a:cubicBezTo>
                <a:cubicBezTo>
                  <a:pt x="19564" y="7962"/>
                  <a:pt x="19534" y="8028"/>
                  <a:pt x="19526" y="8028"/>
                </a:cubicBezTo>
                <a:cubicBezTo>
                  <a:pt x="19448" y="8028"/>
                  <a:pt x="19418" y="7639"/>
                  <a:pt x="19491" y="7571"/>
                </a:cubicBezTo>
                <a:cubicBezTo>
                  <a:pt x="19502" y="7562"/>
                  <a:pt x="19511" y="7557"/>
                  <a:pt x="19521" y="7556"/>
                </a:cubicBezTo>
                <a:close/>
                <a:moveTo>
                  <a:pt x="15556" y="7576"/>
                </a:moveTo>
                <a:cubicBezTo>
                  <a:pt x="15563" y="7575"/>
                  <a:pt x="15570" y="7575"/>
                  <a:pt x="15576" y="7577"/>
                </a:cubicBezTo>
                <a:cubicBezTo>
                  <a:pt x="15615" y="7591"/>
                  <a:pt x="15624" y="7681"/>
                  <a:pt x="15578" y="7809"/>
                </a:cubicBezTo>
                <a:cubicBezTo>
                  <a:pt x="15514" y="7989"/>
                  <a:pt x="15515" y="8354"/>
                  <a:pt x="15581" y="8537"/>
                </a:cubicBezTo>
                <a:cubicBezTo>
                  <a:pt x="15659" y="8758"/>
                  <a:pt x="15559" y="8861"/>
                  <a:pt x="15463" y="8657"/>
                </a:cubicBezTo>
                <a:cubicBezTo>
                  <a:pt x="15353" y="8419"/>
                  <a:pt x="15361" y="7802"/>
                  <a:pt x="15477" y="7644"/>
                </a:cubicBezTo>
                <a:cubicBezTo>
                  <a:pt x="15507" y="7603"/>
                  <a:pt x="15535" y="7581"/>
                  <a:pt x="15556" y="7576"/>
                </a:cubicBezTo>
                <a:close/>
                <a:moveTo>
                  <a:pt x="4581" y="7758"/>
                </a:moveTo>
                <a:cubicBezTo>
                  <a:pt x="4596" y="7755"/>
                  <a:pt x="4611" y="7764"/>
                  <a:pt x="4619" y="7784"/>
                </a:cubicBezTo>
                <a:cubicBezTo>
                  <a:pt x="4630" y="7811"/>
                  <a:pt x="4624" y="7846"/>
                  <a:pt x="4607" y="7863"/>
                </a:cubicBezTo>
                <a:cubicBezTo>
                  <a:pt x="4589" y="7879"/>
                  <a:pt x="4566" y="7870"/>
                  <a:pt x="4555" y="7844"/>
                </a:cubicBezTo>
                <a:cubicBezTo>
                  <a:pt x="4544" y="7817"/>
                  <a:pt x="4550" y="7783"/>
                  <a:pt x="4567" y="7766"/>
                </a:cubicBezTo>
                <a:cubicBezTo>
                  <a:pt x="4572" y="7762"/>
                  <a:pt x="4576" y="7759"/>
                  <a:pt x="4581" y="7758"/>
                </a:cubicBezTo>
                <a:close/>
                <a:moveTo>
                  <a:pt x="4716" y="7911"/>
                </a:moveTo>
                <a:cubicBezTo>
                  <a:pt x="4731" y="7907"/>
                  <a:pt x="4746" y="7917"/>
                  <a:pt x="4754" y="7937"/>
                </a:cubicBezTo>
                <a:cubicBezTo>
                  <a:pt x="4765" y="7963"/>
                  <a:pt x="4759" y="7998"/>
                  <a:pt x="4742" y="8014"/>
                </a:cubicBezTo>
                <a:cubicBezTo>
                  <a:pt x="4724" y="8031"/>
                  <a:pt x="4701" y="8023"/>
                  <a:pt x="4690" y="7996"/>
                </a:cubicBezTo>
                <a:cubicBezTo>
                  <a:pt x="4679" y="7970"/>
                  <a:pt x="4685" y="7935"/>
                  <a:pt x="4702" y="7919"/>
                </a:cubicBezTo>
                <a:cubicBezTo>
                  <a:pt x="4707" y="7915"/>
                  <a:pt x="4712" y="7912"/>
                  <a:pt x="4716" y="7911"/>
                </a:cubicBezTo>
                <a:close/>
                <a:moveTo>
                  <a:pt x="19268" y="8368"/>
                </a:moveTo>
                <a:cubicBezTo>
                  <a:pt x="19282" y="8364"/>
                  <a:pt x="19298" y="8374"/>
                  <a:pt x="19306" y="8394"/>
                </a:cubicBezTo>
                <a:cubicBezTo>
                  <a:pt x="19317" y="8420"/>
                  <a:pt x="19311" y="8455"/>
                  <a:pt x="19293" y="8471"/>
                </a:cubicBezTo>
                <a:cubicBezTo>
                  <a:pt x="19276" y="8487"/>
                  <a:pt x="19253" y="8480"/>
                  <a:pt x="19242" y="8453"/>
                </a:cubicBezTo>
                <a:cubicBezTo>
                  <a:pt x="19231" y="8427"/>
                  <a:pt x="19236" y="8391"/>
                  <a:pt x="19254" y="8375"/>
                </a:cubicBezTo>
                <a:cubicBezTo>
                  <a:pt x="19258" y="8371"/>
                  <a:pt x="19263" y="8369"/>
                  <a:pt x="19268" y="8368"/>
                </a:cubicBezTo>
                <a:close/>
                <a:moveTo>
                  <a:pt x="19134" y="8483"/>
                </a:moveTo>
                <a:cubicBezTo>
                  <a:pt x="19139" y="8481"/>
                  <a:pt x="19144" y="8482"/>
                  <a:pt x="19149" y="8483"/>
                </a:cubicBezTo>
                <a:cubicBezTo>
                  <a:pt x="19164" y="8486"/>
                  <a:pt x="19178" y="8498"/>
                  <a:pt x="19187" y="8519"/>
                </a:cubicBezTo>
                <a:cubicBezTo>
                  <a:pt x="19202" y="8556"/>
                  <a:pt x="19194" y="8605"/>
                  <a:pt x="19170" y="8628"/>
                </a:cubicBezTo>
                <a:cubicBezTo>
                  <a:pt x="19145" y="8651"/>
                  <a:pt x="19113" y="8639"/>
                  <a:pt x="19098" y="8602"/>
                </a:cubicBezTo>
                <a:cubicBezTo>
                  <a:pt x="19082" y="8565"/>
                  <a:pt x="19090" y="8516"/>
                  <a:pt x="19114" y="8493"/>
                </a:cubicBezTo>
                <a:cubicBezTo>
                  <a:pt x="19120" y="8487"/>
                  <a:pt x="19127" y="8484"/>
                  <a:pt x="19134" y="8483"/>
                </a:cubicBezTo>
                <a:close/>
                <a:moveTo>
                  <a:pt x="4529" y="8590"/>
                </a:moveTo>
                <a:cubicBezTo>
                  <a:pt x="4544" y="8589"/>
                  <a:pt x="4555" y="8598"/>
                  <a:pt x="4565" y="8617"/>
                </a:cubicBezTo>
                <a:cubicBezTo>
                  <a:pt x="4591" y="8664"/>
                  <a:pt x="4571" y="8717"/>
                  <a:pt x="4487" y="8817"/>
                </a:cubicBezTo>
                <a:cubicBezTo>
                  <a:pt x="4399" y="8923"/>
                  <a:pt x="4366" y="8939"/>
                  <a:pt x="4339" y="8889"/>
                </a:cubicBezTo>
                <a:cubicBezTo>
                  <a:pt x="4313" y="8842"/>
                  <a:pt x="4333" y="8789"/>
                  <a:pt x="4417" y="8689"/>
                </a:cubicBezTo>
                <a:cubicBezTo>
                  <a:pt x="4472" y="8623"/>
                  <a:pt x="4505" y="8592"/>
                  <a:pt x="4529" y="8590"/>
                </a:cubicBezTo>
                <a:close/>
                <a:moveTo>
                  <a:pt x="18695" y="8826"/>
                </a:moveTo>
                <a:cubicBezTo>
                  <a:pt x="18745" y="8829"/>
                  <a:pt x="18788" y="8892"/>
                  <a:pt x="18762" y="8956"/>
                </a:cubicBezTo>
                <a:cubicBezTo>
                  <a:pt x="18747" y="8992"/>
                  <a:pt x="18716" y="9023"/>
                  <a:pt x="18693" y="9023"/>
                </a:cubicBezTo>
                <a:cubicBezTo>
                  <a:pt x="18627" y="9023"/>
                  <a:pt x="18593" y="8895"/>
                  <a:pt x="18646" y="8846"/>
                </a:cubicBezTo>
                <a:cubicBezTo>
                  <a:pt x="18661" y="8831"/>
                  <a:pt x="18678" y="8825"/>
                  <a:pt x="18695" y="8826"/>
                </a:cubicBezTo>
                <a:close/>
                <a:moveTo>
                  <a:pt x="16027" y="8972"/>
                </a:moveTo>
                <a:cubicBezTo>
                  <a:pt x="16215" y="8969"/>
                  <a:pt x="16687" y="9123"/>
                  <a:pt x="16676" y="9200"/>
                </a:cubicBezTo>
                <a:cubicBezTo>
                  <a:pt x="16662" y="9297"/>
                  <a:pt x="16494" y="9307"/>
                  <a:pt x="16214" y="9225"/>
                </a:cubicBezTo>
                <a:cubicBezTo>
                  <a:pt x="15950" y="9148"/>
                  <a:pt x="15850" y="9050"/>
                  <a:pt x="15966" y="8983"/>
                </a:cubicBezTo>
                <a:cubicBezTo>
                  <a:pt x="15979" y="8976"/>
                  <a:pt x="16000" y="8972"/>
                  <a:pt x="16027" y="8972"/>
                </a:cubicBezTo>
                <a:close/>
                <a:moveTo>
                  <a:pt x="17206" y="8980"/>
                </a:moveTo>
                <a:cubicBezTo>
                  <a:pt x="17536" y="8985"/>
                  <a:pt x="17719" y="9033"/>
                  <a:pt x="17702" y="9098"/>
                </a:cubicBezTo>
                <a:cubicBezTo>
                  <a:pt x="17706" y="9097"/>
                  <a:pt x="17711" y="9097"/>
                  <a:pt x="17716" y="9097"/>
                </a:cubicBezTo>
                <a:cubicBezTo>
                  <a:pt x="17751" y="9093"/>
                  <a:pt x="17787" y="9090"/>
                  <a:pt x="17826" y="9088"/>
                </a:cubicBezTo>
                <a:cubicBezTo>
                  <a:pt x="17870" y="9085"/>
                  <a:pt x="17915" y="9084"/>
                  <a:pt x="17960" y="9083"/>
                </a:cubicBezTo>
                <a:cubicBezTo>
                  <a:pt x="18115" y="9081"/>
                  <a:pt x="18264" y="9088"/>
                  <a:pt x="18329" y="9107"/>
                </a:cubicBezTo>
                <a:cubicBezTo>
                  <a:pt x="18351" y="9113"/>
                  <a:pt x="18364" y="9120"/>
                  <a:pt x="18365" y="9129"/>
                </a:cubicBezTo>
                <a:cubicBezTo>
                  <a:pt x="18365" y="9133"/>
                  <a:pt x="18364" y="9139"/>
                  <a:pt x="18363" y="9144"/>
                </a:cubicBezTo>
                <a:cubicBezTo>
                  <a:pt x="18362" y="9149"/>
                  <a:pt x="18360" y="9154"/>
                  <a:pt x="18358" y="9160"/>
                </a:cubicBezTo>
                <a:cubicBezTo>
                  <a:pt x="18353" y="9171"/>
                  <a:pt x="18345" y="9182"/>
                  <a:pt x="18335" y="9192"/>
                </a:cubicBezTo>
                <a:cubicBezTo>
                  <a:pt x="18316" y="9213"/>
                  <a:pt x="18289" y="9233"/>
                  <a:pt x="18259" y="9246"/>
                </a:cubicBezTo>
                <a:cubicBezTo>
                  <a:pt x="18232" y="9258"/>
                  <a:pt x="18201" y="9267"/>
                  <a:pt x="18169" y="9275"/>
                </a:cubicBezTo>
                <a:cubicBezTo>
                  <a:pt x="18163" y="9276"/>
                  <a:pt x="18158" y="9277"/>
                  <a:pt x="18152" y="9279"/>
                </a:cubicBezTo>
                <a:cubicBezTo>
                  <a:pt x="18137" y="9282"/>
                  <a:pt x="18121" y="9284"/>
                  <a:pt x="18106" y="9287"/>
                </a:cubicBezTo>
                <a:cubicBezTo>
                  <a:pt x="18076" y="9292"/>
                  <a:pt x="18046" y="9296"/>
                  <a:pt x="18015" y="9298"/>
                </a:cubicBezTo>
                <a:cubicBezTo>
                  <a:pt x="18000" y="9300"/>
                  <a:pt x="17985" y="9301"/>
                  <a:pt x="17970" y="9302"/>
                </a:cubicBezTo>
                <a:cubicBezTo>
                  <a:pt x="17940" y="9303"/>
                  <a:pt x="17910" y="9304"/>
                  <a:pt x="17880" y="9303"/>
                </a:cubicBezTo>
                <a:cubicBezTo>
                  <a:pt x="17862" y="9303"/>
                  <a:pt x="17846" y="9302"/>
                  <a:pt x="17829" y="9302"/>
                </a:cubicBezTo>
                <a:cubicBezTo>
                  <a:pt x="17803" y="9300"/>
                  <a:pt x="17780" y="9298"/>
                  <a:pt x="17756" y="9296"/>
                </a:cubicBezTo>
                <a:cubicBezTo>
                  <a:pt x="17737" y="9294"/>
                  <a:pt x="17718" y="9293"/>
                  <a:pt x="17700" y="9290"/>
                </a:cubicBezTo>
                <a:cubicBezTo>
                  <a:pt x="17674" y="9286"/>
                  <a:pt x="17652" y="9281"/>
                  <a:pt x="17629" y="9275"/>
                </a:cubicBezTo>
                <a:cubicBezTo>
                  <a:pt x="17588" y="9266"/>
                  <a:pt x="17551" y="9255"/>
                  <a:pt x="17525" y="9241"/>
                </a:cubicBezTo>
                <a:cubicBezTo>
                  <a:pt x="17525" y="9241"/>
                  <a:pt x="17525" y="9241"/>
                  <a:pt x="17525" y="9241"/>
                </a:cubicBezTo>
                <a:cubicBezTo>
                  <a:pt x="17516" y="9236"/>
                  <a:pt x="17508" y="9231"/>
                  <a:pt x="17501" y="9226"/>
                </a:cubicBezTo>
                <a:cubicBezTo>
                  <a:pt x="17500" y="9225"/>
                  <a:pt x="17500" y="9224"/>
                  <a:pt x="17499" y="9223"/>
                </a:cubicBezTo>
                <a:cubicBezTo>
                  <a:pt x="17493" y="9218"/>
                  <a:pt x="17487" y="9213"/>
                  <a:pt x="17484" y="9207"/>
                </a:cubicBezTo>
                <a:cubicBezTo>
                  <a:pt x="17217" y="9258"/>
                  <a:pt x="16763" y="9226"/>
                  <a:pt x="16713" y="9135"/>
                </a:cubicBezTo>
                <a:cubicBezTo>
                  <a:pt x="16633" y="8989"/>
                  <a:pt x="16683" y="8973"/>
                  <a:pt x="17206" y="8980"/>
                </a:cubicBezTo>
                <a:close/>
                <a:moveTo>
                  <a:pt x="4058" y="9191"/>
                </a:moveTo>
                <a:cubicBezTo>
                  <a:pt x="4063" y="9191"/>
                  <a:pt x="4066" y="9193"/>
                  <a:pt x="4069" y="9197"/>
                </a:cubicBezTo>
                <a:cubicBezTo>
                  <a:pt x="4092" y="9232"/>
                  <a:pt x="4052" y="9308"/>
                  <a:pt x="3943" y="9433"/>
                </a:cubicBezTo>
                <a:cubicBezTo>
                  <a:pt x="3827" y="9567"/>
                  <a:pt x="3775" y="9615"/>
                  <a:pt x="3744" y="9608"/>
                </a:cubicBezTo>
                <a:cubicBezTo>
                  <a:pt x="3742" y="9620"/>
                  <a:pt x="3737" y="9631"/>
                  <a:pt x="3729" y="9638"/>
                </a:cubicBezTo>
                <a:cubicBezTo>
                  <a:pt x="3711" y="9655"/>
                  <a:pt x="3688" y="9647"/>
                  <a:pt x="3677" y="9620"/>
                </a:cubicBezTo>
                <a:cubicBezTo>
                  <a:pt x="3666" y="9594"/>
                  <a:pt x="3672" y="9559"/>
                  <a:pt x="3689" y="9542"/>
                </a:cubicBezTo>
                <a:cubicBezTo>
                  <a:pt x="3697" y="9535"/>
                  <a:pt x="3705" y="9534"/>
                  <a:pt x="3714" y="9536"/>
                </a:cubicBezTo>
                <a:cubicBezTo>
                  <a:pt x="3751" y="9430"/>
                  <a:pt x="3994" y="9181"/>
                  <a:pt x="4058" y="9191"/>
                </a:cubicBezTo>
                <a:close/>
                <a:moveTo>
                  <a:pt x="6360" y="9386"/>
                </a:moveTo>
                <a:cubicBezTo>
                  <a:pt x="6374" y="9383"/>
                  <a:pt x="6388" y="9393"/>
                  <a:pt x="6396" y="9412"/>
                </a:cubicBezTo>
                <a:cubicBezTo>
                  <a:pt x="6407" y="9438"/>
                  <a:pt x="6402" y="9472"/>
                  <a:pt x="6384" y="9488"/>
                </a:cubicBezTo>
                <a:cubicBezTo>
                  <a:pt x="6367" y="9504"/>
                  <a:pt x="6345" y="9496"/>
                  <a:pt x="6334" y="9470"/>
                </a:cubicBezTo>
                <a:cubicBezTo>
                  <a:pt x="6323" y="9444"/>
                  <a:pt x="6329" y="9411"/>
                  <a:pt x="6346" y="9395"/>
                </a:cubicBezTo>
                <a:cubicBezTo>
                  <a:pt x="6350" y="9391"/>
                  <a:pt x="6355" y="9387"/>
                  <a:pt x="6360" y="9386"/>
                </a:cubicBezTo>
                <a:close/>
                <a:moveTo>
                  <a:pt x="19069" y="16622"/>
                </a:moveTo>
                <a:cubicBezTo>
                  <a:pt x="19057" y="16622"/>
                  <a:pt x="19050" y="16628"/>
                  <a:pt x="19045" y="16637"/>
                </a:cubicBezTo>
                <a:cubicBezTo>
                  <a:pt x="19050" y="16676"/>
                  <a:pt x="19067" y="16714"/>
                  <a:pt x="19095" y="16762"/>
                </a:cubicBezTo>
                <a:cubicBezTo>
                  <a:pt x="19096" y="16762"/>
                  <a:pt x="19097" y="16764"/>
                  <a:pt x="19098" y="16764"/>
                </a:cubicBezTo>
                <a:cubicBezTo>
                  <a:pt x="19109" y="16764"/>
                  <a:pt x="19119" y="16732"/>
                  <a:pt x="19119" y="16693"/>
                </a:cubicBezTo>
                <a:cubicBezTo>
                  <a:pt x="19119" y="16654"/>
                  <a:pt x="19096" y="16622"/>
                  <a:pt x="19069" y="16622"/>
                </a:cubicBezTo>
                <a:close/>
                <a:moveTo>
                  <a:pt x="20128" y="16866"/>
                </a:moveTo>
                <a:cubicBezTo>
                  <a:pt x="20120" y="16891"/>
                  <a:pt x="20109" y="16920"/>
                  <a:pt x="20100" y="16946"/>
                </a:cubicBezTo>
                <a:cubicBezTo>
                  <a:pt x="20102" y="16947"/>
                  <a:pt x="20103" y="16947"/>
                  <a:pt x="20105" y="16948"/>
                </a:cubicBezTo>
                <a:cubicBezTo>
                  <a:pt x="20112" y="16920"/>
                  <a:pt x="20120" y="16893"/>
                  <a:pt x="20128" y="16866"/>
                </a:cubicBezTo>
                <a:close/>
                <a:moveTo>
                  <a:pt x="16395" y="17573"/>
                </a:moveTo>
                <a:cubicBezTo>
                  <a:pt x="16388" y="17574"/>
                  <a:pt x="16382" y="17578"/>
                  <a:pt x="16375" y="17584"/>
                </a:cubicBezTo>
                <a:cubicBezTo>
                  <a:pt x="16375" y="17584"/>
                  <a:pt x="16375" y="17584"/>
                  <a:pt x="16375" y="17584"/>
                </a:cubicBezTo>
                <a:cubicBezTo>
                  <a:pt x="16373" y="17615"/>
                  <a:pt x="16371" y="17658"/>
                  <a:pt x="16369" y="17710"/>
                </a:cubicBezTo>
                <a:cubicBezTo>
                  <a:pt x="16386" y="17732"/>
                  <a:pt x="16410" y="17737"/>
                  <a:pt x="16430" y="17718"/>
                </a:cubicBezTo>
                <a:cubicBezTo>
                  <a:pt x="16438" y="17711"/>
                  <a:pt x="16443" y="17701"/>
                  <a:pt x="16448" y="17690"/>
                </a:cubicBezTo>
                <a:cubicBezTo>
                  <a:pt x="16445" y="17654"/>
                  <a:pt x="16442" y="17621"/>
                  <a:pt x="16437" y="17592"/>
                </a:cubicBezTo>
                <a:cubicBezTo>
                  <a:pt x="16425" y="17577"/>
                  <a:pt x="16410" y="17569"/>
                  <a:pt x="16395" y="17573"/>
                </a:cubicBezTo>
                <a:close/>
                <a:moveTo>
                  <a:pt x="18260" y="17747"/>
                </a:moveTo>
                <a:cubicBezTo>
                  <a:pt x="18235" y="17747"/>
                  <a:pt x="18214" y="17781"/>
                  <a:pt x="18214" y="17822"/>
                </a:cubicBezTo>
                <a:cubicBezTo>
                  <a:pt x="18214" y="17863"/>
                  <a:pt x="18248" y="17896"/>
                  <a:pt x="18291" y="17896"/>
                </a:cubicBezTo>
                <a:cubicBezTo>
                  <a:pt x="18333" y="17896"/>
                  <a:pt x="18354" y="17863"/>
                  <a:pt x="18338" y="17822"/>
                </a:cubicBezTo>
                <a:cubicBezTo>
                  <a:pt x="18321" y="17781"/>
                  <a:pt x="18286" y="17747"/>
                  <a:pt x="18260" y="17747"/>
                </a:cubicBezTo>
                <a:close/>
                <a:moveTo>
                  <a:pt x="16999" y="17849"/>
                </a:moveTo>
                <a:cubicBezTo>
                  <a:pt x="16994" y="17849"/>
                  <a:pt x="16988" y="17850"/>
                  <a:pt x="16983" y="17850"/>
                </a:cubicBezTo>
                <a:cubicBezTo>
                  <a:pt x="16986" y="17859"/>
                  <a:pt x="16988" y="17868"/>
                  <a:pt x="16990" y="17877"/>
                </a:cubicBezTo>
                <a:cubicBezTo>
                  <a:pt x="16993" y="17868"/>
                  <a:pt x="16996" y="17858"/>
                  <a:pt x="16999" y="17849"/>
                </a:cubicBezTo>
                <a:close/>
                <a:moveTo>
                  <a:pt x="16401" y="17862"/>
                </a:moveTo>
                <a:cubicBezTo>
                  <a:pt x="16393" y="17857"/>
                  <a:pt x="16387" y="17898"/>
                  <a:pt x="16387" y="17971"/>
                </a:cubicBezTo>
                <a:cubicBezTo>
                  <a:pt x="16387" y="18069"/>
                  <a:pt x="16397" y="18109"/>
                  <a:pt x="16410" y="18060"/>
                </a:cubicBezTo>
                <a:cubicBezTo>
                  <a:pt x="16423" y="18011"/>
                  <a:pt x="16423" y="17931"/>
                  <a:pt x="16410" y="17882"/>
                </a:cubicBezTo>
                <a:cubicBezTo>
                  <a:pt x="16407" y="17870"/>
                  <a:pt x="16404" y="17863"/>
                  <a:pt x="16401" y="17862"/>
                </a:cubicBezTo>
                <a:close/>
                <a:moveTo>
                  <a:pt x="18813" y="18198"/>
                </a:moveTo>
                <a:cubicBezTo>
                  <a:pt x="18762" y="18201"/>
                  <a:pt x="18704" y="18226"/>
                  <a:pt x="18659" y="18269"/>
                </a:cubicBezTo>
                <a:cubicBezTo>
                  <a:pt x="18598" y="18330"/>
                  <a:pt x="18597" y="18355"/>
                  <a:pt x="18652" y="18407"/>
                </a:cubicBezTo>
                <a:cubicBezTo>
                  <a:pt x="18725" y="18479"/>
                  <a:pt x="18963" y="18343"/>
                  <a:pt x="18924" y="18251"/>
                </a:cubicBezTo>
                <a:cubicBezTo>
                  <a:pt x="18908" y="18211"/>
                  <a:pt x="18864" y="18194"/>
                  <a:pt x="18813" y="18198"/>
                </a:cubicBezTo>
                <a:close/>
                <a:moveTo>
                  <a:pt x="19377" y="18231"/>
                </a:moveTo>
                <a:cubicBezTo>
                  <a:pt x="19328" y="18231"/>
                  <a:pt x="19278" y="18269"/>
                  <a:pt x="19268" y="18315"/>
                </a:cubicBezTo>
                <a:cubicBezTo>
                  <a:pt x="19257" y="18363"/>
                  <a:pt x="19304" y="18398"/>
                  <a:pt x="19377" y="18398"/>
                </a:cubicBezTo>
                <a:cubicBezTo>
                  <a:pt x="19450" y="18398"/>
                  <a:pt x="19497" y="18363"/>
                  <a:pt x="19486" y="18315"/>
                </a:cubicBezTo>
                <a:cubicBezTo>
                  <a:pt x="19476" y="18269"/>
                  <a:pt x="19427" y="18231"/>
                  <a:pt x="19377" y="18231"/>
                </a:cubicBezTo>
                <a:close/>
                <a:moveTo>
                  <a:pt x="15603" y="18429"/>
                </a:moveTo>
                <a:cubicBezTo>
                  <a:pt x="15592" y="18433"/>
                  <a:pt x="15591" y="18446"/>
                  <a:pt x="15600" y="18468"/>
                </a:cubicBezTo>
                <a:cubicBezTo>
                  <a:pt x="15616" y="18507"/>
                  <a:pt x="15649" y="18539"/>
                  <a:pt x="15673" y="18539"/>
                </a:cubicBezTo>
                <a:cubicBezTo>
                  <a:pt x="15741" y="18539"/>
                  <a:pt x="15726" y="18488"/>
                  <a:pt x="15645" y="18441"/>
                </a:cubicBezTo>
                <a:cubicBezTo>
                  <a:pt x="15634" y="18435"/>
                  <a:pt x="15625" y="18431"/>
                  <a:pt x="15618" y="18429"/>
                </a:cubicBezTo>
                <a:cubicBezTo>
                  <a:pt x="15612" y="18428"/>
                  <a:pt x="15607" y="18428"/>
                  <a:pt x="15603" y="18429"/>
                </a:cubicBezTo>
                <a:close/>
                <a:moveTo>
                  <a:pt x="15909" y="18792"/>
                </a:moveTo>
                <a:cubicBezTo>
                  <a:pt x="15900" y="18791"/>
                  <a:pt x="15891" y="18793"/>
                  <a:pt x="15882" y="18798"/>
                </a:cubicBezTo>
                <a:cubicBezTo>
                  <a:pt x="15847" y="18818"/>
                  <a:pt x="15830" y="18878"/>
                  <a:pt x="15843" y="18931"/>
                </a:cubicBezTo>
                <a:cubicBezTo>
                  <a:pt x="15857" y="18984"/>
                  <a:pt x="15897" y="19011"/>
                  <a:pt x="15932" y="18991"/>
                </a:cubicBezTo>
                <a:cubicBezTo>
                  <a:pt x="15967" y="18970"/>
                  <a:pt x="15984" y="18910"/>
                  <a:pt x="15971" y="18858"/>
                </a:cubicBezTo>
                <a:cubicBezTo>
                  <a:pt x="15961" y="18818"/>
                  <a:pt x="15936" y="18793"/>
                  <a:pt x="15909" y="18792"/>
                </a:cubicBezTo>
                <a:close/>
              </a:path>
            </a:pathLst>
          </a:custGeom>
          <a:ln w="12700">
            <a:miter lim="400000"/>
          </a:ln>
        </p:spPr>
      </p:pic>
      <p:pic>
        <p:nvPicPr>
          <p:cNvPr id="482" name="11411553241108_.pic_hd.jpg" descr="11411553241108_.pic_hd.jpg"/>
          <p:cNvPicPr>
            <a:picLocks/>
          </p:cNvPicPr>
          <p:nvPr/>
        </p:nvPicPr>
        <p:blipFill>
          <a:blip r:embed="rId6">
            <a:extLst/>
          </a:blip>
          <a:srcRect l="50866" t="16902" r="39489" b="65099"/>
          <a:stretch>
            <a:fillRect/>
          </a:stretch>
        </p:blipFill>
        <p:spPr>
          <a:xfrm>
            <a:off x="11081348" y="6692899"/>
            <a:ext cx="1812926"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3" name="11411553241108_.pic_hd.jpg" descr="11411553241108_.pic_hd.jpg"/>
          <p:cNvPicPr>
            <a:picLocks/>
          </p:cNvPicPr>
          <p:nvPr/>
        </p:nvPicPr>
        <p:blipFill>
          <a:blip r:embed="rId6">
            <a:extLst/>
          </a:blip>
          <a:srcRect l="50866" t="16902" r="39488" b="65099"/>
          <a:stretch>
            <a:fillRect/>
          </a:stretch>
        </p:blipFill>
        <p:spPr>
          <a:xfrm>
            <a:off x="8920827" y="8328690"/>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4" name="11411553241108_.pic_hd.jpg" descr="11411553241108_.pic_hd.jpg"/>
          <p:cNvPicPr>
            <a:picLocks/>
          </p:cNvPicPr>
          <p:nvPr/>
        </p:nvPicPr>
        <p:blipFill>
          <a:blip r:embed="rId6">
            <a:extLst/>
          </a:blip>
          <a:srcRect l="50866" t="16902" r="39488" b="65099"/>
          <a:stretch>
            <a:fillRect/>
          </a:stretch>
        </p:blipFill>
        <p:spPr>
          <a:xfrm>
            <a:off x="18708953" y="5048744"/>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5" name="11411553241108_.pic_hd.jpg" descr="11411553241108_.pic_hd.jpg"/>
          <p:cNvPicPr>
            <a:picLocks/>
          </p:cNvPicPr>
          <p:nvPr/>
        </p:nvPicPr>
        <p:blipFill>
          <a:blip r:embed="rId6">
            <a:extLst/>
          </a:blip>
          <a:srcRect l="50866" t="16902" r="39488" b="65099"/>
          <a:stretch>
            <a:fillRect/>
          </a:stretch>
        </p:blipFill>
        <p:spPr>
          <a:xfrm>
            <a:off x="17400168" y="6407149"/>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6" name="11411553241108_.pic_hd.jpg" descr="11411553241108_.pic_hd.jpg"/>
          <p:cNvPicPr>
            <a:picLocks/>
          </p:cNvPicPr>
          <p:nvPr/>
        </p:nvPicPr>
        <p:blipFill>
          <a:blip r:embed="rId6">
            <a:extLst/>
          </a:blip>
          <a:srcRect l="50866" t="16902" r="39489" b="65099"/>
          <a:stretch>
            <a:fillRect/>
          </a:stretch>
        </p:blipFill>
        <p:spPr>
          <a:xfrm rot="1820691">
            <a:off x="11978724" y="5048739"/>
            <a:ext cx="1383904"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7" name="11411553241108_.pic_hd.jpg" descr="11411553241108_.pic_hd.jpg"/>
          <p:cNvPicPr>
            <a:picLocks/>
          </p:cNvPicPr>
          <p:nvPr/>
        </p:nvPicPr>
        <p:blipFill>
          <a:blip r:embed="rId6">
            <a:extLst/>
          </a:blip>
          <a:srcRect l="50866" t="16902" r="39491" b="65094"/>
          <a:stretch>
            <a:fillRect/>
          </a:stretch>
        </p:blipFill>
        <p:spPr>
          <a:xfrm rot="12330">
            <a:off x="9998404" y="5405842"/>
            <a:ext cx="708819" cy="561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8" name="11411553241108_.pic_hd.jpg" descr="11411553241108_.pic_hd.jpg"/>
          <p:cNvPicPr>
            <a:picLocks/>
          </p:cNvPicPr>
          <p:nvPr/>
        </p:nvPicPr>
        <p:blipFill>
          <a:blip r:embed="rId6">
            <a:extLst/>
          </a:blip>
          <a:srcRect l="50866" t="16902" r="39488" b="65105"/>
          <a:stretch>
            <a:fillRect/>
          </a:stretch>
        </p:blipFill>
        <p:spPr>
          <a:xfrm rot="12330">
            <a:off x="19444404" y="5872609"/>
            <a:ext cx="711598" cy="367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9" name="11411553241108_.pic_hd.jpg" descr="11411553241108_.pic_hd.jpg"/>
          <p:cNvPicPr>
            <a:picLocks/>
          </p:cNvPicPr>
          <p:nvPr/>
        </p:nvPicPr>
        <p:blipFill>
          <a:blip r:embed="rId6">
            <a:extLst/>
          </a:blip>
          <a:srcRect l="50866" t="16902" r="39488" b="65105"/>
          <a:stretch>
            <a:fillRect/>
          </a:stretch>
        </p:blipFill>
        <p:spPr>
          <a:xfrm rot="12330">
            <a:off x="16724171" y="6471245"/>
            <a:ext cx="711598" cy="367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0" name="11411553241108_.pic_hd.jpg" descr="11411553241108_.pic_hd.jpg"/>
          <p:cNvPicPr>
            <a:picLocks/>
          </p:cNvPicPr>
          <p:nvPr/>
        </p:nvPicPr>
        <p:blipFill>
          <a:blip r:embed="rId6">
            <a:extLst/>
          </a:blip>
          <a:srcRect l="50866" t="16902" r="39488" b="65105"/>
          <a:stretch>
            <a:fillRect/>
          </a:stretch>
        </p:blipFill>
        <p:spPr>
          <a:xfrm rot="12330">
            <a:off x="16534812" y="6025008"/>
            <a:ext cx="711598" cy="3671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1" name="11411553241108_.pic_hd.jpg" descr="11411553241108_.pic_hd.jpg"/>
          <p:cNvPicPr>
            <a:picLocks/>
          </p:cNvPicPr>
          <p:nvPr/>
        </p:nvPicPr>
        <p:blipFill>
          <a:blip r:embed="rId6">
            <a:extLst/>
          </a:blip>
          <a:srcRect l="50866" t="16902" r="39491" b="65096"/>
          <a:stretch>
            <a:fillRect/>
          </a:stretch>
        </p:blipFill>
        <p:spPr>
          <a:xfrm rot="12330">
            <a:off x="8920225" y="7950767"/>
            <a:ext cx="443707" cy="6746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2" name="11411553241108_.pic_hd.jpg" descr="11411553241108_.pic_hd.jpg"/>
          <p:cNvPicPr>
            <a:picLocks/>
          </p:cNvPicPr>
          <p:nvPr/>
        </p:nvPicPr>
        <p:blipFill>
          <a:blip r:embed="rId6">
            <a:extLst/>
          </a:blip>
          <a:srcRect l="50866" t="16902" r="39486" b="65097"/>
          <a:stretch>
            <a:fillRect/>
          </a:stretch>
        </p:blipFill>
        <p:spPr>
          <a:xfrm rot="12330">
            <a:off x="7950844" y="6518995"/>
            <a:ext cx="447279" cy="46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3" name="11411553241108_.pic_hd.jpg" descr="11411553241108_.pic_hd.jpg"/>
          <p:cNvPicPr>
            <a:picLocks/>
          </p:cNvPicPr>
          <p:nvPr/>
        </p:nvPicPr>
        <p:blipFill>
          <a:blip r:embed="rId6">
            <a:extLst/>
          </a:blip>
          <a:srcRect l="50866" t="16902" r="39486" b="65097"/>
          <a:stretch>
            <a:fillRect/>
          </a:stretch>
        </p:blipFill>
        <p:spPr>
          <a:xfrm rot="12330">
            <a:off x="8880339" y="5648247"/>
            <a:ext cx="447279" cy="46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sp>
        <p:nvSpPr>
          <p:cNvPr id="494" name="A的物理地址=物理块号*块大小+页内偏移地址"/>
          <p:cNvSpPr/>
          <p:nvPr/>
        </p:nvSpPr>
        <p:spPr>
          <a:xfrm>
            <a:off x="11567124" y="11685046"/>
            <a:ext cx="9430208"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A的物理地址=物理块号*块大小+页内偏移地址</a:t>
            </a:r>
          </a:p>
        </p:txBody>
      </p:sp>
      <p:pic>
        <p:nvPicPr>
          <p:cNvPr id="495" name="11411553241108_.pic_hd.jpg" descr="11411553241108_.pic_hd.jpg"/>
          <p:cNvPicPr>
            <a:picLocks noChangeAspect="1"/>
          </p:cNvPicPr>
          <p:nvPr/>
        </p:nvPicPr>
        <p:blipFill>
          <a:blip r:embed="rId7">
            <a:extLst/>
          </a:blip>
          <a:srcRect l="8494" t="16902" r="7437" b="8553"/>
          <a:stretch>
            <a:fillRect/>
          </a:stretch>
        </p:blipFill>
        <p:spPr>
          <a:xfrm>
            <a:off x="6280958" y="2107079"/>
            <a:ext cx="15802372" cy="1050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493" y="3180"/>
                </a:moveTo>
                <a:cubicBezTo>
                  <a:pt x="20516" y="3177"/>
                  <a:pt x="20547" y="3208"/>
                  <a:pt x="20586" y="3271"/>
                </a:cubicBezTo>
                <a:cubicBezTo>
                  <a:pt x="20639" y="3355"/>
                  <a:pt x="20654" y="3414"/>
                  <a:pt x="20632" y="3447"/>
                </a:cubicBezTo>
                <a:cubicBezTo>
                  <a:pt x="20610" y="3480"/>
                  <a:pt x="20572" y="3455"/>
                  <a:pt x="20519" y="3371"/>
                </a:cubicBezTo>
                <a:cubicBezTo>
                  <a:pt x="20467" y="3286"/>
                  <a:pt x="20452" y="3228"/>
                  <a:pt x="20474" y="3194"/>
                </a:cubicBezTo>
                <a:cubicBezTo>
                  <a:pt x="20479" y="3186"/>
                  <a:pt x="20486" y="3181"/>
                  <a:pt x="20493" y="3180"/>
                </a:cubicBezTo>
                <a:close/>
                <a:moveTo>
                  <a:pt x="4134" y="3707"/>
                </a:moveTo>
                <a:cubicBezTo>
                  <a:pt x="4169" y="3710"/>
                  <a:pt x="4200" y="3754"/>
                  <a:pt x="4181" y="3799"/>
                </a:cubicBezTo>
                <a:cubicBezTo>
                  <a:pt x="4171" y="3824"/>
                  <a:pt x="4149" y="3845"/>
                  <a:pt x="4133" y="3845"/>
                </a:cubicBezTo>
                <a:cubicBezTo>
                  <a:pt x="4112" y="3845"/>
                  <a:pt x="4097" y="3828"/>
                  <a:pt x="4088" y="3805"/>
                </a:cubicBezTo>
                <a:cubicBezTo>
                  <a:pt x="4087" y="3803"/>
                  <a:pt x="4085" y="3802"/>
                  <a:pt x="4084" y="3800"/>
                </a:cubicBezTo>
                <a:cubicBezTo>
                  <a:pt x="4074" y="3774"/>
                  <a:pt x="4080" y="3739"/>
                  <a:pt x="4097" y="3723"/>
                </a:cubicBezTo>
                <a:cubicBezTo>
                  <a:pt x="4097" y="3723"/>
                  <a:pt x="4098" y="3722"/>
                  <a:pt x="4098" y="3722"/>
                </a:cubicBezTo>
                <a:cubicBezTo>
                  <a:pt x="4098" y="3722"/>
                  <a:pt x="4099" y="3721"/>
                  <a:pt x="4099" y="3720"/>
                </a:cubicBezTo>
                <a:cubicBezTo>
                  <a:pt x="4110" y="3710"/>
                  <a:pt x="4122" y="3707"/>
                  <a:pt x="4134" y="3707"/>
                </a:cubicBezTo>
                <a:close/>
                <a:moveTo>
                  <a:pt x="3977" y="3716"/>
                </a:moveTo>
                <a:cubicBezTo>
                  <a:pt x="3992" y="3712"/>
                  <a:pt x="4007" y="3721"/>
                  <a:pt x="4015" y="3741"/>
                </a:cubicBezTo>
                <a:cubicBezTo>
                  <a:pt x="4026" y="3767"/>
                  <a:pt x="4020" y="3801"/>
                  <a:pt x="4002" y="3818"/>
                </a:cubicBezTo>
                <a:cubicBezTo>
                  <a:pt x="3985" y="3834"/>
                  <a:pt x="3962" y="3826"/>
                  <a:pt x="3951" y="3800"/>
                </a:cubicBezTo>
                <a:cubicBezTo>
                  <a:pt x="3941" y="3774"/>
                  <a:pt x="3947" y="3739"/>
                  <a:pt x="3964" y="3723"/>
                </a:cubicBezTo>
                <a:cubicBezTo>
                  <a:pt x="3968" y="3719"/>
                  <a:pt x="3973" y="3717"/>
                  <a:pt x="3977" y="3716"/>
                </a:cubicBezTo>
                <a:close/>
                <a:moveTo>
                  <a:pt x="3901" y="3757"/>
                </a:moveTo>
                <a:cubicBezTo>
                  <a:pt x="3936" y="3759"/>
                  <a:pt x="3967" y="3804"/>
                  <a:pt x="3949" y="3849"/>
                </a:cubicBezTo>
                <a:cubicBezTo>
                  <a:pt x="3938" y="3874"/>
                  <a:pt x="3916" y="3895"/>
                  <a:pt x="3900" y="3895"/>
                </a:cubicBezTo>
                <a:cubicBezTo>
                  <a:pt x="3853" y="3895"/>
                  <a:pt x="3829" y="3806"/>
                  <a:pt x="3866" y="3771"/>
                </a:cubicBezTo>
                <a:cubicBezTo>
                  <a:pt x="3877" y="3761"/>
                  <a:pt x="3889" y="3756"/>
                  <a:pt x="3901" y="3757"/>
                </a:cubicBezTo>
                <a:close/>
                <a:moveTo>
                  <a:pt x="7877" y="7715"/>
                </a:moveTo>
                <a:cubicBezTo>
                  <a:pt x="7892" y="7719"/>
                  <a:pt x="7904" y="7748"/>
                  <a:pt x="7919" y="7806"/>
                </a:cubicBezTo>
                <a:cubicBezTo>
                  <a:pt x="7959" y="7965"/>
                  <a:pt x="7997" y="7999"/>
                  <a:pt x="8149" y="8016"/>
                </a:cubicBezTo>
                <a:cubicBezTo>
                  <a:pt x="8216" y="8023"/>
                  <a:pt x="8353" y="8046"/>
                  <a:pt x="8453" y="8065"/>
                </a:cubicBezTo>
                <a:cubicBezTo>
                  <a:pt x="8562" y="8086"/>
                  <a:pt x="8674" y="8078"/>
                  <a:pt x="8729" y="8046"/>
                </a:cubicBezTo>
                <a:cubicBezTo>
                  <a:pt x="8804" y="8003"/>
                  <a:pt x="8825" y="8007"/>
                  <a:pt x="8841" y="8071"/>
                </a:cubicBezTo>
                <a:cubicBezTo>
                  <a:pt x="8852" y="8113"/>
                  <a:pt x="8846" y="8171"/>
                  <a:pt x="8828" y="8199"/>
                </a:cubicBezTo>
                <a:cubicBezTo>
                  <a:pt x="8786" y="8262"/>
                  <a:pt x="7683" y="8310"/>
                  <a:pt x="7639" y="8250"/>
                </a:cubicBezTo>
                <a:cubicBezTo>
                  <a:pt x="7621" y="8226"/>
                  <a:pt x="7530" y="8170"/>
                  <a:pt x="7437" y="8125"/>
                </a:cubicBezTo>
                <a:cubicBezTo>
                  <a:pt x="7149" y="7988"/>
                  <a:pt x="6945" y="7841"/>
                  <a:pt x="6977" y="7794"/>
                </a:cubicBezTo>
                <a:cubicBezTo>
                  <a:pt x="7024" y="7727"/>
                  <a:pt x="7347" y="7702"/>
                  <a:pt x="7589" y="7746"/>
                </a:cubicBezTo>
                <a:cubicBezTo>
                  <a:pt x="7728" y="7771"/>
                  <a:pt x="7819" y="7766"/>
                  <a:pt x="7846" y="7733"/>
                </a:cubicBezTo>
                <a:cubicBezTo>
                  <a:pt x="7857" y="7718"/>
                  <a:pt x="7868" y="7712"/>
                  <a:pt x="7877" y="7715"/>
                </a:cubicBezTo>
                <a:close/>
                <a:moveTo>
                  <a:pt x="9163" y="7812"/>
                </a:moveTo>
                <a:cubicBezTo>
                  <a:pt x="9177" y="7809"/>
                  <a:pt x="9192" y="7818"/>
                  <a:pt x="9200" y="7837"/>
                </a:cubicBezTo>
                <a:cubicBezTo>
                  <a:pt x="9211" y="7863"/>
                  <a:pt x="9205" y="7898"/>
                  <a:pt x="9188" y="7914"/>
                </a:cubicBezTo>
                <a:cubicBezTo>
                  <a:pt x="9171" y="7930"/>
                  <a:pt x="9148" y="7922"/>
                  <a:pt x="9137" y="7896"/>
                </a:cubicBezTo>
                <a:cubicBezTo>
                  <a:pt x="9126" y="7870"/>
                  <a:pt x="9132" y="7835"/>
                  <a:pt x="9149" y="7819"/>
                </a:cubicBezTo>
                <a:cubicBezTo>
                  <a:pt x="9153" y="7815"/>
                  <a:pt x="9158" y="7813"/>
                  <a:pt x="9163" y="7812"/>
                </a:cubicBezTo>
                <a:close/>
                <a:moveTo>
                  <a:pt x="8987" y="7954"/>
                </a:moveTo>
                <a:cubicBezTo>
                  <a:pt x="9022" y="7956"/>
                  <a:pt x="9052" y="8001"/>
                  <a:pt x="9034" y="8045"/>
                </a:cubicBezTo>
                <a:cubicBezTo>
                  <a:pt x="9023" y="8071"/>
                  <a:pt x="9002" y="8092"/>
                  <a:pt x="8986" y="8092"/>
                </a:cubicBezTo>
                <a:cubicBezTo>
                  <a:pt x="8939" y="8092"/>
                  <a:pt x="8915" y="8002"/>
                  <a:pt x="8952" y="7967"/>
                </a:cubicBezTo>
                <a:cubicBezTo>
                  <a:pt x="8963" y="7957"/>
                  <a:pt x="8975" y="7953"/>
                  <a:pt x="8987" y="7954"/>
                </a:cubicBezTo>
                <a:close/>
              </a:path>
            </a:pathLst>
          </a:custGeom>
          <a:ln w="12700">
            <a:miter lim="400000"/>
          </a:ln>
        </p:spPr>
      </p:pic>
      <p:sp>
        <p:nvSpPr>
          <p:cNvPr id="496" name="❶"/>
          <p:cNvSpPr/>
          <p:nvPr/>
        </p:nvSpPr>
        <p:spPr>
          <a:xfrm>
            <a:off x="8313062" y="3004424"/>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❶</a:t>
            </a:r>
          </a:p>
        </p:txBody>
      </p:sp>
      <p:sp>
        <p:nvSpPr>
          <p:cNvPr id="497" name="❺"/>
          <p:cNvSpPr/>
          <p:nvPr/>
        </p:nvSpPr>
        <p:spPr>
          <a:xfrm>
            <a:off x="17238290" y="1008165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❺</a:t>
            </a:r>
          </a:p>
        </p:txBody>
      </p:sp>
      <p:pic>
        <p:nvPicPr>
          <p:cNvPr id="498" name="屏幕快照 2019-03-28 下午12.57.31.png" descr="屏幕快照 2019-03-28 下午12.57.31.png"/>
          <p:cNvPicPr>
            <a:picLocks/>
          </p:cNvPicPr>
          <p:nvPr/>
        </p:nvPicPr>
        <p:blipFill>
          <a:blip r:embed="rId8">
            <a:extLst/>
          </a:blip>
          <a:stretch>
            <a:fillRect/>
          </a:stretch>
        </p:blipFill>
        <p:spPr>
          <a:xfrm rot="21470447">
            <a:off x="9167963" y="5564506"/>
            <a:ext cx="2181623" cy="558801"/>
          </a:xfrm>
          <a:prstGeom prst="rect">
            <a:avLst/>
          </a:prstGeom>
          <a:ln w="12700">
            <a:miter lim="400000"/>
          </a:ln>
        </p:spPr>
      </p:pic>
      <p:pic>
        <p:nvPicPr>
          <p:cNvPr id="499" name="屏幕快照 2019-03-28 下午12.57.31.png" descr="屏幕快照 2019-03-28 下午12.57.31.png"/>
          <p:cNvPicPr>
            <a:picLocks/>
          </p:cNvPicPr>
          <p:nvPr/>
        </p:nvPicPr>
        <p:blipFill>
          <a:blip r:embed="rId8">
            <a:extLst/>
          </a:blip>
          <a:stretch>
            <a:fillRect/>
          </a:stretch>
        </p:blipFill>
        <p:spPr>
          <a:xfrm rot="21393179">
            <a:off x="17456012" y="4435156"/>
            <a:ext cx="4051301" cy="1266490"/>
          </a:xfrm>
          <a:prstGeom prst="rect">
            <a:avLst/>
          </a:prstGeom>
          <a:ln w="12700">
            <a:miter lim="400000"/>
          </a:ln>
        </p:spPr>
      </p:pic>
      <p:pic>
        <p:nvPicPr>
          <p:cNvPr id="500" name="屏幕快照 2019-03-28 下午12.57.31.png" descr="屏幕快照 2019-03-28 下午12.57.31.png"/>
          <p:cNvPicPr>
            <a:picLocks/>
          </p:cNvPicPr>
          <p:nvPr/>
        </p:nvPicPr>
        <p:blipFill>
          <a:blip r:embed="rId8">
            <a:extLst/>
          </a:blip>
          <a:stretch>
            <a:fillRect/>
          </a:stretch>
        </p:blipFill>
        <p:spPr>
          <a:xfrm>
            <a:off x="20271775" y="3983388"/>
            <a:ext cx="1590485" cy="558801"/>
          </a:xfrm>
          <a:prstGeom prst="rect">
            <a:avLst/>
          </a:prstGeom>
          <a:ln w="12700">
            <a:miter lim="400000"/>
          </a:ln>
        </p:spPr>
      </p:pic>
      <p:pic>
        <p:nvPicPr>
          <p:cNvPr id="501" name="屏幕快照 2019-03-28 下午12.57.31.png" descr="屏幕快照 2019-03-28 下午12.57.31.png"/>
          <p:cNvPicPr>
            <a:picLocks/>
          </p:cNvPicPr>
          <p:nvPr/>
        </p:nvPicPr>
        <p:blipFill>
          <a:blip r:embed="rId8">
            <a:extLst/>
          </a:blip>
          <a:stretch>
            <a:fillRect/>
          </a:stretch>
        </p:blipFill>
        <p:spPr>
          <a:xfrm>
            <a:off x="17695736" y="6436257"/>
            <a:ext cx="2842995" cy="558801"/>
          </a:xfrm>
          <a:prstGeom prst="rect">
            <a:avLst/>
          </a:prstGeom>
          <a:ln w="12700">
            <a:miter lim="400000"/>
          </a:ln>
        </p:spPr>
      </p:pic>
      <p:pic>
        <p:nvPicPr>
          <p:cNvPr id="502" name="屏幕快照 2019-03-28 下午12.57.31.png" descr="屏幕快照 2019-03-28 下午12.57.31.png"/>
          <p:cNvPicPr>
            <a:picLocks/>
          </p:cNvPicPr>
          <p:nvPr/>
        </p:nvPicPr>
        <p:blipFill>
          <a:blip r:embed="rId8">
            <a:extLst/>
          </a:blip>
          <a:stretch>
            <a:fillRect/>
          </a:stretch>
        </p:blipFill>
        <p:spPr>
          <a:xfrm>
            <a:off x="13175028" y="5229431"/>
            <a:ext cx="1687352" cy="736601"/>
          </a:xfrm>
          <a:prstGeom prst="rect">
            <a:avLst/>
          </a:prstGeom>
          <a:ln w="12700">
            <a:miter lim="400000"/>
          </a:ln>
        </p:spPr>
      </p:pic>
      <p:pic>
        <p:nvPicPr>
          <p:cNvPr id="503" name="屏幕快照 2019-03-28 下午12.57.31.png" descr="屏幕快照 2019-03-28 下午12.57.31.png"/>
          <p:cNvPicPr>
            <a:picLocks/>
          </p:cNvPicPr>
          <p:nvPr/>
        </p:nvPicPr>
        <p:blipFill>
          <a:blip r:embed="rId8">
            <a:extLst/>
          </a:blip>
          <a:stretch>
            <a:fillRect/>
          </a:stretch>
        </p:blipFill>
        <p:spPr>
          <a:xfrm>
            <a:off x="11826999" y="6698396"/>
            <a:ext cx="1928614" cy="736601"/>
          </a:xfrm>
          <a:prstGeom prst="rect">
            <a:avLst/>
          </a:prstGeom>
          <a:ln w="12700">
            <a:miter lim="400000"/>
          </a:ln>
        </p:spPr>
      </p:pic>
      <p:pic>
        <p:nvPicPr>
          <p:cNvPr id="504" name="屏幕快照 2019-03-28 下午12.57.31.png" descr="屏幕快照 2019-03-28 下午12.57.31.png"/>
          <p:cNvPicPr>
            <a:picLocks/>
          </p:cNvPicPr>
          <p:nvPr/>
        </p:nvPicPr>
        <p:blipFill>
          <a:blip r:embed="rId8">
            <a:extLst/>
          </a:blip>
          <a:stretch>
            <a:fillRect/>
          </a:stretch>
        </p:blipFill>
        <p:spPr>
          <a:xfrm>
            <a:off x="8579154" y="4002889"/>
            <a:ext cx="749301" cy="2315500"/>
          </a:xfrm>
          <a:prstGeom prst="rect">
            <a:avLst/>
          </a:prstGeom>
          <a:ln w="12700">
            <a:miter lim="400000"/>
          </a:ln>
        </p:spPr>
      </p:pic>
      <p:pic>
        <p:nvPicPr>
          <p:cNvPr id="505" name="屏幕快照 2019-03-28 下午12.57.31.png" descr="屏幕快照 2019-03-28 下午12.57.31.png"/>
          <p:cNvPicPr>
            <a:picLocks/>
          </p:cNvPicPr>
          <p:nvPr/>
        </p:nvPicPr>
        <p:blipFill>
          <a:blip r:embed="rId8">
            <a:extLst/>
          </a:blip>
          <a:stretch>
            <a:fillRect/>
          </a:stretch>
        </p:blipFill>
        <p:spPr>
          <a:xfrm rot="21470447">
            <a:off x="9635934" y="8400487"/>
            <a:ext cx="1404110" cy="558801"/>
          </a:xfrm>
          <a:prstGeom prst="rect">
            <a:avLst/>
          </a:prstGeom>
          <a:ln w="12700">
            <a:miter lim="400000"/>
          </a:ln>
        </p:spPr>
      </p:pic>
      <p:pic>
        <p:nvPicPr>
          <p:cNvPr id="506" name="屏幕快照 2019-03-28 下午12.57.31.png" descr="屏幕快照 2019-03-28 下午12.57.31.png"/>
          <p:cNvPicPr>
            <a:picLocks/>
          </p:cNvPicPr>
          <p:nvPr/>
        </p:nvPicPr>
        <p:blipFill>
          <a:blip r:embed="rId8">
            <a:extLst/>
          </a:blip>
          <a:stretch>
            <a:fillRect/>
          </a:stretch>
        </p:blipFill>
        <p:spPr>
          <a:xfrm rot="21470447">
            <a:off x="19886431" y="5129116"/>
            <a:ext cx="1404110" cy="558801"/>
          </a:xfrm>
          <a:prstGeom prst="rect">
            <a:avLst/>
          </a:prstGeom>
          <a:ln w="12700">
            <a:miter lim="400000"/>
          </a:ln>
        </p:spPr>
      </p:pic>
      <p:pic>
        <p:nvPicPr>
          <p:cNvPr id="507" name="屏幕快照 2019-03-28 下午12.57.31.png" descr="屏幕快照 2019-03-28 下午12.57.31.png"/>
          <p:cNvPicPr>
            <a:picLocks/>
          </p:cNvPicPr>
          <p:nvPr/>
        </p:nvPicPr>
        <p:blipFill>
          <a:blip r:embed="rId8">
            <a:extLst/>
          </a:blip>
          <a:stretch>
            <a:fillRect/>
          </a:stretch>
        </p:blipFill>
        <p:spPr>
          <a:xfrm rot="21470447">
            <a:off x="20265409" y="11417587"/>
            <a:ext cx="2089385" cy="1188411"/>
          </a:xfrm>
          <a:prstGeom prst="rect">
            <a:avLst/>
          </a:prstGeom>
          <a:ln w="12700">
            <a:miter lim="400000"/>
          </a:ln>
        </p:spPr>
      </p:pic>
      <p:pic>
        <p:nvPicPr>
          <p:cNvPr id="508" name="屏幕快照 2019-03-28 下午12.57.31.png" descr="屏幕快照 2019-03-28 下午12.57.31.png"/>
          <p:cNvPicPr>
            <a:picLocks/>
          </p:cNvPicPr>
          <p:nvPr/>
        </p:nvPicPr>
        <p:blipFill>
          <a:blip r:embed="rId8">
            <a:extLst/>
          </a:blip>
          <a:stretch>
            <a:fillRect/>
          </a:stretch>
        </p:blipFill>
        <p:spPr>
          <a:xfrm>
            <a:off x="16678070" y="5935107"/>
            <a:ext cx="1089729" cy="422051"/>
          </a:xfrm>
          <a:prstGeom prst="rect">
            <a:avLst/>
          </a:prstGeom>
          <a:ln w="12700">
            <a:miter lim="400000"/>
          </a:ln>
        </p:spPr>
      </p:pic>
      <p:pic>
        <p:nvPicPr>
          <p:cNvPr id="509" name="屏幕快照 2019-03-28 下午12.57.31.png" descr="屏幕快照 2019-03-28 下午12.57.31.png"/>
          <p:cNvPicPr>
            <a:picLocks/>
          </p:cNvPicPr>
          <p:nvPr/>
        </p:nvPicPr>
        <p:blipFill>
          <a:blip r:embed="rId8">
            <a:extLst/>
          </a:blip>
          <a:stretch>
            <a:fillRect/>
          </a:stretch>
        </p:blipFill>
        <p:spPr>
          <a:xfrm>
            <a:off x="20236352" y="5818942"/>
            <a:ext cx="1089729" cy="474443"/>
          </a:xfrm>
          <a:prstGeom prst="rect">
            <a:avLst/>
          </a:prstGeom>
          <a:ln w="12700">
            <a:miter lim="400000"/>
          </a:ln>
        </p:spPr>
      </p:pic>
      <p:sp>
        <p:nvSpPr>
          <p:cNvPr id="510" name="❸"/>
          <p:cNvSpPr/>
          <p:nvPr/>
        </p:nvSpPr>
        <p:spPr>
          <a:xfrm>
            <a:off x="20404326" y="5560863"/>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❸</a:t>
            </a:r>
          </a:p>
        </p:txBody>
      </p:sp>
      <p:pic>
        <p:nvPicPr>
          <p:cNvPr id="511" name="屏幕快照 2019-03-28 下午12.57.31.png" descr="屏幕快照 2019-03-28 下午12.57.31.png"/>
          <p:cNvPicPr>
            <a:picLocks/>
          </p:cNvPicPr>
          <p:nvPr/>
        </p:nvPicPr>
        <p:blipFill>
          <a:blip r:embed="rId8">
            <a:extLst/>
          </a:blip>
          <a:stretch>
            <a:fillRect/>
          </a:stretch>
        </p:blipFill>
        <p:spPr>
          <a:xfrm>
            <a:off x="8475609" y="6515534"/>
            <a:ext cx="956391" cy="474442"/>
          </a:xfrm>
          <a:prstGeom prst="rect">
            <a:avLst/>
          </a:prstGeom>
          <a:ln w="12700">
            <a:miter lim="400000"/>
          </a:ln>
        </p:spPr>
      </p:pic>
      <p:pic>
        <p:nvPicPr>
          <p:cNvPr id="512" name="屏幕快照 2019-03-28 下午12.57.31.png" descr="屏幕快照 2019-03-28 下午12.57.31.png"/>
          <p:cNvPicPr>
            <a:picLocks/>
          </p:cNvPicPr>
          <p:nvPr/>
        </p:nvPicPr>
        <p:blipFill>
          <a:blip r:embed="rId8">
            <a:extLst/>
          </a:blip>
          <a:stretch>
            <a:fillRect/>
          </a:stretch>
        </p:blipFill>
        <p:spPr>
          <a:xfrm>
            <a:off x="10693026" y="6698396"/>
            <a:ext cx="956392" cy="736601"/>
          </a:xfrm>
          <a:prstGeom prst="rect">
            <a:avLst/>
          </a:prstGeom>
          <a:ln w="12700">
            <a:miter lim="400000"/>
          </a:ln>
        </p:spPr>
      </p:pic>
      <p:pic>
        <p:nvPicPr>
          <p:cNvPr id="513" name="屏幕快照 2019-03-28 下午12.57.31.png" descr="屏幕快照 2019-03-28 下午12.57.31.png"/>
          <p:cNvPicPr>
            <a:picLocks/>
          </p:cNvPicPr>
          <p:nvPr/>
        </p:nvPicPr>
        <p:blipFill>
          <a:blip r:embed="rId8">
            <a:extLst/>
          </a:blip>
          <a:stretch>
            <a:fillRect/>
          </a:stretch>
        </p:blipFill>
        <p:spPr>
          <a:xfrm>
            <a:off x="11302669" y="7572797"/>
            <a:ext cx="956391" cy="322995"/>
          </a:xfrm>
          <a:prstGeom prst="rect">
            <a:avLst/>
          </a:prstGeom>
          <a:ln w="12700">
            <a:miter lim="400000"/>
          </a:ln>
        </p:spPr>
      </p:pic>
      <p:pic>
        <p:nvPicPr>
          <p:cNvPr id="514" name="屏幕快照 2019-03-28 下午12.57.31.png" descr="屏幕快照 2019-03-28 下午12.57.31.png"/>
          <p:cNvPicPr>
            <a:picLocks/>
          </p:cNvPicPr>
          <p:nvPr/>
        </p:nvPicPr>
        <p:blipFill>
          <a:blip r:embed="rId8">
            <a:extLst/>
          </a:blip>
          <a:stretch>
            <a:fillRect/>
          </a:stretch>
        </p:blipFill>
        <p:spPr>
          <a:xfrm>
            <a:off x="10693026" y="8328690"/>
            <a:ext cx="956392" cy="322995"/>
          </a:xfrm>
          <a:prstGeom prst="rect">
            <a:avLst/>
          </a:prstGeom>
          <a:ln w="12700">
            <a:miter lim="400000"/>
          </a:ln>
        </p:spPr>
      </p:pic>
      <p:sp>
        <p:nvSpPr>
          <p:cNvPr id="515" name="❹"/>
          <p:cNvSpPr/>
          <p:nvPr/>
        </p:nvSpPr>
        <p:spPr>
          <a:xfrm>
            <a:off x="9978163" y="8376329"/>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❹</a:t>
            </a:r>
          </a:p>
        </p:txBody>
      </p:sp>
      <p:pic>
        <p:nvPicPr>
          <p:cNvPr id="516" name="屏幕快照 2019-03-28 下午12.57.31.png" descr="屏幕快照 2019-03-28 下午12.57.31.png"/>
          <p:cNvPicPr>
            <a:picLocks/>
          </p:cNvPicPr>
          <p:nvPr/>
        </p:nvPicPr>
        <p:blipFill>
          <a:blip r:embed="rId8">
            <a:extLst/>
          </a:blip>
          <a:stretch>
            <a:fillRect/>
          </a:stretch>
        </p:blipFill>
        <p:spPr>
          <a:xfrm>
            <a:off x="11509616" y="7685847"/>
            <a:ext cx="956391" cy="322996"/>
          </a:xfrm>
          <a:prstGeom prst="rect">
            <a:avLst/>
          </a:prstGeom>
          <a:ln w="12700">
            <a:miter lim="400000"/>
          </a:ln>
        </p:spPr>
      </p:pic>
      <p:pic>
        <p:nvPicPr>
          <p:cNvPr id="517" name="屏幕快照 2019-03-28 下午12.57.31.png" descr="屏幕快照 2019-03-28 下午12.57.31.png"/>
          <p:cNvPicPr>
            <a:picLocks/>
          </p:cNvPicPr>
          <p:nvPr/>
        </p:nvPicPr>
        <p:blipFill>
          <a:blip r:embed="rId8">
            <a:extLst/>
          </a:blip>
          <a:stretch>
            <a:fillRect/>
          </a:stretch>
        </p:blipFill>
        <p:spPr>
          <a:xfrm>
            <a:off x="11788899" y="4829374"/>
            <a:ext cx="2181623" cy="673101"/>
          </a:xfrm>
          <a:prstGeom prst="rect">
            <a:avLst/>
          </a:prstGeom>
          <a:ln w="12700">
            <a:miter lim="400000"/>
          </a:ln>
        </p:spPr>
      </p:pic>
      <p:pic>
        <p:nvPicPr>
          <p:cNvPr id="518" name="屏幕快照 2019-03-28 下午12.57.31.png" descr="屏幕快照 2019-03-28 下午12.57.31.png"/>
          <p:cNvPicPr>
            <a:picLocks/>
          </p:cNvPicPr>
          <p:nvPr/>
        </p:nvPicPr>
        <p:blipFill>
          <a:blip r:embed="rId8">
            <a:extLst/>
          </a:blip>
          <a:stretch>
            <a:fillRect/>
          </a:stretch>
        </p:blipFill>
        <p:spPr>
          <a:xfrm>
            <a:off x="9482090" y="3839330"/>
            <a:ext cx="1089729" cy="673101"/>
          </a:xfrm>
          <a:prstGeom prst="rect">
            <a:avLst/>
          </a:prstGeom>
          <a:ln w="12700">
            <a:miter lim="400000"/>
          </a:ln>
        </p:spPr>
      </p:pic>
      <p:pic>
        <p:nvPicPr>
          <p:cNvPr id="519" name="屏幕快照 2019-03-28 下午12.57.31.png" descr="屏幕快照 2019-03-28 下午12.57.31.png"/>
          <p:cNvPicPr>
            <a:picLocks/>
          </p:cNvPicPr>
          <p:nvPr/>
        </p:nvPicPr>
        <p:blipFill>
          <a:blip r:embed="rId8">
            <a:extLst/>
          </a:blip>
          <a:stretch>
            <a:fillRect/>
          </a:stretch>
        </p:blipFill>
        <p:spPr>
          <a:xfrm>
            <a:off x="10557398" y="5350081"/>
            <a:ext cx="922847" cy="673101"/>
          </a:xfrm>
          <a:prstGeom prst="rect">
            <a:avLst/>
          </a:prstGeom>
          <a:ln w="12700">
            <a:miter lim="400000"/>
          </a:ln>
        </p:spPr>
      </p:pic>
      <p:pic>
        <p:nvPicPr>
          <p:cNvPr id="520" name="屏幕快照 2019-03-28 下午12.57.31.png" descr="屏幕快照 2019-03-28 下午12.57.31.png"/>
          <p:cNvPicPr>
            <a:picLocks/>
          </p:cNvPicPr>
          <p:nvPr/>
        </p:nvPicPr>
        <p:blipFill>
          <a:blip r:embed="rId8">
            <a:extLst/>
          </a:blip>
          <a:stretch>
            <a:fillRect/>
          </a:stretch>
        </p:blipFill>
        <p:spPr>
          <a:xfrm>
            <a:off x="9616332" y="7951561"/>
            <a:ext cx="515610" cy="673101"/>
          </a:xfrm>
          <a:prstGeom prst="rect">
            <a:avLst/>
          </a:prstGeom>
          <a:ln w="12700">
            <a:miter lim="400000"/>
          </a:ln>
        </p:spPr>
      </p:pic>
      <p:pic>
        <p:nvPicPr>
          <p:cNvPr id="521" name="屏幕快照 2019-03-28 下午12.57.31.png" descr="屏幕快照 2019-03-28 下午12.57.31.png"/>
          <p:cNvPicPr>
            <a:picLocks/>
          </p:cNvPicPr>
          <p:nvPr/>
        </p:nvPicPr>
        <p:blipFill>
          <a:blip r:embed="rId8">
            <a:extLst/>
          </a:blip>
          <a:stretch>
            <a:fillRect/>
          </a:stretch>
        </p:blipFill>
        <p:spPr>
          <a:xfrm>
            <a:off x="9482349" y="6216650"/>
            <a:ext cx="515610" cy="322995"/>
          </a:xfrm>
          <a:prstGeom prst="rect">
            <a:avLst/>
          </a:prstGeom>
          <a:ln w="12700">
            <a:miter lim="400000"/>
          </a:ln>
        </p:spPr>
      </p:pic>
      <p:pic>
        <p:nvPicPr>
          <p:cNvPr id="522" name="屏幕快照 2019-03-28 下午12.57.31.png" descr="屏幕快照 2019-03-28 下午12.57.31.png"/>
          <p:cNvPicPr>
            <a:picLocks/>
          </p:cNvPicPr>
          <p:nvPr/>
        </p:nvPicPr>
        <p:blipFill>
          <a:blip r:embed="rId8">
            <a:extLst/>
          </a:blip>
          <a:stretch>
            <a:fillRect/>
          </a:stretch>
        </p:blipFill>
        <p:spPr>
          <a:xfrm>
            <a:off x="13066424" y="5381831"/>
            <a:ext cx="515610" cy="609601"/>
          </a:xfrm>
          <a:prstGeom prst="rect">
            <a:avLst/>
          </a:prstGeom>
          <a:ln w="12700">
            <a:miter lim="400000"/>
          </a:ln>
        </p:spPr>
      </p:pic>
      <p:sp>
        <p:nvSpPr>
          <p:cNvPr id="523" name="❷"/>
          <p:cNvSpPr/>
          <p:nvPr/>
        </p:nvSpPr>
        <p:spPr>
          <a:xfrm>
            <a:off x="17867340" y="2418856"/>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❷</a:t>
            </a:r>
          </a:p>
        </p:txBody>
      </p:sp>
      <p:sp>
        <p:nvSpPr>
          <p:cNvPr id="54"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
        <p:nvSpPr>
          <p:cNvPr id="55" name="3）由分页地址变换硬件自动将A分为页号和页内偏移两部分"/>
          <p:cNvSpPr/>
          <p:nvPr/>
        </p:nvSpPr>
        <p:spPr>
          <a:xfrm>
            <a:off x="16780854" y="2542928"/>
            <a:ext cx="4927726" cy="1949252"/>
          </a:xfrm>
          <a:prstGeom prst="rect">
            <a:avLst/>
          </a:prstGeom>
          <a:solidFill>
            <a:schemeClr val="bg2"/>
          </a:solidFill>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r>
              <a:rPr sz="4000"/>
              <a:t>3）由分页</a:t>
            </a:r>
            <a:r>
              <a:rPr sz="4000" b="1">
                <a:latin typeface="Helvetica"/>
                <a:ea typeface="Helvetica"/>
                <a:cs typeface="Helvetica"/>
                <a:sym typeface="Helvetica"/>
              </a:rPr>
              <a:t>地址变换硬件</a:t>
            </a:r>
            <a:r>
              <a:rPr sz="4000"/>
              <a:t>自动将A分为</a:t>
            </a:r>
            <a:r>
              <a:rPr sz="4000" b="1">
                <a:latin typeface="Helvetica"/>
                <a:ea typeface="Helvetica"/>
                <a:cs typeface="Helvetica"/>
                <a:sym typeface="Helvetica"/>
              </a:rPr>
              <a:t>页号</a:t>
            </a:r>
            <a:r>
              <a:rPr sz="4000"/>
              <a:t>和</a:t>
            </a:r>
            <a:r>
              <a:rPr sz="4000" b="1">
                <a:latin typeface="Helvetica"/>
                <a:ea typeface="Helvetica"/>
                <a:cs typeface="Helvetica"/>
                <a:sym typeface="Helvetica"/>
              </a:rPr>
              <a:t>页内偏移</a:t>
            </a:r>
            <a:r>
              <a:rPr sz="4000"/>
              <a:t>两部分</a:t>
            </a:r>
          </a:p>
        </p:txBody>
      </p:sp>
    </p:spTree>
    <p:extLst>
      <p:ext uri="{BB962C8B-B14F-4D97-AF65-F5344CB8AC3E}">
        <p14:creationId xmlns:p14="http://schemas.microsoft.com/office/powerpoint/2010/main" val="20209744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7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76"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grpSp>
        <p:nvGrpSpPr>
          <p:cNvPr id="479" name="分页地址变换"/>
          <p:cNvGrpSpPr/>
          <p:nvPr/>
        </p:nvGrpSpPr>
        <p:grpSpPr>
          <a:xfrm>
            <a:off x="712766" y="2138618"/>
            <a:ext cx="4076701" cy="1143001"/>
            <a:chOff x="0" y="0"/>
            <a:chExt cx="4076700" cy="1143000"/>
          </a:xfrm>
        </p:grpSpPr>
        <p:sp>
          <p:nvSpPr>
            <p:cNvPr id="478" name="分页地址变换"/>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分页地址变换</a:t>
              </a:r>
            </a:p>
          </p:txBody>
        </p:sp>
        <p:pic>
          <p:nvPicPr>
            <p:cNvPr id="477" name="分页地址变换" descr="分页地址变换"/>
            <p:cNvPicPr>
              <a:picLocks/>
            </p:cNvPicPr>
            <p:nvPr/>
          </p:nvPicPr>
          <p:blipFill>
            <a:blip r:embed="rId4">
              <a:alphaModFix amt="20143"/>
              <a:extLst/>
            </a:blip>
            <a:stretch>
              <a:fillRect/>
            </a:stretch>
          </p:blipFill>
          <p:spPr>
            <a:xfrm>
              <a:off x="0" y="-1"/>
              <a:ext cx="4076701" cy="1143001"/>
            </a:xfrm>
            <a:prstGeom prst="rect">
              <a:avLst/>
            </a:prstGeom>
            <a:effectLst/>
          </p:spPr>
        </p:pic>
      </p:grpSp>
      <p:pic>
        <p:nvPicPr>
          <p:cNvPr id="480" name="屏幕快照 2019-03-06 下午3.29.37.png" descr="屏幕快照 2019-03-06 下午3.29.37.png"/>
          <p:cNvPicPr>
            <a:picLocks noChangeAspect="1"/>
          </p:cNvPicPr>
          <p:nvPr/>
        </p:nvPicPr>
        <p:blipFill>
          <a:blip r:embed="rId5">
            <a:extLst/>
          </a:blip>
          <a:stretch>
            <a:fillRect/>
          </a:stretch>
        </p:blipFill>
        <p:spPr>
          <a:xfrm>
            <a:off x="19527994" y="742950"/>
            <a:ext cx="4051301" cy="1308100"/>
          </a:xfrm>
          <a:prstGeom prst="rect">
            <a:avLst/>
          </a:prstGeom>
          <a:ln w="12700">
            <a:miter lim="400000"/>
          </a:ln>
        </p:spPr>
      </p:pic>
      <p:pic>
        <p:nvPicPr>
          <p:cNvPr id="481" name="11411553241108_.pic_hd.jpg" descr="11411553241108_.pic_hd.jpg"/>
          <p:cNvPicPr>
            <a:picLocks noChangeAspect="1"/>
          </p:cNvPicPr>
          <p:nvPr/>
        </p:nvPicPr>
        <p:blipFill>
          <a:blip r:embed="rId6">
            <a:extLst/>
          </a:blip>
          <a:srcRect l="8494" t="16902" r="7437" b="8553"/>
          <a:stretch>
            <a:fillRect/>
          </a:stretch>
        </p:blipFill>
        <p:spPr>
          <a:xfrm>
            <a:off x="5938438" y="2107368"/>
            <a:ext cx="15802373" cy="1050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1670" y="21600"/>
                </a:lnTo>
                <a:cubicBezTo>
                  <a:pt x="11676" y="21527"/>
                  <a:pt x="11682" y="21452"/>
                  <a:pt x="11683" y="21394"/>
                </a:cubicBezTo>
                <a:cubicBezTo>
                  <a:pt x="11690" y="21071"/>
                  <a:pt x="11759" y="20900"/>
                  <a:pt x="11859" y="20958"/>
                </a:cubicBezTo>
                <a:cubicBezTo>
                  <a:pt x="11902" y="20983"/>
                  <a:pt x="11949" y="20973"/>
                  <a:pt x="11963" y="20938"/>
                </a:cubicBezTo>
                <a:cubicBezTo>
                  <a:pt x="11978" y="20902"/>
                  <a:pt x="12139" y="20898"/>
                  <a:pt x="12320" y="20929"/>
                </a:cubicBezTo>
                <a:cubicBezTo>
                  <a:pt x="12501" y="20961"/>
                  <a:pt x="12679" y="20952"/>
                  <a:pt x="12715" y="20909"/>
                </a:cubicBezTo>
                <a:cubicBezTo>
                  <a:pt x="12756" y="20861"/>
                  <a:pt x="12796" y="20868"/>
                  <a:pt x="12820" y="20926"/>
                </a:cubicBezTo>
                <a:cubicBezTo>
                  <a:pt x="12846" y="20989"/>
                  <a:pt x="12885" y="20970"/>
                  <a:pt x="12938" y="20867"/>
                </a:cubicBezTo>
                <a:cubicBezTo>
                  <a:pt x="12974" y="20797"/>
                  <a:pt x="12996" y="20761"/>
                  <a:pt x="13017" y="20758"/>
                </a:cubicBezTo>
                <a:cubicBezTo>
                  <a:pt x="13037" y="20756"/>
                  <a:pt x="13057" y="20786"/>
                  <a:pt x="13089" y="20847"/>
                </a:cubicBezTo>
                <a:cubicBezTo>
                  <a:pt x="13125" y="20916"/>
                  <a:pt x="13163" y="20959"/>
                  <a:pt x="13254" y="21005"/>
                </a:cubicBezTo>
                <a:cubicBezTo>
                  <a:pt x="13260" y="20991"/>
                  <a:pt x="13264" y="20977"/>
                  <a:pt x="13271" y="20961"/>
                </a:cubicBezTo>
                <a:cubicBezTo>
                  <a:pt x="13344" y="20793"/>
                  <a:pt x="13383" y="20765"/>
                  <a:pt x="13442" y="20838"/>
                </a:cubicBezTo>
                <a:cubicBezTo>
                  <a:pt x="13494" y="20903"/>
                  <a:pt x="13530" y="20905"/>
                  <a:pt x="13555" y="20845"/>
                </a:cubicBezTo>
                <a:cubicBezTo>
                  <a:pt x="13579" y="20786"/>
                  <a:pt x="13633" y="20796"/>
                  <a:pt x="13716" y="20873"/>
                </a:cubicBezTo>
                <a:cubicBezTo>
                  <a:pt x="13785" y="20938"/>
                  <a:pt x="13917" y="20983"/>
                  <a:pt x="14011" y="20972"/>
                </a:cubicBezTo>
                <a:cubicBezTo>
                  <a:pt x="14140" y="20957"/>
                  <a:pt x="14262" y="21002"/>
                  <a:pt x="14320" y="21067"/>
                </a:cubicBezTo>
                <a:cubicBezTo>
                  <a:pt x="14334" y="21054"/>
                  <a:pt x="14344" y="21043"/>
                  <a:pt x="14361" y="21027"/>
                </a:cubicBezTo>
                <a:cubicBezTo>
                  <a:pt x="14546" y="20857"/>
                  <a:pt x="14628" y="20838"/>
                  <a:pt x="14676" y="20955"/>
                </a:cubicBezTo>
                <a:cubicBezTo>
                  <a:pt x="14694" y="20999"/>
                  <a:pt x="14741" y="21016"/>
                  <a:pt x="14779" y="20994"/>
                </a:cubicBezTo>
                <a:cubicBezTo>
                  <a:pt x="14818" y="20972"/>
                  <a:pt x="14898" y="21026"/>
                  <a:pt x="14956" y="21114"/>
                </a:cubicBezTo>
                <a:cubicBezTo>
                  <a:pt x="15028" y="21222"/>
                  <a:pt x="15053" y="21235"/>
                  <a:pt x="15032" y="21155"/>
                </a:cubicBezTo>
                <a:cubicBezTo>
                  <a:pt x="15012" y="21075"/>
                  <a:pt x="15056" y="20973"/>
                  <a:pt x="15165" y="20849"/>
                </a:cubicBezTo>
                <a:lnTo>
                  <a:pt x="15327" y="20662"/>
                </a:lnTo>
                <a:lnTo>
                  <a:pt x="15437" y="20824"/>
                </a:lnTo>
                <a:cubicBezTo>
                  <a:pt x="15512" y="20935"/>
                  <a:pt x="15542" y="20952"/>
                  <a:pt x="15531" y="20876"/>
                </a:cubicBezTo>
                <a:cubicBezTo>
                  <a:pt x="15517" y="20772"/>
                  <a:pt x="15576" y="20746"/>
                  <a:pt x="15640" y="20776"/>
                </a:cubicBezTo>
                <a:cubicBezTo>
                  <a:pt x="15645" y="20746"/>
                  <a:pt x="15654" y="20720"/>
                  <a:pt x="15670" y="20706"/>
                </a:cubicBezTo>
                <a:cubicBezTo>
                  <a:pt x="15737" y="20643"/>
                  <a:pt x="15870" y="20808"/>
                  <a:pt x="15842" y="20919"/>
                </a:cubicBezTo>
                <a:cubicBezTo>
                  <a:pt x="15827" y="20977"/>
                  <a:pt x="15896" y="21005"/>
                  <a:pt x="16065" y="21009"/>
                </a:cubicBezTo>
                <a:cubicBezTo>
                  <a:pt x="16199" y="21012"/>
                  <a:pt x="16377" y="21036"/>
                  <a:pt x="16462" y="21063"/>
                </a:cubicBezTo>
                <a:cubicBezTo>
                  <a:pt x="16596" y="21106"/>
                  <a:pt x="16615" y="21093"/>
                  <a:pt x="16615" y="20966"/>
                </a:cubicBezTo>
                <a:cubicBezTo>
                  <a:pt x="16615" y="20757"/>
                  <a:pt x="16697" y="20710"/>
                  <a:pt x="16767" y="20880"/>
                </a:cubicBezTo>
                <a:cubicBezTo>
                  <a:pt x="16800" y="20959"/>
                  <a:pt x="16876" y="21025"/>
                  <a:pt x="16937" y="21025"/>
                </a:cubicBezTo>
                <a:cubicBezTo>
                  <a:pt x="16998" y="21025"/>
                  <a:pt x="17057" y="21045"/>
                  <a:pt x="17104" y="21077"/>
                </a:cubicBezTo>
                <a:cubicBezTo>
                  <a:pt x="17145" y="21074"/>
                  <a:pt x="17185" y="21071"/>
                  <a:pt x="17230" y="21070"/>
                </a:cubicBezTo>
                <a:cubicBezTo>
                  <a:pt x="17306" y="21068"/>
                  <a:pt x="17375" y="21062"/>
                  <a:pt x="17439" y="21055"/>
                </a:cubicBezTo>
                <a:cubicBezTo>
                  <a:pt x="17437" y="21029"/>
                  <a:pt x="17446" y="21008"/>
                  <a:pt x="17467" y="20988"/>
                </a:cubicBezTo>
                <a:cubicBezTo>
                  <a:pt x="17500" y="20958"/>
                  <a:pt x="17555" y="20938"/>
                  <a:pt x="17617" y="20929"/>
                </a:cubicBezTo>
                <a:lnTo>
                  <a:pt x="17624" y="20909"/>
                </a:lnTo>
                <a:lnTo>
                  <a:pt x="17633" y="20928"/>
                </a:lnTo>
                <a:cubicBezTo>
                  <a:pt x="17735" y="20917"/>
                  <a:pt x="17850" y="20934"/>
                  <a:pt x="17901" y="20982"/>
                </a:cubicBezTo>
                <a:cubicBezTo>
                  <a:pt x="17960" y="21036"/>
                  <a:pt x="18026" y="21032"/>
                  <a:pt x="18136" y="20970"/>
                </a:cubicBezTo>
                <a:cubicBezTo>
                  <a:pt x="18237" y="20913"/>
                  <a:pt x="18304" y="20907"/>
                  <a:pt x="18335" y="20954"/>
                </a:cubicBezTo>
                <a:cubicBezTo>
                  <a:pt x="18348" y="20974"/>
                  <a:pt x="18363" y="20988"/>
                  <a:pt x="18377" y="21000"/>
                </a:cubicBezTo>
                <a:cubicBezTo>
                  <a:pt x="18422" y="20988"/>
                  <a:pt x="18460" y="20976"/>
                  <a:pt x="18479" y="20962"/>
                </a:cubicBezTo>
                <a:cubicBezTo>
                  <a:pt x="18479" y="20948"/>
                  <a:pt x="18478" y="20933"/>
                  <a:pt x="18473" y="20914"/>
                </a:cubicBezTo>
                <a:cubicBezTo>
                  <a:pt x="18460" y="20862"/>
                  <a:pt x="18499" y="20751"/>
                  <a:pt x="18552" y="20646"/>
                </a:cubicBezTo>
                <a:cubicBezTo>
                  <a:pt x="18491" y="20597"/>
                  <a:pt x="18426" y="20566"/>
                  <a:pt x="18396" y="20569"/>
                </a:cubicBezTo>
                <a:cubicBezTo>
                  <a:pt x="18372" y="20588"/>
                  <a:pt x="18346" y="20579"/>
                  <a:pt x="18312" y="20544"/>
                </a:cubicBezTo>
                <a:cubicBezTo>
                  <a:pt x="18304" y="20540"/>
                  <a:pt x="18297" y="20534"/>
                  <a:pt x="18289" y="20524"/>
                </a:cubicBezTo>
                <a:cubicBezTo>
                  <a:pt x="18248" y="20472"/>
                  <a:pt x="18220" y="20472"/>
                  <a:pt x="18199" y="20524"/>
                </a:cubicBezTo>
                <a:cubicBezTo>
                  <a:pt x="18154" y="20634"/>
                  <a:pt x="18033" y="20614"/>
                  <a:pt x="18002" y="20492"/>
                </a:cubicBezTo>
                <a:cubicBezTo>
                  <a:pt x="17987" y="20434"/>
                  <a:pt x="17952" y="20408"/>
                  <a:pt x="17923" y="20434"/>
                </a:cubicBezTo>
                <a:cubicBezTo>
                  <a:pt x="17852" y="20501"/>
                  <a:pt x="17524" y="20505"/>
                  <a:pt x="17325" y="20465"/>
                </a:cubicBezTo>
                <a:cubicBezTo>
                  <a:pt x="17241" y="20500"/>
                  <a:pt x="17104" y="20515"/>
                  <a:pt x="17007" y="20496"/>
                </a:cubicBezTo>
                <a:cubicBezTo>
                  <a:pt x="16840" y="20465"/>
                  <a:pt x="16812" y="20481"/>
                  <a:pt x="16764" y="20640"/>
                </a:cubicBezTo>
                <a:cubicBezTo>
                  <a:pt x="16713" y="20809"/>
                  <a:pt x="16617" y="20820"/>
                  <a:pt x="16616" y="20659"/>
                </a:cubicBezTo>
                <a:cubicBezTo>
                  <a:pt x="16611" y="20646"/>
                  <a:pt x="16608" y="20629"/>
                  <a:pt x="16606" y="20611"/>
                </a:cubicBezTo>
                <a:cubicBezTo>
                  <a:pt x="16603" y="20601"/>
                  <a:pt x="16599" y="20589"/>
                  <a:pt x="16593" y="20578"/>
                </a:cubicBezTo>
                <a:cubicBezTo>
                  <a:pt x="16591" y="20576"/>
                  <a:pt x="16589" y="20575"/>
                  <a:pt x="16587" y="20573"/>
                </a:cubicBezTo>
                <a:cubicBezTo>
                  <a:pt x="16554" y="20572"/>
                  <a:pt x="16526" y="20548"/>
                  <a:pt x="16507" y="20504"/>
                </a:cubicBezTo>
                <a:cubicBezTo>
                  <a:pt x="16476" y="20483"/>
                  <a:pt x="16451" y="20474"/>
                  <a:pt x="16429" y="20478"/>
                </a:cubicBezTo>
                <a:cubicBezTo>
                  <a:pt x="16424" y="20482"/>
                  <a:pt x="16420" y="20485"/>
                  <a:pt x="16415" y="20491"/>
                </a:cubicBezTo>
                <a:cubicBezTo>
                  <a:pt x="16405" y="20502"/>
                  <a:pt x="16392" y="20509"/>
                  <a:pt x="16377" y="20515"/>
                </a:cubicBezTo>
                <a:cubicBezTo>
                  <a:pt x="16376" y="20516"/>
                  <a:pt x="16375" y="20517"/>
                  <a:pt x="16374" y="20518"/>
                </a:cubicBezTo>
                <a:cubicBezTo>
                  <a:pt x="16300" y="20629"/>
                  <a:pt x="16143" y="20464"/>
                  <a:pt x="16170" y="20326"/>
                </a:cubicBezTo>
                <a:cubicBezTo>
                  <a:pt x="16140" y="20192"/>
                  <a:pt x="16141" y="20023"/>
                  <a:pt x="16189" y="19936"/>
                </a:cubicBezTo>
                <a:cubicBezTo>
                  <a:pt x="16247" y="19830"/>
                  <a:pt x="16164" y="19722"/>
                  <a:pt x="16083" y="19797"/>
                </a:cubicBezTo>
                <a:cubicBezTo>
                  <a:pt x="16055" y="19824"/>
                  <a:pt x="16002" y="19809"/>
                  <a:pt x="15965" y="19763"/>
                </a:cubicBezTo>
                <a:cubicBezTo>
                  <a:pt x="15915" y="19700"/>
                  <a:pt x="15891" y="19709"/>
                  <a:pt x="15869" y="19798"/>
                </a:cubicBezTo>
                <a:cubicBezTo>
                  <a:pt x="15841" y="19905"/>
                  <a:pt x="15828" y="19905"/>
                  <a:pt x="15730" y="19801"/>
                </a:cubicBezTo>
                <a:cubicBezTo>
                  <a:pt x="15670" y="19738"/>
                  <a:pt x="15615" y="19645"/>
                  <a:pt x="15608" y="19593"/>
                </a:cubicBezTo>
                <a:cubicBezTo>
                  <a:pt x="15607" y="19583"/>
                  <a:pt x="15602" y="19557"/>
                  <a:pt x="15600" y="19544"/>
                </a:cubicBezTo>
                <a:cubicBezTo>
                  <a:pt x="15573" y="19561"/>
                  <a:pt x="15531" y="19570"/>
                  <a:pt x="15464" y="19576"/>
                </a:cubicBezTo>
                <a:cubicBezTo>
                  <a:pt x="15363" y="19586"/>
                  <a:pt x="15258" y="19628"/>
                  <a:pt x="15230" y="19670"/>
                </a:cubicBezTo>
                <a:cubicBezTo>
                  <a:pt x="15164" y="19769"/>
                  <a:pt x="15024" y="19768"/>
                  <a:pt x="14983" y="19668"/>
                </a:cubicBezTo>
                <a:cubicBezTo>
                  <a:pt x="14964" y="19622"/>
                  <a:pt x="14885" y="19605"/>
                  <a:pt x="14794" y="19627"/>
                </a:cubicBezTo>
                <a:cubicBezTo>
                  <a:pt x="14638" y="19665"/>
                  <a:pt x="14501" y="19543"/>
                  <a:pt x="14573" y="19431"/>
                </a:cubicBezTo>
                <a:cubicBezTo>
                  <a:pt x="14592" y="19401"/>
                  <a:pt x="14608" y="19004"/>
                  <a:pt x="14608" y="18549"/>
                </a:cubicBezTo>
                <a:cubicBezTo>
                  <a:pt x="14608" y="17925"/>
                  <a:pt x="14623" y="17727"/>
                  <a:pt x="14667" y="17740"/>
                </a:cubicBezTo>
                <a:cubicBezTo>
                  <a:pt x="14694" y="17748"/>
                  <a:pt x="14710" y="17737"/>
                  <a:pt x="14718" y="17715"/>
                </a:cubicBezTo>
                <a:cubicBezTo>
                  <a:pt x="14707" y="17623"/>
                  <a:pt x="14685" y="17532"/>
                  <a:pt x="14654" y="17473"/>
                </a:cubicBezTo>
                <a:cubicBezTo>
                  <a:pt x="14650" y="17466"/>
                  <a:pt x="14647" y="17460"/>
                  <a:pt x="14643" y="17454"/>
                </a:cubicBezTo>
                <a:cubicBezTo>
                  <a:pt x="14615" y="17407"/>
                  <a:pt x="14596" y="17349"/>
                  <a:pt x="14583" y="17266"/>
                </a:cubicBezTo>
                <a:cubicBezTo>
                  <a:pt x="14558" y="17168"/>
                  <a:pt x="14552" y="17034"/>
                  <a:pt x="14560" y="16805"/>
                </a:cubicBezTo>
                <a:lnTo>
                  <a:pt x="14561" y="16794"/>
                </a:lnTo>
                <a:lnTo>
                  <a:pt x="14561" y="16373"/>
                </a:lnTo>
                <a:lnTo>
                  <a:pt x="14575" y="16373"/>
                </a:lnTo>
                <a:lnTo>
                  <a:pt x="14575" y="16369"/>
                </a:lnTo>
                <a:lnTo>
                  <a:pt x="14907" y="16366"/>
                </a:lnTo>
                <a:lnTo>
                  <a:pt x="16049" y="16346"/>
                </a:lnTo>
                <a:cubicBezTo>
                  <a:pt x="16711" y="16334"/>
                  <a:pt x="17480" y="16318"/>
                  <a:pt x="18043" y="16304"/>
                </a:cubicBezTo>
                <a:cubicBezTo>
                  <a:pt x="18045" y="16303"/>
                  <a:pt x="18052" y="16302"/>
                  <a:pt x="18052" y="16301"/>
                </a:cubicBezTo>
                <a:cubicBezTo>
                  <a:pt x="18096" y="16235"/>
                  <a:pt x="18192" y="16237"/>
                  <a:pt x="18263" y="16282"/>
                </a:cubicBezTo>
                <a:cubicBezTo>
                  <a:pt x="18334" y="16277"/>
                  <a:pt x="18422" y="16275"/>
                  <a:pt x="18534" y="16275"/>
                </a:cubicBezTo>
                <a:cubicBezTo>
                  <a:pt x="18562" y="16275"/>
                  <a:pt x="18588" y="16276"/>
                  <a:pt x="18615" y="16276"/>
                </a:cubicBezTo>
                <a:cubicBezTo>
                  <a:pt x="18731" y="16250"/>
                  <a:pt x="18953" y="16253"/>
                  <a:pt x="19038" y="16285"/>
                </a:cubicBezTo>
                <a:cubicBezTo>
                  <a:pt x="19340" y="16289"/>
                  <a:pt x="19441" y="16317"/>
                  <a:pt x="19529" y="16388"/>
                </a:cubicBezTo>
                <a:cubicBezTo>
                  <a:pt x="19581" y="16428"/>
                  <a:pt x="19615" y="16454"/>
                  <a:pt x="19643" y="16465"/>
                </a:cubicBezTo>
                <a:cubicBezTo>
                  <a:pt x="19663" y="16466"/>
                  <a:pt x="19683" y="16466"/>
                  <a:pt x="19699" y="16463"/>
                </a:cubicBezTo>
                <a:cubicBezTo>
                  <a:pt x="19719" y="16451"/>
                  <a:pt x="19740" y="16427"/>
                  <a:pt x="19767" y="16389"/>
                </a:cubicBezTo>
                <a:cubicBezTo>
                  <a:pt x="19777" y="16376"/>
                  <a:pt x="19790" y="16363"/>
                  <a:pt x="19803" y="16351"/>
                </a:cubicBezTo>
                <a:cubicBezTo>
                  <a:pt x="19820" y="16294"/>
                  <a:pt x="19838" y="16280"/>
                  <a:pt x="19867" y="16305"/>
                </a:cubicBezTo>
                <a:cubicBezTo>
                  <a:pt x="19910" y="16280"/>
                  <a:pt x="19958" y="16260"/>
                  <a:pt x="20002" y="16253"/>
                </a:cubicBezTo>
                <a:cubicBezTo>
                  <a:pt x="20032" y="16183"/>
                  <a:pt x="20072" y="16184"/>
                  <a:pt x="20110" y="16249"/>
                </a:cubicBezTo>
                <a:cubicBezTo>
                  <a:pt x="20164" y="16261"/>
                  <a:pt x="20175" y="16312"/>
                  <a:pt x="20186" y="16459"/>
                </a:cubicBezTo>
                <a:cubicBezTo>
                  <a:pt x="20194" y="16566"/>
                  <a:pt x="20180" y="16681"/>
                  <a:pt x="20142" y="16817"/>
                </a:cubicBezTo>
                <a:cubicBezTo>
                  <a:pt x="20233" y="16534"/>
                  <a:pt x="20361" y="16344"/>
                  <a:pt x="20519" y="16277"/>
                </a:cubicBezTo>
                <a:cubicBezTo>
                  <a:pt x="20542" y="16268"/>
                  <a:pt x="20568" y="16251"/>
                  <a:pt x="20576" y="16241"/>
                </a:cubicBezTo>
                <a:cubicBezTo>
                  <a:pt x="20607" y="16200"/>
                  <a:pt x="20835" y="16187"/>
                  <a:pt x="20980" y="16202"/>
                </a:cubicBezTo>
                <a:cubicBezTo>
                  <a:pt x="21018" y="16171"/>
                  <a:pt x="21052" y="16122"/>
                  <a:pt x="21072" y="16067"/>
                </a:cubicBezTo>
                <a:cubicBezTo>
                  <a:pt x="21136" y="15888"/>
                  <a:pt x="21324" y="15837"/>
                  <a:pt x="21384" y="15982"/>
                </a:cubicBezTo>
                <a:cubicBezTo>
                  <a:pt x="21454" y="16153"/>
                  <a:pt x="21581" y="16070"/>
                  <a:pt x="21570" y="15861"/>
                </a:cubicBezTo>
                <a:cubicBezTo>
                  <a:pt x="21563" y="15747"/>
                  <a:pt x="21538" y="15674"/>
                  <a:pt x="21512" y="15698"/>
                </a:cubicBezTo>
                <a:cubicBezTo>
                  <a:pt x="21428" y="15775"/>
                  <a:pt x="21299" y="15541"/>
                  <a:pt x="21299" y="15310"/>
                </a:cubicBezTo>
                <a:cubicBezTo>
                  <a:pt x="21299" y="15175"/>
                  <a:pt x="21252" y="15041"/>
                  <a:pt x="21181" y="14975"/>
                </a:cubicBezTo>
                <a:cubicBezTo>
                  <a:pt x="21064" y="14865"/>
                  <a:pt x="21064" y="14863"/>
                  <a:pt x="21215" y="14635"/>
                </a:cubicBezTo>
                <a:lnTo>
                  <a:pt x="21367" y="14407"/>
                </a:lnTo>
                <a:lnTo>
                  <a:pt x="21492" y="14641"/>
                </a:lnTo>
                <a:cubicBezTo>
                  <a:pt x="21524" y="14702"/>
                  <a:pt x="21562" y="14755"/>
                  <a:pt x="21600" y="14797"/>
                </a:cubicBezTo>
                <a:lnTo>
                  <a:pt x="21600" y="0"/>
                </a:lnTo>
                <a:lnTo>
                  <a:pt x="0" y="0"/>
                </a:lnTo>
                <a:close/>
                <a:moveTo>
                  <a:pt x="7201" y="3136"/>
                </a:moveTo>
                <a:cubicBezTo>
                  <a:pt x="7283" y="3138"/>
                  <a:pt x="7332" y="3142"/>
                  <a:pt x="7337" y="3150"/>
                </a:cubicBezTo>
                <a:cubicBezTo>
                  <a:pt x="7353" y="3175"/>
                  <a:pt x="7371" y="3914"/>
                  <a:pt x="7378" y="4791"/>
                </a:cubicBezTo>
                <a:lnTo>
                  <a:pt x="7389" y="6387"/>
                </a:lnTo>
                <a:lnTo>
                  <a:pt x="7287" y="6478"/>
                </a:lnTo>
                <a:cubicBezTo>
                  <a:pt x="7198" y="6556"/>
                  <a:pt x="7039" y="6574"/>
                  <a:pt x="6105" y="6619"/>
                </a:cubicBezTo>
                <a:cubicBezTo>
                  <a:pt x="5972" y="6625"/>
                  <a:pt x="5852" y="6632"/>
                  <a:pt x="5721" y="6639"/>
                </a:cubicBezTo>
                <a:cubicBezTo>
                  <a:pt x="5833" y="6635"/>
                  <a:pt x="5923" y="6633"/>
                  <a:pt x="6023" y="6630"/>
                </a:cubicBezTo>
                <a:cubicBezTo>
                  <a:pt x="6607" y="6607"/>
                  <a:pt x="7065" y="6600"/>
                  <a:pt x="7081" y="6623"/>
                </a:cubicBezTo>
                <a:cubicBezTo>
                  <a:pt x="7092" y="6639"/>
                  <a:pt x="7035" y="6748"/>
                  <a:pt x="6946" y="6890"/>
                </a:cubicBezTo>
                <a:cubicBezTo>
                  <a:pt x="6908" y="6958"/>
                  <a:pt x="6865" y="7031"/>
                  <a:pt x="6812" y="7108"/>
                </a:cubicBezTo>
                <a:cubicBezTo>
                  <a:pt x="6487" y="7592"/>
                  <a:pt x="6483" y="7692"/>
                  <a:pt x="6804" y="7787"/>
                </a:cubicBezTo>
                <a:cubicBezTo>
                  <a:pt x="6815" y="7787"/>
                  <a:pt x="6825" y="7789"/>
                  <a:pt x="6836" y="7789"/>
                </a:cubicBezTo>
                <a:cubicBezTo>
                  <a:pt x="6876" y="7789"/>
                  <a:pt x="6927" y="7801"/>
                  <a:pt x="6975" y="7819"/>
                </a:cubicBezTo>
                <a:cubicBezTo>
                  <a:pt x="6964" y="7800"/>
                  <a:pt x="6960" y="7783"/>
                  <a:pt x="6969" y="7770"/>
                </a:cubicBezTo>
                <a:cubicBezTo>
                  <a:pt x="7000" y="7722"/>
                  <a:pt x="7392" y="7711"/>
                  <a:pt x="7654" y="7750"/>
                </a:cubicBezTo>
                <a:cubicBezTo>
                  <a:pt x="7727" y="7761"/>
                  <a:pt x="7806" y="7745"/>
                  <a:pt x="7830" y="7715"/>
                </a:cubicBezTo>
                <a:cubicBezTo>
                  <a:pt x="7842" y="7699"/>
                  <a:pt x="7852" y="7691"/>
                  <a:pt x="7860" y="7691"/>
                </a:cubicBezTo>
                <a:cubicBezTo>
                  <a:pt x="7874" y="7690"/>
                  <a:pt x="7882" y="7710"/>
                  <a:pt x="7890" y="7756"/>
                </a:cubicBezTo>
                <a:cubicBezTo>
                  <a:pt x="7929" y="7971"/>
                  <a:pt x="8048" y="8032"/>
                  <a:pt x="8458" y="8047"/>
                </a:cubicBezTo>
                <a:cubicBezTo>
                  <a:pt x="8763" y="8058"/>
                  <a:pt x="8846" y="8075"/>
                  <a:pt x="8846" y="8129"/>
                </a:cubicBezTo>
                <a:cubicBezTo>
                  <a:pt x="8846" y="8175"/>
                  <a:pt x="8789" y="8210"/>
                  <a:pt x="8680" y="8232"/>
                </a:cubicBezTo>
                <a:cubicBezTo>
                  <a:pt x="8459" y="8277"/>
                  <a:pt x="7701" y="8272"/>
                  <a:pt x="7639" y="8224"/>
                </a:cubicBezTo>
                <a:cubicBezTo>
                  <a:pt x="7625" y="8214"/>
                  <a:pt x="7588" y="8193"/>
                  <a:pt x="7542" y="8169"/>
                </a:cubicBezTo>
                <a:cubicBezTo>
                  <a:pt x="7542" y="8171"/>
                  <a:pt x="7543" y="8172"/>
                  <a:pt x="7543" y="8173"/>
                </a:cubicBezTo>
                <a:cubicBezTo>
                  <a:pt x="7542" y="8199"/>
                  <a:pt x="7310" y="8234"/>
                  <a:pt x="7027" y="8252"/>
                </a:cubicBezTo>
                <a:cubicBezTo>
                  <a:pt x="6921" y="8258"/>
                  <a:pt x="6864" y="8260"/>
                  <a:pt x="6767" y="8266"/>
                </a:cubicBezTo>
                <a:cubicBezTo>
                  <a:pt x="6712" y="8269"/>
                  <a:pt x="6659" y="8274"/>
                  <a:pt x="6600" y="8277"/>
                </a:cubicBezTo>
                <a:cubicBezTo>
                  <a:pt x="6173" y="8298"/>
                  <a:pt x="5617" y="8330"/>
                  <a:pt x="5365" y="8349"/>
                </a:cubicBezTo>
                <a:cubicBezTo>
                  <a:pt x="4947" y="8380"/>
                  <a:pt x="4772" y="8326"/>
                  <a:pt x="4902" y="8206"/>
                </a:cubicBezTo>
                <a:cubicBezTo>
                  <a:pt x="4918" y="8191"/>
                  <a:pt x="4893" y="8134"/>
                  <a:pt x="4847" y="8060"/>
                </a:cubicBezTo>
                <a:cubicBezTo>
                  <a:pt x="4846" y="8062"/>
                  <a:pt x="4844" y="8064"/>
                  <a:pt x="4843" y="8066"/>
                </a:cubicBezTo>
                <a:cubicBezTo>
                  <a:pt x="4825" y="8082"/>
                  <a:pt x="4802" y="8073"/>
                  <a:pt x="4791" y="8047"/>
                </a:cubicBezTo>
                <a:cubicBezTo>
                  <a:pt x="4783" y="8026"/>
                  <a:pt x="4785" y="8000"/>
                  <a:pt x="4794" y="7982"/>
                </a:cubicBezTo>
                <a:cubicBezTo>
                  <a:pt x="4782" y="7965"/>
                  <a:pt x="4768" y="7948"/>
                  <a:pt x="4754" y="7930"/>
                </a:cubicBezTo>
                <a:cubicBezTo>
                  <a:pt x="4702" y="7873"/>
                  <a:pt x="4641" y="7802"/>
                  <a:pt x="4587" y="7731"/>
                </a:cubicBezTo>
                <a:cubicBezTo>
                  <a:pt x="4579" y="7721"/>
                  <a:pt x="4576" y="7718"/>
                  <a:pt x="4568" y="7708"/>
                </a:cubicBezTo>
                <a:cubicBezTo>
                  <a:pt x="4557" y="7716"/>
                  <a:pt x="4545" y="7717"/>
                  <a:pt x="4534" y="7713"/>
                </a:cubicBezTo>
                <a:cubicBezTo>
                  <a:pt x="4520" y="7721"/>
                  <a:pt x="4505" y="7718"/>
                  <a:pt x="4494" y="7703"/>
                </a:cubicBezTo>
                <a:cubicBezTo>
                  <a:pt x="4494" y="7703"/>
                  <a:pt x="4494" y="7703"/>
                  <a:pt x="4494" y="7703"/>
                </a:cubicBezTo>
                <a:lnTo>
                  <a:pt x="4477" y="7915"/>
                </a:lnTo>
                <a:cubicBezTo>
                  <a:pt x="4482" y="7951"/>
                  <a:pt x="4486" y="7997"/>
                  <a:pt x="4486" y="8055"/>
                </a:cubicBezTo>
                <a:lnTo>
                  <a:pt x="4486" y="8271"/>
                </a:lnTo>
                <a:lnTo>
                  <a:pt x="4266" y="8281"/>
                </a:lnTo>
                <a:cubicBezTo>
                  <a:pt x="4185" y="8285"/>
                  <a:pt x="4106" y="8282"/>
                  <a:pt x="4052" y="8276"/>
                </a:cubicBezTo>
                <a:cubicBezTo>
                  <a:pt x="4047" y="8277"/>
                  <a:pt x="4042" y="8276"/>
                  <a:pt x="4037" y="8275"/>
                </a:cubicBezTo>
                <a:cubicBezTo>
                  <a:pt x="4018" y="8272"/>
                  <a:pt x="4003" y="8269"/>
                  <a:pt x="3996" y="8266"/>
                </a:cubicBezTo>
                <a:cubicBezTo>
                  <a:pt x="3977" y="8256"/>
                  <a:pt x="3886" y="8212"/>
                  <a:pt x="3809" y="8175"/>
                </a:cubicBezTo>
                <a:cubicBezTo>
                  <a:pt x="3802" y="8176"/>
                  <a:pt x="3797" y="8172"/>
                  <a:pt x="3791" y="8166"/>
                </a:cubicBezTo>
                <a:cubicBezTo>
                  <a:pt x="3787" y="8164"/>
                  <a:pt x="3785" y="8163"/>
                  <a:pt x="3781" y="8161"/>
                </a:cubicBezTo>
                <a:cubicBezTo>
                  <a:pt x="3745" y="8211"/>
                  <a:pt x="3714" y="8206"/>
                  <a:pt x="3688" y="8142"/>
                </a:cubicBezTo>
                <a:cubicBezTo>
                  <a:pt x="3684" y="8133"/>
                  <a:pt x="3682" y="8124"/>
                  <a:pt x="3680" y="8115"/>
                </a:cubicBezTo>
                <a:cubicBezTo>
                  <a:pt x="3624" y="8100"/>
                  <a:pt x="3553" y="8051"/>
                  <a:pt x="3487" y="7980"/>
                </a:cubicBezTo>
                <a:cubicBezTo>
                  <a:pt x="3467" y="8006"/>
                  <a:pt x="3430" y="7989"/>
                  <a:pt x="3381" y="7905"/>
                </a:cubicBezTo>
                <a:cubicBezTo>
                  <a:pt x="3239" y="7661"/>
                  <a:pt x="3207" y="7478"/>
                  <a:pt x="3152" y="6601"/>
                </a:cubicBezTo>
                <a:cubicBezTo>
                  <a:pt x="3145" y="6485"/>
                  <a:pt x="3142" y="6412"/>
                  <a:pt x="3137" y="6323"/>
                </a:cubicBezTo>
                <a:cubicBezTo>
                  <a:pt x="3129" y="6296"/>
                  <a:pt x="3127" y="6270"/>
                  <a:pt x="3132" y="6244"/>
                </a:cubicBezTo>
                <a:cubicBezTo>
                  <a:pt x="3106" y="5750"/>
                  <a:pt x="3120" y="5605"/>
                  <a:pt x="3197" y="5230"/>
                </a:cubicBezTo>
                <a:cubicBezTo>
                  <a:pt x="3231" y="5066"/>
                  <a:pt x="3259" y="4902"/>
                  <a:pt x="3277" y="4778"/>
                </a:cubicBezTo>
                <a:cubicBezTo>
                  <a:pt x="3268" y="4720"/>
                  <a:pt x="3274" y="4676"/>
                  <a:pt x="3293" y="4640"/>
                </a:cubicBezTo>
                <a:cubicBezTo>
                  <a:pt x="3294" y="4630"/>
                  <a:pt x="3296" y="4614"/>
                  <a:pt x="3296" y="4607"/>
                </a:cubicBezTo>
                <a:cubicBezTo>
                  <a:pt x="3296" y="4429"/>
                  <a:pt x="3348" y="4275"/>
                  <a:pt x="3404" y="4246"/>
                </a:cubicBezTo>
                <a:cubicBezTo>
                  <a:pt x="3406" y="4233"/>
                  <a:pt x="3411" y="4221"/>
                  <a:pt x="3419" y="4214"/>
                </a:cubicBezTo>
                <a:cubicBezTo>
                  <a:pt x="3432" y="4202"/>
                  <a:pt x="3447" y="4203"/>
                  <a:pt x="3458" y="4214"/>
                </a:cubicBezTo>
                <a:cubicBezTo>
                  <a:pt x="3463" y="4206"/>
                  <a:pt x="3469" y="4198"/>
                  <a:pt x="3474" y="4189"/>
                </a:cubicBezTo>
                <a:cubicBezTo>
                  <a:pt x="3464" y="4163"/>
                  <a:pt x="3469" y="4129"/>
                  <a:pt x="3487" y="4113"/>
                </a:cubicBezTo>
                <a:cubicBezTo>
                  <a:pt x="3491" y="4109"/>
                  <a:pt x="3496" y="4106"/>
                  <a:pt x="3501" y="4105"/>
                </a:cubicBezTo>
                <a:cubicBezTo>
                  <a:pt x="3508" y="4103"/>
                  <a:pt x="3516" y="4105"/>
                  <a:pt x="3523" y="4110"/>
                </a:cubicBezTo>
                <a:cubicBezTo>
                  <a:pt x="3526" y="4106"/>
                  <a:pt x="3527" y="4104"/>
                  <a:pt x="3530" y="4100"/>
                </a:cubicBezTo>
                <a:cubicBezTo>
                  <a:pt x="3537" y="4089"/>
                  <a:pt x="3542" y="4082"/>
                  <a:pt x="3549" y="4072"/>
                </a:cubicBezTo>
                <a:cubicBezTo>
                  <a:pt x="3567" y="4026"/>
                  <a:pt x="3609" y="3974"/>
                  <a:pt x="3661" y="3924"/>
                </a:cubicBezTo>
                <a:cubicBezTo>
                  <a:pt x="3680" y="3902"/>
                  <a:pt x="3698" y="3885"/>
                  <a:pt x="3711" y="3879"/>
                </a:cubicBezTo>
                <a:cubicBezTo>
                  <a:pt x="3831" y="3779"/>
                  <a:pt x="3978" y="3707"/>
                  <a:pt x="4033" y="3758"/>
                </a:cubicBezTo>
                <a:cubicBezTo>
                  <a:pt x="4058" y="3781"/>
                  <a:pt x="4054" y="3817"/>
                  <a:pt x="4033" y="3850"/>
                </a:cubicBezTo>
                <a:cubicBezTo>
                  <a:pt x="4044" y="3851"/>
                  <a:pt x="4053" y="3851"/>
                  <a:pt x="4065" y="3852"/>
                </a:cubicBezTo>
                <a:lnTo>
                  <a:pt x="4115" y="3856"/>
                </a:lnTo>
                <a:lnTo>
                  <a:pt x="4317" y="3856"/>
                </a:lnTo>
                <a:lnTo>
                  <a:pt x="4326" y="5290"/>
                </a:lnTo>
                <a:lnTo>
                  <a:pt x="4328" y="5743"/>
                </a:lnTo>
                <a:lnTo>
                  <a:pt x="4337" y="6692"/>
                </a:lnTo>
                <a:lnTo>
                  <a:pt x="4358" y="6691"/>
                </a:lnTo>
                <a:cubicBezTo>
                  <a:pt x="4358" y="6691"/>
                  <a:pt x="4356" y="6690"/>
                  <a:pt x="4356" y="6690"/>
                </a:cubicBezTo>
                <a:cubicBezTo>
                  <a:pt x="4325" y="6643"/>
                  <a:pt x="4330" y="3332"/>
                  <a:pt x="4361" y="3304"/>
                </a:cubicBezTo>
                <a:cubicBezTo>
                  <a:pt x="4429" y="3244"/>
                  <a:pt x="6626" y="3124"/>
                  <a:pt x="7201" y="3136"/>
                </a:cubicBezTo>
                <a:close/>
                <a:moveTo>
                  <a:pt x="20791" y="3798"/>
                </a:moveTo>
                <a:cubicBezTo>
                  <a:pt x="20849" y="3793"/>
                  <a:pt x="20918" y="4044"/>
                  <a:pt x="20945" y="4390"/>
                </a:cubicBezTo>
                <a:cubicBezTo>
                  <a:pt x="20967" y="4675"/>
                  <a:pt x="20955" y="4747"/>
                  <a:pt x="20867" y="4867"/>
                </a:cubicBezTo>
                <a:cubicBezTo>
                  <a:pt x="20778" y="4988"/>
                  <a:pt x="20686" y="5013"/>
                  <a:pt x="20259" y="5026"/>
                </a:cubicBezTo>
                <a:cubicBezTo>
                  <a:pt x="19713" y="5044"/>
                  <a:pt x="19526" y="4978"/>
                  <a:pt x="19555" y="4779"/>
                </a:cubicBezTo>
                <a:cubicBezTo>
                  <a:pt x="19562" y="4727"/>
                  <a:pt x="19584" y="4693"/>
                  <a:pt x="19610" y="4685"/>
                </a:cubicBezTo>
                <a:cubicBezTo>
                  <a:pt x="19199" y="4594"/>
                  <a:pt x="19002" y="4502"/>
                  <a:pt x="18931" y="4373"/>
                </a:cubicBezTo>
                <a:cubicBezTo>
                  <a:pt x="18846" y="4220"/>
                  <a:pt x="18942" y="4192"/>
                  <a:pt x="19161" y="4305"/>
                </a:cubicBezTo>
                <a:cubicBezTo>
                  <a:pt x="19272" y="4363"/>
                  <a:pt x="19600" y="4449"/>
                  <a:pt x="19890" y="4497"/>
                </a:cubicBezTo>
                <a:cubicBezTo>
                  <a:pt x="19940" y="4505"/>
                  <a:pt x="19973" y="4512"/>
                  <a:pt x="20014" y="4520"/>
                </a:cubicBezTo>
                <a:cubicBezTo>
                  <a:pt x="20015" y="4519"/>
                  <a:pt x="20016" y="4517"/>
                  <a:pt x="20018" y="4517"/>
                </a:cubicBezTo>
                <a:cubicBezTo>
                  <a:pt x="20043" y="4502"/>
                  <a:pt x="20071" y="4496"/>
                  <a:pt x="20097" y="4497"/>
                </a:cubicBezTo>
                <a:cubicBezTo>
                  <a:pt x="20147" y="4499"/>
                  <a:pt x="20193" y="4524"/>
                  <a:pt x="20214" y="4561"/>
                </a:cubicBezTo>
                <a:cubicBezTo>
                  <a:pt x="20364" y="4599"/>
                  <a:pt x="20417" y="4636"/>
                  <a:pt x="20417" y="4690"/>
                </a:cubicBezTo>
                <a:cubicBezTo>
                  <a:pt x="20417" y="4715"/>
                  <a:pt x="20416" y="4736"/>
                  <a:pt x="20409" y="4753"/>
                </a:cubicBezTo>
                <a:cubicBezTo>
                  <a:pt x="20808" y="4759"/>
                  <a:pt x="20823" y="4683"/>
                  <a:pt x="20767" y="4233"/>
                </a:cubicBezTo>
                <a:cubicBezTo>
                  <a:pt x="20741" y="4021"/>
                  <a:pt x="20741" y="3856"/>
                  <a:pt x="20767" y="3817"/>
                </a:cubicBezTo>
                <a:cubicBezTo>
                  <a:pt x="20775" y="3805"/>
                  <a:pt x="20783" y="3799"/>
                  <a:pt x="20791" y="3798"/>
                </a:cubicBezTo>
                <a:close/>
                <a:moveTo>
                  <a:pt x="16631" y="4849"/>
                </a:moveTo>
                <a:cubicBezTo>
                  <a:pt x="16648" y="4852"/>
                  <a:pt x="16663" y="4870"/>
                  <a:pt x="16676" y="4903"/>
                </a:cubicBezTo>
                <a:cubicBezTo>
                  <a:pt x="16679" y="4910"/>
                  <a:pt x="16680" y="4917"/>
                  <a:pt x="16682" y="4924"/>
                </a:cubicBezTo>
                <a:cubicBezTo>
                  <a:pt x="16694" y="4929"/>
                  <a:pt x="16705" y="4937"/>
                  <a:pt x="16714" y="4947"/>
                </a:cubicBezTo>
                <a:cubicBezTo>
                  <a:pt x="16730" y="4956"/>
                  <a:pt x="16746" y="4964"/>
                  <a:pt x="16765" y="4977"/>
                </a:cubicBezTo>
                <a:cubicBezTo>
                  <a:pt x="16821" y="5013"/>
                  <a:pt x="16881" y="5036"/>
                  <a:pt x="16988" y="5052"/>
                </a:cubicBezTo>
                <a:cubicBezTo>
                  <a:pt x="17163" y="5016"/>
                  <a:pt x="17458" y="5002"/>
                  <a:pt x="17926" y="5004"/>
                </a:cubicBezTo>
                <a:cubicBezTo>
                  <a:pt x="18065" y="5004"/>
                  <a:pt x="18220" y="5006"/>
                  <a:pt x="18390" y="5008"/>
                </a:cubicBezTo>
                <a:cubicBezTo>
                  <a:pt x="19595" y="5028"/>
                  <a:pt x="19796" y="5049"/>
                  <a:pt x="19796" y="5159"/>
                </a:cubicBezTo>
                <a:cubicBezTo>
                  <a:pt x="19796" y="5268"/>
                  <a:pt x="19586" y="5290"/>
                  <a:pt x="18311" y="5309"/>
                </a:cubicBezTo>
                <a:cubicBezTo>
                  <a:pt x="17400" y="5323"/>
                  <a:pt x="16813" y="5300"/>
                  <a:pt x="16792" y="5250"/>
                </a:cubicBezTo>
                <a:cubicBezTo>
                  <a:pt x="16778" y="5216"/>
                  <a:pt x="16775" y="5187"/>
                  <a:pt x="16784" y="5161"/>
                </a:cubicBezTo>
                <a:cubicBezTo>
                  <a:pt x="16751" y="5143"/>
                  <a:pt x="16719" y="5124"/>
                  <a:pt x="16692" y="5103"/>
                </a:cubicBezTo>
                <a:cubicBezTo>
                  <a:pt x="16682" y="5111"/>
                  <a:pt x="16671" y="5116"/>
                  <a:pt x="16662" y="5116"/>
                </a:cubicBezTo>
                <a:cubicBezTo>
                  <a:pt x="16655" y="5116"/>
                  <a:pt x="16648" y="5114"/>
                  <a:pt x="16641" y="5111"/>
                </a:cubicBezTo>
                <a:cubicBezTo>
                  <a:pt x="16612" y="5139"/>
                  <a:pt x="16586" y="5128"/>
                  <a:pt x="16563" y="5074"/>
                </a:cubicBezTo>
                <a:cubicBezTo>
                  <a:pt x="16540" y="5019"/>
                  <a:pt x="16547" y="4935"/>
                  <a:pt x="16578" y="4889"/>
                </a:cubicBezTo>
                <a:cubicBezTo>
                  <a:pt x="16597" y="4860"/>
                  <a:pt x="16615" y="4847"/>
                  <a:pt x="16631" y="4849"/>
                </a:cubicBezTo>
                <a:close/>
                <a:moveTo>
                  <a:pt x="8235" y="6119"/>
                </a:moveTo>
                <a:cubicBezTo>
                  <a:pt x="8348" y="6118"/>
                  <a:pt x="8426" y="6134"/>
                  <a:pt x="8461" y="6164"/>
                </a:cubicBezTo>
                <a:cubicBezTo>
                  <a:pt x="8538" y="6171"/>
                  <a:pt x="8600" y="6185"/>
                  <a:pt x="8657" y="6207"/>
                </a:cubicBezTo>
                <a:cubicBezTo>
                  <a:pt x="8661" y="6208"/>
                  <a:pt x="8664" y="6209"/>
                  <a:pt x="8668" y="6211"/>
                </a:cubicBezTo>
                <a:cubicBezTo>
                  <a:pt x="8691" y="6220"/>
                  <a:pt x="8715" y="6231"/>
                  <a:pt x="8738" y="6243"/>
                </a:cubicBezTo>
                <a:cubicBezTo>
                  <a:pt x="8743" y="6246"/>
                  <a:pt x="8748" y="6249"/>
                  <a:pt x="8752" y="6252"/>
                </a:cubicBezTo>
                <a:cubicBezTo>
                  <a:pt x="8779" y="6267"/>
                  <a:pt x="8805" y="6283"/>
                  <a:pt x="8834" y="6302"/>
                </a:cubicBezTo>
                <a:cubicBezTo>
                  <a:pt x="8867" y="6325"/>
                  <a:pt x="8898" y="6350"/>
                  <a:pt x="8926" y="6373"/>
                </a:cubicBezTo>
                <a:cubicBezTo>
                  <a:pt x="8926" y="6373"/>
                  <a:pt x="8927" y="6373"/>
                  <a:pt x="8927" y="6373"/>
                </a:cubicBezTo>
                <a:cubicBezTo>
                  <a:pt x="8930" y="6373"/>
                  <a:pt x="8933" y="6372"/>
                  <a:pt x="8936" y="6372"/>
                </a:cubicBezTo>
                <a:cubicBezTo>
                  <a:pt x="8981" y="6375"/>
                  <a:pt x="9021" y="6418"/>
                  <a:pt x="9026" y="6471"/>
                </a:cubicBezTo>
                <a:cubicBezTo>
                  <a:pt x="9045" y="6494"/>
                  <a:pt x="9058" y="6515"/>
                  <a:pt x="9058" y="6528"/>
                </a:cubicBezTo>
                <a:cubicBezTo>
                  <a:pt x="9058" y="6543"/>
                  <a:pt x="9057" y="6555"/>
                  <a:pt x="9055" y="6566"/>
                </a:cubicBezTo>
                <a:cubicBezTo>
                  <a:pt x="9055" y="6570"/>
                  <a:pt x="9054" y="6573"/>
                  <a:pt x="9053" y="6576"/>
                </a:cubicBezTo>
                <a:cubicBezTo>
                  <a:pt x="9051" y="6583"/>
                  <a:pt x="9050" y="6590"/>
                  <a:pt x="9047" y="6595"/>
                </a:cubicBezTo>
                <a:cubicBezTo>
                  <a:pt x="9046" y="6598"/>
                  <a:pt x="9044" y="6601"/>
                  <a:pt x="9043" y="6604"/>
                </a:cubicBezTo>
                <a:cubicBezTo>
                  <a:pt x="9039" y="6610"/>
                  <a:pt x="9034" y="6614"/>
                  <a:pt x="9029" y="6618"/>
                </a:cubicBezTo>
                <a:cubicBezTo>
                  <a:pt x="9028" y="6618"/>
                  <a:pt x="9028" y="6619"/>
                  <a:pt x="9027" y="6619"/>
                </a:cubicBezTo>
                <a:cubicBezTo>
                  <a:pt x="9025" y="6621"/>
                  <a:pt x="9021" y="6621"/>
                  <a:pt x="9018" y="6622"/>
                </a:cubicBezTo>
                <a:cubicBezTo>
                  <a:pt x="9014" y="6623"/>
                  <a:pt x="9010" y="6626"/>
                  <a:pt x="9005" y="6626"/>
                </a:cubicBezTo>
                <a:cubicBezTo>
                  <a:pt x="9001" y="6626"/>
                  <a:pt x="8996" y="6626"/>
                  <a:pt x="8991" y="6625"/>
                </a:cubicBezTo>
                <a:cubicBezTo>
                  <a:pt x="8988" y="6625"/>
                  <a:pt x="8985" y="6624"/>
                  <a:pt x="8982" y="6624"/>
                </a:cubicBezTo>
                <a:cubicBezTo>
                  <a:pt x="8965" y="6621"/>
                  <a:pt x="8946" y="6615"/>
                  <a:pt x="8922" y="6604"/>
                </a:cubicBezTo>
                <a:cubicBezTo>
                  <a:pt x="8921" y="6604"/>
                  <a:pt x="8920" y="6604"/>
                  <a:pt x="8919" y="6603"/>
                </a:cubicBezTo>
                <a:cubicBezTo>
                  <a:pt x="8909" y="6600"/>
                  <a:pt x="8898" y="6595"/>
                  <a:pt x="8890" y="6587"/>
                </a:cubicBezTo>
                <a:cubicBezTo>
                  <a:pt x="8863" y="6572"/>
                  <a:pt x="8834" y="6555"/>
                  <a:pt x="8799" y="6531"/>
                </a:cubicBezTo>
                <a:cubicBezTo>
                  <a:pt x="8768" y="6510"/>
                  <a:pt x="8735" y="6490"/>
                  <a:pt x="8702" y="6473"/>
                </a:cubicBezTo>
                <a:cubicBezTo>
                  <a:pt x="8683" y="6463"/>
                  <a:pt x="8664" y="6454"/>
                  <a:pt x="8644" y="6445"/>
                </a:cubicBezTo>
                <a:cubicBezTo>
                  <a:pt x="8636" y="6441"/>
                  <a:pt x="8628" y="6437"/>
                  <a:pt x="8619" y="6434"/>
                </a:cubicBezTo>
                <a:cubicBezTo>
                  <a:pt x="8560" y="6409"/>
                  <a:pt x="8498" y="6390"/>
                  <a:pt x="8433" y="6376"/>
                </a:cubicBezTo>
                <a:cubicBezTo>
                  <a:pt x="8292" y="6431"/>
                  <a:pt x="7996" y="6440"/>
                  <a:pt x="7910" y="6378"/>
                </a:cubicBezTo>
                <a:cubicBezTo>
                  <a:pt x="7883" y="6384"/>
                  <a:pt x="7855" y="6389"/>
                  <a:pt x="7826" y="6396"/>
                </a:cubicBezTo>
                <a:cubicBezTo>
                  <a:pt x="7588" y="6456"/>
                  <a:pt x="7476" y="6459"/>
                  <a:pt x="7440" y="6405"/>
                </a:cubicBezTo>
                <a:cubicBezTo>
                  <a:pt x="7439" y="6404"/>
                  <a:pt x="7439" y="6402"/>
                  <a:pt x="7439" y="6401"/>
                </a:cubicBezTo>
                <a:cubicBezTo>
                  <a:pt x="7438" y="6401"/>
                  <a:pt x="7438" y="6400"/>
                  <a:pt x="7437" y="6400"/>
                </a:cubicBezTo>
                <a:cubicBezTo>
                  <a:pt x="7435" y="6397"/>
                  <a:pt x="7435" y="6394"/>
                  <a:pt x="7434" y="6391"/>
                </a:cubicBezTo>
                <a:cubicBezTo>
                  <a:pt x="7431" y="6386"/>
                  <a:pt x="7429" y="6382"/>
                  <a:pt x="7428" y="6377"/>
                </a:cubicBezTo>
                <a:cubicBezTo>
                  <a:pt x="7423" y="6362"/>
                  <a:pt x="7423" y="6347"/>
                  <a:pt x="7429" y="6332"/>
                </a:cubicBezTo>
                <a:cubicBezTo>
                  <a:pt x="7430" y="6330"/>
                  <a:pt x="7431" y="6327"/>
                  <a:pt x="7432" y="6325"/>
                </a:cubicBezTo>
                <a:cubicBezTo>
                  <a:pt x="7435" y="6319"/>
                  <a:pt x="7439" y="6312"/>
                  <a:pt x="7444" y="6306"/>
                </a:cubicBezTo>
                <a:cubicBezTo>
                  <a:pt x="7451" y="6298"/>
                  <a:pt x="7460" y="6290"/>
                  <a:pt x="7470" y="6282"/>
                </a:cubicBezTo>
                <a:cubicBezTo>
                  <a:pt x="7481" y="6274"/>
                  <a:pt x="7495" y="6266"/>
                  <a:pt x="7510" y="6259"/>
                </a:cubicBezTo>
                <a:cubicBezTo>
                  <a:pt x="7513" y="6257"/>
                  <a:pt x="7517" y="6255"/>
                  <a:pt x="7522" y="6253"/>
                </a:cubicBezTo>
                <a:cubicBezTo>
                  <a:pt x="7571" y="6229"/>
                  <a:pt x="7637" y="6210"/>
                  <a:pt x="7720" y="6194"/>
                </a:cubicBezTo>
                <a:cubicBezTo>
                  <a:pt x="7783" y="6174"/>
                  <a:pt x="7874" y="6156"/>
                  <a:pt x="8010" y="6137"/>
                </a:cubicBezTo>
                <a:cubicBezTo>
                  <a:pt x="8095" y="6126"/>
                  <a:pt x="8171" y="6120"/>
                  <a:pt x="8235" y="6119"/>
                </a:cubicBezTo>
                <a:close/>
                <a:moveTo>
                  <a:pt x="17778" y="6341"/>
                </a:moveTo>
                <a:cubicBezTo>
                  <a:pt x="18071" y="6337"/>
                  <a:pt x="18363" y="6401"/>
                  <a:pt x="18624" y="6530"/>
                </a:cubicBezTo>
                <a:cubicBezTo>
                  <a:pt x="18993" y="6712"/>
                  <a:pt x="19079" y="6756"/>
                  <a:pt x="19062" y="6833"/>
                </a:cubicBezTo>
                <a:cubicBezTo>
                  <a:pt x="19120" y="6873"/>
                  <a:pt x="19170" y="6913"/>
                  <a:pt x="19208" y="6950"/>
                </a:cubicBezTo>
                <a:cubicBezTo>
                  <a:pt x="19221" y="6959"/>
                  <a:pt x="19236" y="6974"/>
                  <a:pt x="19255" y="7000"/>
                </a:cubicBezTo>
                <a:cubicBezTo>
                  <a:pt x="19293" y="7051"/>
                  <a:pt x="19315" y="7112"/>
                  <a:pt x="19305" y="7136"/>
                </a:cubicBezTo>
                <a:cubicBezTo>
                  <a:pt x="19286" y="7182"/>
                  <a:pt x="19262" y="7190"/>
                  <a:pt x="19220" y="7155"/>
                </a:cubicBezTo>
                <a:cubicBezTo>
                  <a:pt x="19178" y="7148"/>
                  <a:pt x="19105" y="7105"/>
                  <a:pt x="18955" y="7010"/>
                </a:cubicBezTo>
                <a:cubicBezTo>
                  <a:pt x="18912" y="7034"/>
                  <a:pt x="18846" y="6998"/>
                  <a:pt x="18661" y="6893"/>
                </a:cubicBezTo>
                <a:cubicBezTo>
                  <a:pt x="18223" y="6644"/>
                  <a:pt x="17770" y="6610"/>
                  <a:pt x="17232" y="6787"/>
                </a:cubicBezTo>
                <a:cubicBezTo>
                  <a:pt x="17003" y="6862"/>
                  <a:pt x="16876" y="6897"/>
                  <a:pt x="16796" y="6899"/>
                </a:cubicBezTo>
                <a:cubicBezTo>
                  <a:pt x="16769" y="6912"/>
                  <a:pt x="16742" y="6925"/>
                  <a:pt x="16714" y="6938"/>
                </a:cubicBezTo>
                <a:cubicBezTo>
                  <a:pt x="16620" y="6985"/>
                  <a:pt x="16544" y="7015"/>
                  <a:pt x="16481" y="7035"/>
                </a:cubicBezTo>
                <a:cubicBezTo>
                  <a:pt x="16422" y="7073"/>
                  <a:pt x="16363" y="7113"/>
                  <a:pt x="16299" y="7160"/>
                </a:cubicBezTo>
                <a:cubicBezTo>
                  <a:pt x="16121" y="7290"/>
                  <a:pt x="16029" y="7355"/>
                  <a:pt x="15971" y="7390"/>
                </a:cubicBezTo>
                <a:cubicBezTo>
                  <a:pt x="15966" y="7396"/>
                  <a:pt x="15963" y="7400"/>
                  <a:pt x="15957" y="7407"/>
                </a:cubicBezTo>
                <a:cubicBezTo>
                  <a:pt x="15903" y="7467"/>
                  <a:pt x="15854" y="7488"/>
                  <a:pt x="15820" y="7468"/>
                </a:cubicBezTo>
                <a:cubicBezTo>
                  <a:pt x="15815" y="7482"/>
                  <a:pt x="15805" y="7498"/>
                  <a:pt x="15793" y="7514"/>
                </a:cubicBezTo>
                <a:cubicBezTo>
                  <a:pt x="15791" y="7521"/>
                  <a:pt x="15790" y="7528"/>
                  <a:pt x="15787" y="7536"/>
                </a:cubicBezTo>
                <a:cubicBezTo>
                  <a:pt x="15772" y="7572"/>
                  <a:pt x="15741" y="7602"/>
                  <a:pt x="15718" y="7602"/>
                </a:cubicBezTo>
                <a:cubicBezTo>
                  <a:pt x="15710" y="7602"/>
                  <a:pt x="15704" y="7600"/>
                  <a:pt x="15697" y="7597"/>
                </a:cubicBezTo>
                <a:cubicBezTo>
                  <a:pt x="15630" y="7646"/>
                  <a:pt x="15616" y="7641"/>
                  <a:pt x="15595" y="7589"/>
                </a:cubicBezTo>
                <a:cubicBezTo>
                  <a:pt x="15590" y="7577"/>
                  <a:pt x="15594" y="7559"/>
                  <a:pt x="15603" y="7538"/>
                </a:cubicBezTo>
                <a:cubicBezTo>
                  <a:pt x="15603" y="7538"/>
                  <a:pt x="15603" y="7538"/>
                  <a:pt x="15602" y="7537"/>
                </a:cubicBezTo>
                <a:cubicBezTo>
                  <a:pt x="15587" y="7500"/>
                  <a:pt x="15595" y="7451"/>
                  <a:pt x="15619" y="7428"/>
                </a:cubicBezTo>
                <a:cubicBezTo>
                  <a:pt x="15625" y="7422"/>
                  <a:pt x="15633" y="7419"/>
                  <a:pt x="15639" y="7417"/>
                </a:cubicBezTo>
                <a:cubicBezTo>
                  <a:pt x="15644" y="7416"/>
                  <a:pt x="15649" y="7416"/>
                  <a:pt x="15654" y="7417"/>
                </a:cubicBezTo>
                <a:cubicBezTo>
                  <a:pt x="15660" y="7418"/>
                  <a:pt x="15665" y="7422"/>
                  <a:pt x="15670" y="7425"/>
                </a:cubicBezTo>
                <a:cubicBezTo>
                  <a:pt x="15670" y="7425"/>
                  <a:pt x="15670" y="7425"/>
                  <a:pt x="15670" y="7425"/>
                </a:cubicBezTo>
                <a:cubicBezTo>
                  <a:pt x="15684" y="7412"/>
                  <a:pt x="15698" y="7407"/>
                  <a:pt x="15712" y="7407"/>
                </a:cubicBezTo>
                <a:cubicBezTo>
                  <a:pt x="15733" y="7392"/>
                  <a:pt x="15752" y="7383"/>
                  <a:pt x="15768" y="7383"/>
                </a:cubicBezTo>
                <a:cubicBezTo>
                  <a:pt x="15778" y="7383"/>
                  <a:pt x="15786" y="7385"/>
                  <a:pt x="15793" y="7387"/>
                </a:cubicBezTo>
                <a:cubicBezTo>
                  <a:pt x="15810" y="7346"/>
                  <a:pt x="15863" y="7308"/>
                  <a:pt x="15911" y="7299"/>
                </a:cubicBezTo>
                <a:cubicBezTo>
                  <a:pt x="15956" y="7247"/>
                  <a:pt x="16037" y="7176"/>
                  <a:pt x="16153" y="7083"/>
                </a:cubicBezTo>
                <a:cubicBezTo>
                  <a:pt x="16156" y="7073"/>
                  <a:pt x="16161" y="7064"/>
                  <a:pt x="16167" y="7058"/>
                </a:cubicBezTo>
                <a:cubicBezTo>
                  <a:pt x="16171" y="7054"/>
                  <a:pt x="16176" y="7052"/>
                  <a:pt x="16181" y="7051"/>
                </a:cubicBezTo>
                <a:cubicBezTo>
                  <a:pt x="16185" y="7050"/>
                  <a:pt x="16189" y="7052"/>
                  <a:pt x="16193" y="7053"/>
                </a:cubicBezTo>
                <a:cubicBezTo>
                  <a:pt x="16231" y="7023"/>
                  <a:pt x="16273" y="6991"/>
                  <a:pt x="16319" y="6956"/>
                </a:cubicBezTo>
                <a:cubicBezTo>
                  <a:pt x="16353" y="6896"/>
                  <a:pt x="16448" y="6827"/>
                  <a:pt x="16610" y="6749"/>
                </a:cubicBezTo>
                <a:cubicBezTo>
                  <a:pt x="16579" y="6673"/>
                  <a:pt x="16662" y="6642"/>
                  <a:pt x="17102" y="6472"/>
                </a:cubicBezTo>
                <a:cubicBezTo>
                  <a:pt x="17320" y="6387"/>
                  <a:pt x="17550" y="6343"/>
                  <a:pt x="17778" y="6341"/>
                </a:cubicBezTo>
                <a:close/>
                <a:moveTo>
                  <a:pt x="9266" y="6727"/>
                </a:moveTo>
                <a:cubicBezTo>
                  <a:pt x="9288" y="6731"/>
                  <a:pt x="9316" y="6750"/>
                  <a:pt x="9345" y="6790"/>
                </a:cubicBezTo>
                <a:cubicBezTo>
                  <a:pt x="9394" y="6856"/>
                  <a:pt x="9423" y="6938"/>
                  <a:pt x="9409" y="6972"/>
                </a:cubicBezTo>
                <a:cubicBezTo>
                  <a:pt x="9372" y="7062"/>
                  <a:pt x="9313" y="7047"/>
                  <a:pt x="9249" y="6930"/>
                </a:cubicBezTo>
                <a:cubicBezTo>
                  <a:pt x="9192" y="6828"/>
                  <a:pt x="9203" y="6743"/>
                  <a:pt x="9245" y="6729"/>
                </a:cubicBezTo>
                <a:cubicBezTo>
                  <a:pt x="9251" y="6727"/>
                  <a:pt x="9258" y="6726"/>
                  <a:pt x="9266" y="6727"/>
                </a:cubicBezTo>
                <a:close/>
                <a:moveTo>
                  <a:pt x="9452" y="7067"/>
                </a:moveTo>
                <a:cubicBezTo>
                  <a:pt x="9475" y="7066"/>
                  <a:pt x="9502" y="7097"/>
                  <a:pt x="9528" y="7169"/>
                </a:cubicBezTo>
                <a:cubicBezTo>
                  <a:pt x="9606" y="7388"/>
                  <a:pt x="9587" y="7564"/>
                  <a:pt x="9468" y="7731"/>
                </a:cubicBezTo>
                <a:cubicBezTo>
                  <a:pt x="9349" y="7900"/>
                  <a:pt x="9313" y="7917"/>
                  <a:pt x="9275" y="7824"/>
                </a:cubicBezTo>
                <a:cubicBezTo>
                  <a:pt x="9261" y="7790"/>
                  <a:pt x="9292" y="7705"/>
                  <a:pt x="9345" y="7633"/>
                </a:cubicBezTo>
                <a:cubicBezTo>
                  <a:pt x="9414" y="7539"/>
                  <a:pt x="9432" y="7452"/>
                  <a:pt x="9412" y="7311"/>
                </a:cubicBezTo>
                <a:cubicBezTo>
                  <a:pt x="9390" y="7164"/>
                  <a:pt x="9414" y="7070"/>
                  <a:pt x="9452" y="7067"/>
                </a:cubicBezTo>
                <a:close/>
                <a:moveTo>
                  <a:pt x="19521" y="7556"/>
                </a:moveTo>
                <a:cubicBezTo>
                  <a:pt x="19590" y="7551"/>
                  <a:pt x="19641" y="7744"/>
                  <a:pt x="19592" y="7881"/>
                </a:cubicBezTo>
                <a:cubicBezTo>
                  <a:pt x="19564" y="7962"/>
                  <a:pt x="19534" y="8028"/>
                  <a:pt x="19526" y="8028"/>
                </a:cubicBezTo>
                <a:cubicBezTo>
                  <a:pt x="19448" y="8028"/>
                  <a:pt x="19418" y="7639"/>
                  <a:pt x="19491" y="7571"/>
                </a:cubicBezTo>
                <a:cubicBezTo>
                  <a:pt x="19502" y="7562"/>
                  <a:pt x="19511" y="7557"/>
                  <a:pt x="19521" y="7556"/>
                </a:cubicBezTo>
                <a:close/>
                <a:moveTo>
                  <a:pt x="15556" y="7576"/>
                </a:moveTo>
                <a:cubicBezTo>
                  <a:pt x="15563" y="7575"/>
                  <a:pt x="15570" y="7575"/>
                  <a:pt x="15576" y="7577"/>
                </a:cubicBezTo>
                <a:cubicBezTo>
                  <a:pt x="15615" y="7591"/>
                  <a:pt x="15624" y="7681"/>
                  <a:pt x="15578" y="7809"/>
                </a:cubicBezTo>
                <a:cubicBezTo>
                  <a:pt x="15514" y="7989"/>
                  <a:pt x="15515" y="8354"/>
                  <a:pt x="15581" y="8537"/>
                </a:cubicBezTo>
                <a:cubicBezTo>
                  <a:pt x="15659" y="8758"/>
                  <a:pt x="15559" y="8861"/>
                  <a:pt x="15463" y="8657"/>
                </a:cubicBezTo>
                <a:cubicBezTo>
                  <a:pt x="15353" y="8419"/>
                  <a:pt x="15361" y="7802"/>
                  <a:pt x="15477" y="7644"/>
                </a:cubicBezTo>
                <a:cubicBezTo>
                  <a:pt x="15507" y="7603"/>
                  <a:pt x="15535" y="7581"/>
                  <a:pt x="15556" y="7576"/>
                </a:cubicBezTo>
                <a:close/>
                <a:moveTo>
                  <a:pt x="4581" y="7758"/>
                </a:moveTo>
                <a:cubicBezTo>
                  <a:pt x="4596" y="7755"/>
                  <a:pt x="4611" y="7764"/>
                  <a:pt x="4619" y="7784"/>
                </a:cubicBezTo>
                <a:cubicBezTo>
                  <a:pt x="4630" y="7811"/>
                  <a:pt x="4624" y="7846"/>
                  <a:pt x="4607" y="7863"/>
                </a:cubicBezTo>
                <a:cubicBezTo>
                  <a:pt x="4589" y="7879"/>
                  <a:pt x="4566" y="7870"/>
                  <a:pt x="4555" y="7844"/>
                </a:cubicBezTo>
                <a:cubicBezTo>
                  <a:pt x="4544" y="7817"/>
                  <a:pt x="4550" y="7783"/>
                  <a:pt x="4567" y="7766"/>
                </a:cubicBezTo>
                <a:cubicBezTo>
                  <a:pt x="4572" y="7762"/>
                  <a:pt x="4576" y="7759"/>
                  <a:pt x="4581" y="7758"/>
                </a:cubicBezTo>
                <a:close/>
                <a:moveTo>
                  <a:pt x="4716" y="7911"/>
                </a:moveTo>
                <a:cubicBezTo>
                  <a:pt x="4731" y="7907"/>
                  <a:pt x="4746" y="7917"/>
                  <a:pt x="4754" y="7937"/>
                </a:cubicBezTo>
                <a:cubicBezTo>
                  <a:pt x="4765" y="7963"/>
                  <a:pt x="4759" y="7998"/>
                  <a:pt x="4742" y="8014"/>
                </a:cubicBezTo>
                <a:cubicBezTo>
                  <a:pt x="4724" y="8031"/>
                  <a:pt x="4701" y="8023"/>
                  <a:pt x="4690" y="7996"/>
                </a:cubicBezTo>
                <a:cubicBezTo>
                  <a:pt x="4679" y="7970"/>
                  <a:pt x="4685" y="7935"/>
                  <a:pt x="4702" y="7919"/>
                </a:cubicBezTo>
                <a:cubicBezTo>
                  <a:pt x="4707" y="7915"/>
                  <a:pt x="4712" y="7912"/>
                  <a:pt x="4716" y="7911"/>
                </a:cubicBezTo>
                <a:close/>
                <a:moveTo>
                  <a:pt x="19268" y="8368"/>
                </a:moveTo>
                <a:cubicBezTo>
                  <a:pt x="19282" y="8364"/>
                  <a:pt x="19298" y="8374"/>
                  <a:pt x="19306" y="8394"/>
                </a:cubicBezTo>
                <a:cubicBezTo>
                  <a:pt x="19317" y="8420"/>
                  <a:pt x="19311" y="8455"/>
                  <a:pt x="19293" y="8471"/>
                </a:cubicBezTo>
                <a:cubicBezTo>
                  <a:pt x="19276" y="8487"/>
                  <a:pt x="19253" y="8480"/>
                  <a:pt x="19242" y="8453"/>
                </a:cubicBezTo>
                <a:cubicBezTo>
                  <a:pt x="19231" y="8427"/>
                  <a:pt x="19236" y="8391"/>
                  <a:pt x="19254" y="8375"/>
                </a:cubicBezTo>
                <a:cubicBezTo>
                  <a:pt x="19258" y="8371"/>
                  <a:pt x="19263" y="8369"/>
                  <a:pt x="19268" y="8368"/>
                </a:cubicBezTo>
                <a:close/>
                <a:moveTo>
                  <a:pt x="19134" y="8483"/>
                </a:moveTo>
                <a:cubicBezTo>
                  <a:pt x="19139" y="8481"/>
                  <a:pt x="19144" y="8482"/>
                  <a:pt x="19149" y="8483"/>
                </a:cubicBezTo>
                <a:cubicBezTo>
                  <a:pt x="19164" y="8486"/>
                  <a:pt x="19178" y="8498"/>
                  <a:pt x="19187" y="8519"/>
                </a:cubicBezTo>
                <a:cubicBezTo>
                  <a:pt x="19202" y="8556"/>
                  <a:pt x="19194" y="8605"/>
                  <a:pt x="19170" y="8628"/>
                </a:cubicBezTo>
                <a:cubicBezTo>
                  <a:pt x="19145" y="8651"/>
                  <a:pt x="19113" y="8639"/>
                  <a:pt x="19098" y="8602"/>
                </a:cubicBezTo>
                <a:cubicBezTo>
                  <a:pt x="19082" y="8565"/>
                  <a:pt x="19090" y="8516"/>
                  <a:pt x="19114" y="8493"/>
                </a:cubicBezTo>
                <a:cubicBezTo>
                  <a:pt x="19120" y="8487"/>
                  <a:pt x="19127" y="8484"/>
                  <a:pt x="19134" y="8483"/>
                </a:cubicBezTo>
                <a:close/>
                <a:moveTo>
                  <a:pt x="4529" y="8590"/>
                </a:moveTo>
                <a:cubicBezTo>
                  <a:pt x="4544" y="8589"/>
                  <a:pt x="4555" y="8598"/>
                  <a:pt x="4565" y="8617"/>
                </a:cubicBezTo>
                <a:cubicBezTo>
                  <a:pt x="4591" y="8664"/>
                  <a:pt x="4571" y="8717"/>
                  <a:pt x="4487" y="8817"/>
                </a:cubicBezTo>
                <a:cubicBezTo>
                  <a:pt x="4399" y="8923"/>
                  <a:pt x="4366" y="8939"/>
                  <a:pt x="4339" y="8889"/>
                </a:cubicBezTo>
                <a:cubicBezTo>
                  <a:pt x="4313" y="8842"/>
                  <a:pt x="4333" y="8789"/>
                  <a:pt x="4417" y="8689"/>
                </a:cubicBezTo>
                <a:cubicBezTo>
                  <a:pt x="4472" y="8623"/>
                  <a:pt x="4505" y="8592"/>
                  <a:pt x="4529" y="8590"/>
                </a:cubicBezTo>
                <a:close/>
                <a:moveTo>
                  <a:pt x="18695" y="8826"/>
                </a:moveTo>
                <a:cubicBezTo>
                  <a:pt x="18745" y="8829"/>
                  <a:pt x="18788" y="8892"/>
                  <a:pt x="18762" y="8956"/>
                </a:cubicBezTo>
                <a:cubicBezTo>
                  <a:pt x="18747" y="8992"/>
                  <a:pt x="18716" y="9023"/>
                  <a:pt x="18693" y="9023"/>
                </a:cubicBezTo>
                <a:cubicBezTo>
                  <a:pt x="18627" y="9023"/>
                  <a:pt x="18593" y="8895"/>
                  <a:pt x="18646" y="8846"/>
                </a:cubicBezTo>
                <a:cubicBezTo>
                  <a:pt x="18661" y="8831"/>
                  <a:pt x="18678" y="8825"/>
                  <a:pt x="18695" y="8826"/>
                </a:cubicBezTo>
                <a:close/>
                <a:moveTo>
                  <a:pt x="16027" y="8972"/>
                </a:moveTo>
                <a:cubicBezTo>
                  <a:pt x="16215" y="8969"/>
                  <a:pt x="16687" y="9123"/>
                  <a:pt x="16676" y="9200"/>
                </a:cubicBezTo>
                <a:cubicBezTo>
                  <a:pt x="16662" y="9297"/>
                  <a:pt x="16494" y="9307"/>
                  <a:pt x="16214" y="9225"/>
                </a:cubicBezTo>
                <a:cubicBezTo>
                  <a:pt x="15950" y="9148"/>
                  <a:pt x="15850" y="9050"/>
                  <a:pt x="15966" y="8983"/>
                </a:cubicBezTo>
                <a:cubicBezTo>
                  <a:pt x="15979" y="8976"/>
                  <a:pt x="16000" y="8972"/>
                  <a:pt x="16027" y="8972"/>
                </a:cubicBezTo>
                <a:close/>
                <a:moveTo>
                  <a:pt x="17206" y="8980"/>
                </a:moveTo>
                <a:cubicBezTo>
                  <a:pt x="17536" y="8985"/>
                  <a:pt x="17719" y="9033"/>
                  <a:pt x="17702" y="9098"/>
                </a:cubicBezTo>
                <a:cubicBezTo>
                  <a:pt x="17706" y="9097"/>
                  <a:pt x="17711" y="9097"/>
                  <a:pt x="17716" y="9097"/>
                </a:cubicBezTo>
                <a:cubicBezTo>
                  <a:pt x="17751" y="9093"/>
                  <a:pt x="17787" y="9090"/>
                  <a:pt x="17826" y="9088"/>
                </a:cubicBezTo>
                <a:cubicBezTo>
                  <a:pt x="17870" y="9085"/>
                  <a:pt x="17915" y="9084"/>
                  <a:pt x="17960" y="9083"/>
                </a:cubicBezTo>
                <a:cubicBezTo>
                  <a:pt x="18115" y="9081"/>
                  <a:pt x="18264" y="9088"/>
                  <a:pt x="18329" y="9107"/>
                </a:cubicBezTo>
                <a:cubicBezTo>
                  <a:pt x="18351" y="9113"/>
                  <a:pt x="18364" y="9120"/>
                  <a:pt x="18365" y="9129"/>
                </a:cubicBezTo>
                <a:cubicBezTo>
                  <a:pt x="18365" y="9133"/>
                  <a:pt x="18364" y="9139"/>
                  <a:pt x="18363" y="9144"/>
                </a:cubicBezTo>
                <a:cubicBezTo>
                  <a:pt x="18362" y="9149"/>
                  <a:pt x="18360" y="9154"/>
                  <a:pt x="18358" y="9160"/>
                </a:cubicBezTo>
                <a:cubicBezTo>
                  <a:pt x="18353" y="9171"/>
                  <a:pt x="18345" y="9182"/>
                  <a:pt x="18335" y="9192"/>
                </a:cubicBezTo>
                <a:cubicBezTo>
                  <a:pt x="18316" y="9213"/>
                  <a:pt x="18289" y="9233"/>
                  <a:pt x="18259" y="9246"/>
                </a:cubicBezTo>
                <a:cubicBezTo>
                  <a:pt x="18232" y="9258"/>
                  <a:pt x="18201" y="9267"/>
                  <a:pt x="18169" y="9275"/>
                </a:cubicBezTo>
                <a:cubicBezTo>
                  <a:pt x="18163" y="9276"/>
                  <a:pt x="18158" y="9277"/>
                  <a:pt x="18152" y="9279"/>
                </a:cubicBezTo>
                <a:cubicBezTo>
                  <a:pt x="18137" y="9282"/>
                  <a:pt x="18121" y="9284"/>
                  <a:pt x="18106" y="9287"/>
                </a:cubicBezTo>
                <a:cubicBezTo>
                  <a:pt x="18076" y="9292"/>
                  <a:pt x="18046" y="9296"/>
                  <a:pt x="18015" y="9298"/>
                </a:cubicBezTo>
                <a:cubicBezTo>
                  <a:pt x="18000" y="9300"/>
                  <a:pt x="17985" y="9301"/>
                  <a:pt x="17970" y="9302"/>
                </a:cubicBezTo>
                <a:cubicBezTo>
                  <a:pt x="17940" y="9303"/>
                  <a:pt x="17910" y="9304"/>
                  <a:pt x="17880" y="9303"/>
                </a:cubicBezTo>
                <a:cubicBezTo>
                  <a:pt x="17862" y="9303"/>
                  <a:pt x="17846" y="9302"/>
                  <a:pt x="17829" y="9302"/>
                </a:cubicBezTo>
                <a:cubicBezTo>
                  <a:pt x="17803" y="9300"/>
                  <a:pt x="17780" y="9298"/>
                  <a:pt x="17756" y="9296"/>
                </a:cubicBezTo>
                <a:cubicBezTo>
                  <a:pt x="17737" y="9294"/>
                  <a:pt x="17718" y="9293"/>
                  <a:pt x="17700" y="9290"/>
                </a:cubicBezTo>
                <a:cubicBezTo>
                  <a:pt x="17674" y="9286"/>
                  <a:pt x="17652" y="9281"/>
                  <a:pt x="17629" y="9275"/>
                </a:cubicBezTo>
                <a:cubicBezTo>
                  <a:pt x="17588" y="9266"/>
                  <a:pt x="17551" y="9255"/>
                  <a:pt x="17525" y="9241"/>
                </a:cubicBezTo>
                <a:cubicBezTo>
                  <a:pt x="17525" y="9241"/>
                  <a:pt x="17525" y="9241"/>
                  <a:pt x="17525" y="9241"/>
                </a:cubicBezTo>
                <a:cubicBezTo>
                  <a:pt x="17516" y="9236"/>
                  <a:pt x="17508" y="9231"/>
                  <a:pt x="17501" y="9226"/>
                </a:cubicBezTo>
                <a:cubicBezTo>
                  <a:pt x="17500" y="9225"/>
                  <a:pt x="17500" y="9224"/>
                  <a:pt x="17499" y="9223"/>
                </a:cubicBezTo>
                <a:cubicBezTo>
                  <a:pt x="17493" y="9218"/>
                  <a:pt x="17487" y="9213"/>
                  <a:pt x="17484" y="9207"/>
                </a:cubicBezTo>
                <a:cubicBezTo>
                  <a:pt x="17217" y="9258"/>
                  <a:pt x="16763" y="9226"/>
                  <a:pt x="16713" y="9135"/>
                </a:cubicBezTo>
                <a:cubicBezTo>
                  <a:pt x="16633" y="8989"/>
                  <a:pt x="16683" y="8973"/>
                  <a:pt x="17206" y="8980"/>
                </a:cubicBezTo>
                <a:close/>
                <a:moveTo>
                  <a:pt x="4058" y="9191"/>
                </a:moveTo>
                <a:cubicBezTo>
                  <a:pt x="4063" y="9191"/>
                  <a:pt x="4066" y="9193"/>
                  <a:pt x="4069" y="9197"/>
                </a:cubicBezTo>
                <a:cubicBezTo>
                  <a:pt x="4092" y="9232"/>
                  <a:pt x="4052" y="9308"/>
                  <a:pt x="3943" y="9433"/>
                </a:cubicBezTo>
                <a:cubicBezTo>
                  <a:pt x="3827" y="9567"/>
                  <a:pt x="3775" y="9615"/>
                  <a:pt x="3744" y="9608"/>
                </a:cubicBezTo>
                <a:cubicBezTo>
                  <a:pt x="3742" y="9620"/>
                  <a:pt x="3737" y="9631"/>
                  <a:pt x="3729" y="9638"/>
                </a:cubicBezTo>
                <a:cubicBezTo>
                  <a:pt x="3711" y="9655"/>
                  <a:pt x="3688" y="9647"/>
                  <a:pt x="3677" y="9620"/>
                </a:cubicBezTo>
                <a:cubicBezTo>
                  <a:pt x="3666" y="9594"/>
                  <a:pt x="3672" y="9559"/>
                  <a:pt x="3689" y="9542"/>
                </a:cubicBezTo>
                <a:cubicBezTo>
                  <a:pt x="3697" y="9535"/>
                  <a:pt x="3705" y="9534"/>
                  <a:pt x="3714" y="9536"/>
                </a:cubicBezTo>
                <a:cubicBezTo>
                  <a:pt x="3751" y="9430"/>
                  <a:pt x="3994" y="9181"/>
                  <a:pt x="4058" y="9191"/>
                </a:cubicBezTo>
                <a:close/>
                <a:moveTo>
                  <a:pt x="6360" y="9386"/>
                </a:moveTo>
                <a:cubicBezTo>
                  <a:pt x="6374" y="9383"/>
                  <a:pt x="6388" y="9393"/>
                  <a:pt x="6396" y="9412"/>
                </a:cubicBezTo>
                <a:cubicBezTo>
                  <a:pt x="6407" y="9438"/>
                  <a:pt x="6402" y="9472"/>
                  <a:pt x="6384" y="9488"/>
                </a:cubicBezTo>
                <a:cubicBezTo>
                  <a:pt x="6367" y="9504"/>
                  <a:pt x="6345" y="9496"/>
                  <a:pt x="6334" y="9470"/>
                </a:cubicBezTo>
                <a:cubicBezTo>
                  <a:pt x="6323" y="9444"/>
                  <a:pt x="6329" y="9411"/>
                  <a:pt x="6346" y="9395"/>
                </a:cubicBezTo>
                <a:cubicBezTo>
                  <a:pt x="6350" y="9391"/>
                  <a:pt x="6355" y="9387"/>
                  <a:pt x="6360" y="9386"/>
                </a:cubicBezTo>
                <a:close/>
                <a:moveTo>
                  <a:pt x="19069" y="16622"/>
                </a:moveTo>
                <a:cubicBezTo>
                  <a:pt x="19057" y="16622"/>
                  <a:pt x="19050" y="16628"/>
                  <a:pt x="19045" y="16637"/>
                </a:cubicBezTo>
                <a:cubicBezTo>
                  <a:pt x="19050" y="16676"/>
                  <a:pt x="19067" y="16714"/>
                  <a:pt x="19095" y="16762"/>
                </a:cubicBezTo>
                <a:cubicBezTo>
                  <a:pt x="19096" y="16762"/>
                  <a:pt x="19097" y="16764"/>
                  <a:pt x="19098" y="16764"/>
                </a:cubicBezTo>
                <a:cubicBezTo>
                  <a:pt x="19109" y="16764"/>
                  <a:pt x="19119" y="16732"/>
                  <a:pt x="19119" y="16693"/>
                </a:cubicBezTo>
                <a:cubicBezTo>
                  <a:pt x="19119" y="16654"/>
                  <a:pt x="19096" y="16622"/>
                  <a:pt x="19069" y="16622"/>
                </a:cubicBezTo>
                <a:close/>
                <a:moveTo>
                  <a:pt x="20128" y="16866"/>
                </a:moveTo>
                <a:cubicBezTo>
                  <a:pt x="20120" y="16891"/>
                  <a:pt x="20109" y="16920"/>
                  <a:pt x="20100" y="16946"/>
                </a:cubicBezTo>
                <a:cubicBezTo>
                  <a:pt x="20102" y="16947"/>
                  <a:pt x="20103" y="16947"/>
                  <a:pt x="20105" y="16948"/>
                </a:cubicBezTo>
                <a:cubicBezTo>
                  <a:pt x="20112" y="16920"/>
                  <a:pt x="20120" y="16893"/>
                  <a:pt x="20128" y="16866"/>
                </a:cubicBezTo>
                <a:close/>
                <a:moveTo>
                  <a:pt x="16395" y="17573"/>
                </a:moveTo>
                <a:cubicBezTo>
                  <a:pt x="16388" y="17574"/>
                  <a:pt x="16382" y="17578"/>
                  <a:pt x="16375" y="17584"/>
                </a:cubicBezTo>
                <a:cubicBezTo>
                  <a:pt x="16375" y="17584"/>
                  <a:pt x="16375" y="17584"/>
                  <a:pt x="16375" y="17584"/>
                </a:cubicBezTo>
                <a:cubicBezTo>
                  <a:pt x="16373" y="17615"/>
                  <a:pt x="16371" y="17658"/>
                  <a:pt x="16369" y="17710"/>
                </a:cubicBezTo>
                <a:cubicBezTo>
                  <a:pt x="16386" y="17732"/>
                  <a:pt x="16410" y="17737"/>
                  <a:pt x="16430" y="17718"/>
                </a:cubicBezTo>
                <a:cubicBezTo>
                  <a:pt x="16438" y="17711"/>
                  <a:pt x="16443" y="17701"/>
                  <a:pt x="16448" y="17690"/>
                </a:cubicBezTo>
                <a:cubicBezTo>
                  <a:pt x="16445" y="17654"/>
                  <a:pt x="16442" y="17621"/>
                  <a:pt x="16437" y="17592"/>
                </a:cubicBezTo>
                <a:cubicBezTo>
                  <a:pt x="16425" y="17577"/>
                  <a:pt x="16410" y="17569"/>
                  <a:pt x="16395" y="17573"/>
                </a:cubicBezTo>
                <a:close/>
                <a:moveTo>
                  <a:pt x="18260" y="17747"/>
                </a:moveTo>
                <a:cubicBezTo>
                  <a:pt x="18235" y="17747"/>
                  <a:pt x="18214" y="17781"/>
                  <a:pt x="18214" y="17822"/>
                </a:cubicBezTo>
                <a:cubicBezTo>
                  <a:pt x="18214" y="17863"/>
                  <a:pt x="18248" y="17896"/>
                  <a:pt x="18291" y="17896"/>
                </a:cubicBezTo>
                <a:cubicBezTo>
                  <a:pt x="18333" y="17896"/>
                  <a:pt x="18354" y="17863"/>
                  <a:pt x="18338" y="17822"/>
                </a:cubicBezTo>
                <a:cubicBezTo>
                  <a:pt x="18321" y="17781"/>
                  <a:pt x="18286" y="17747"/>
                  <a:pt x="18260" y="17747"/>
                </a:cubicBezTo>
                <a:close/>
                <a:moveTo>
                  <a:pt x="16999" y="17849"/>
                </a:moveTo>
                <a:cubicBezTo>
                  <a:pt x="16994" y="17849"/>
                  <a:pt x="16988" y="17850"/>
                  <a:pt x="16983" y="17850"/>
                </a:cubicBezTo>
                <a:cubicBezTo>
                  <a:pt x="16986" y="17859"/>
                  <a:pt x="16988" y="17868"/>
                  <a:pt x="16990" y="17877"/>
                </a:cubicBezTo>
                <a:cubicBezTo>
                  <a:pt x="16993" y="17868"/>
                  <a:pt x="16996" y="17858"/>
                  <a:pt x="16999" y="17849"/>
                </a:cubicBezTo>
                <a:close/>
                <a:moveTo>
                  <a:pt x="16401" y="17862"/>
                </a:moveTo>
                <a:cubicBezTo>
                  <a:pt x="16393" y="17857"/>
                  <a:pt x="16387" y="17898"/>
                  <a:pt x="16387" y="17971"/>
                </a:cubicBezTo>
                <a:cubicBezTo>
                  <a:pt x="16387" y="18069"/>
                  <a:pt x="16397" y="18109"/>
                  <a:pt x="16410" y="18060"/>
                </a:cubicBezTo>
                <a:cubicBezTo>
                  <a:pt x="16423" y="18011"/>
                  <a:pt x="16423" y="17931"/>
                  <a:pt x="16410" y="17882"/>
                </a:cubicBezTo>
                <a:cubicBezTo>
                  <a:pt x="16407" y="17870"/>
                  <a:pt x="16404" y="17863"/>
                  <a:pt x="16401" y="17862"/>
                </a:cubicBezTo>
                <a:close/>
                <a:moveTo>
                  <a:pt x="18813" y="18198"/>
                </a:moveTo>
                <a:cubicBezTo>
                  <a:pt x="18762" y="18201"/>
                  <a:pt x="18704" y="18226"/>
                  <a:pt x="18659" y="18269"/>
                </a:cubicBezTo>
                <a:cubicBezTo>
                  <a:pt x="18598" y="18330"/>
                  <a:pt x="18597" y="18355"/>
                  <a:pt x="18652" y="18407"/>
                </a:cubicBezTo>
                <a:cubicBezTo>
                  <a:pt x="18725" y="18479"/>
                  <a:pt x="18963" y="18343"/>
                  <a:pt x="18924" y="18251"/>
                </a:cubicBezTo>
                <a:cubicBezTo>
                  <a:pt x="18908" y="18211"/>
                  <a:pt x="18864" y="18194"/>
                  <a:pt x="18813" y="18198"/>
                </a:cubicBezTo>
                <a:close/>
                <a:moveTo>
                  <a:pt x="19377" y="18231"/>
                </a:moveTo>
                <a:cubicBezTo>
                  <a:pt x="19328" y="18231"/>
                  <a:pt x="19278" y="18269"/>
                  <a:pt x="19268" y="18315"/>
                </a:cubicBezTo>
                <a:cubicBezTo>
                  <a:pt x="19257" y="18363"/>
                  <a:pt x="19304" y="18398"/>
                  <a:pt x="19377" y="18398"/>
                </a:cubicBezTo>
                <a:cubicBezTo>
                  <a:pt x="19450" y="18398"/>
                  <a:pt x="19497" y="18363"/>
                  <a:pt x="19486" y="18315"/>
                </a:cubicBezTo>
                <a:cubicBezTo>
                  <a:pt x="19476" y="18269"/>
                  <a:pt x="19427" y="18231"/>
                  <a:pt x="19377" y="18231"/>
                </a:cubicBezTo>
                <a:close/>
                <a:moveTo>
                  <a:pt x="15603" y="18429"/>
                </a:moveTo>
                <a:cubicBezTo>
                  <a:pt x="15592" y="18433"/>
                  <a:pt x="15591" y="18446"/>
                  <a:pt x="15600" y="18468"/>
                </a:cubicBezTo>
                <a:cubicBezTo>
                  <a:pt x="15616" y="18507"/>
                  <a:pt x="15649" y="18539"/>
                  <a:pt x="15673" y="18539"/>
                </a:cubicBezTo>
                <a:cubicBezTo>
                  <a:pt x="15741" y="18539"/>
                  <a:pt x="15726" y="18488"/>
                  <a:pt x="15645" y="18441"/>
                </a:cubicBezTo>
                <a:cubicBezTo>
                  <a:pt x="15634" y="18435"/>
                  <a:pt x="15625" y="18431"/>
                  <a:pt x="15618" y="18429"/>
                </a:cubicBezTo>
                <a:cubicBezTo>
                  <a:pt x="15612" y="18428"/>
                  <a:pt x="15607" y="18428"/>
                  <a:pt x="15603" y="18429"/>
                </a:cubicBezTo>
                <a:close/>
                <a:moveTo>
                  <a:pt x="15909" y="18792"/>
                </a:moveTo>
                <a:cubicBezTo>
                  <a:pt x="15900" y="18791"/>
                  <a:pt x="15891" y="18793"/>
                  <a:pt x="15882" y="18798"/>
                </a:cubicBezTo>
                <a:cubicBezTo>
                  <a:pt x="15847" y="18818"/>
                  <a:pt x="15830" y="18878"/>
                  <a:pt x="15843" y="18931"/>
                </a:cubicBezTo>
                <a:cubicBezTo>
                  <a:pt x="15857" y="18984"/>
                  <a:pt x="15897" y="19011"/>
                  <a:pt x="15932" y="18991"/>
                </a:cubicBezTo>
                <a:cubicBezTo>
                  <a:pt x="15967" y="18970"/>
                  <a:pt x="15984" y="18910"/>
                  <a:pt x="15971" y="18858"/>
                </a:cubicBezTo>
                <a:cubicBezTo>
                  <a:pt x="15961" y="18818"/>
                  <a:pt x="15936" y="18793"/>
                  <a:pt x="15909" y="18792"/>
                </a:cubicBezTo>
                <a:close/>
              </a:path>
            </a:pathLst>
          </a:custGeom>
          <a:ln w="12700">
            <a:miter lim="400000"/>
          </a:ln>
        </p:spPr>
      </p:pic>
      <p:pic>
        <p:nvPicPr>
          <p:cNvPr id="482" name="11411553241108_.pic_hd.jpg" descr="11411553241108_.pic_hd.jpg"/>
          <p:cNvPicPr>
            <a:picLocks/>
          </p:cNvPicPr>
          <p:nvPr/>
        </p:nvPicPr>
        <p:blipFill>
          <a:blip r:embed="rId6">
            <a:extLst/>
          </a:blip>
          <a:srcRect l="50866" t="16902" r="39489" b="65099"/>
          <a:stretch>
            <a:fillRect/>
          </a:stretch>
        </p:blipFill>
        <p:spPr>
          <a:xfrm>
            <a:off x="11081348" y="6692899"/>
            <a:ext cx="1812926"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3" name="11411553241108_.pic_hd.jpg" descr="11411553241108_.pic_hd.jpg"/>
          <p:cNvPicPr>
            <a:picLocks/>
          </p:cNvPicPr>
          <p:nvPr/>
        </p:nvPicPr>
        <p:blipFill>
          <a:blip r:embed="rId6">
            <a:extLst/>
          </a:blip>
          <a:srcRect l="50866" t="16902" r="39488" b="65099"/>
          <a:stretch>
            <a:fillRect/>
          </a:stretch>
        </p:blipFill>
        <p:spPr>
          <a:xfrm>
            <a:off x="8920827" y="8328690"/>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4" name="11411553241108_.pic_hd.jpg" descr="11411553241108_.pic_hd.jpg"/>
          <p:cNvPicPr>
            <a:picLocks/>
          </p:cNvPicPr>
          <p:nvPr/>
        </p:nvPicPr>
        <p:blipFill>
          <a:blip r:embed="rId6">
            <a:extLst/>
          </a:blip>
          <a:srcRect l="50866" t="16902" r="39488" b="65099"/>
          <a:stretch>
            <a:fillRect/>
          </a:stretch>
        </p:blipFill>
        <p:spPr>
          <a:xfrm>
            <a:off x="18708953" y="5048744"/>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5" name="11411553241108_.pic_hd.jpg" descr="11411553241108_.pic_hd.jpg"/>
          <p:cNvPicPr>
            <a:picLocks/>
          </p:cNvPicPr>
          <p:nvPr/>
        </p:nvPicPr>
        <p:blipFill>
          <a:blip r:embed="rId6">
            <a:extLst/>
          </a:blip>
          <a:srcRect l="50866" t="16902" r="39488" b="65099"/>
          <a:stretch>
            <a:fillRect/>
          </a:stretch>
        </p:blipFill>
        <p:spPr>
          <a:xfrm>
            <a:off x="17400168" y="6407149"/>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6" name="11411553241108_.pic_hd.jpg" descr="11411553241108_.pic_hd.jpg"/>
          <p:cNvPicPr>
            <a:picLocks/>
          </p:cNvPicPr>
          <p:nvPr/>
        </p:nvPicPr>
        <p:blipFill>
          <a:blip r:embed="rId6">
            <a:extLst/>
          </a:blip>
          <a:srcRect l="50866" t="16902" r="39489" b="65099"/>
          <a:stretch>
            <a:fillRect/>
          </a:stretch>
        </p:blipFill>
        <p:spPr>
          <a:xfrm rot="1820691">
            <a:off x="11978724" y="5048739"/>
            <a:ext cx="1383904"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7" name="11411553241108_.pic_hd.jpg" descr="11411553241108_.pic_hd.jpg"/>
          <p:cNvPicPr>
            <a:picLocks/>
          </p:cNvPicPr>
          <p:nvPr/>
        </p:nvPicPr>
        <p:blipFill>
          <a:blip r:embed="rId6">
            <a:extLst/>
          </a:blip>
          <a:srcRect l="50866" t="16902" r="39491" b="65094"/>
          <a:stretch>
            <a:fillRect/>
          </a:stretch>
        </p:blipFill>
        <p:spPr>
          <a:xfrm rot="12330">
            <a:off x="9998404" y="5405842"/>
            <a:ext cx="708819" cy="561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8" name="11411553241108_.pic_hd.jpg" descr="11411553241108_.pic_hd.jpg"/>
          <p:cNvPicPr>
            <a:picLocks/>
          </p:cNvPicPr>
          <p:nvPr/>
        </p:nvPicPr>
        <p:blipFill>
          <a:blip r:embed="rId6">
            <a:extLst/>
          </a:blip>
          <a:srcRect l="50866" t="16902" r="39488" b="65105"/>
          <a:stretch>
            <a:fillRect/>
          </a:stretch>
        </p:blipFill>
        <p:spPr>
          <a:xfrm rot="12330">
            <a:off x="19444404" y="5872609"/>
            <a:ext cx="711598" cy="367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9" name="11411553241108_.pic_hd.jpg" descr="11411553241108_.pic_hd.jpg"/>
          <p:cNvPicPr>
            <a:picLocks/>
          </p:cNvPicPr>
          <p:nvPr/>
        </p:nvPicPr>
        <p:blipFill>
          <a:blip r:embed="rId6">
            <a:extLst/>
          </a:blip>
          <a:srcRect l="50866" t="16902" r="39488" b="65105"/>
          <a:stretch>
            <a:fillRect/>
          </a:stretch>
        </p:blipFill>
        <p:spPr>
          <a:xfrm rot="12330">
            <a:off x="16724171" y="6471245"/>
            <a:ext cx="711598" cy="367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0" name="11411553241108_.pic_hd.jpg" descr="11411553241108_.pic_hd.jpg"/>
          <p:cNvPicPr>
            <a:picLocks/>
          </p:cNvPicPr>
          <p:nvPr/>
        </p:nvPicPr>
        <p:blipFill>
          <a:blip r:embed="rId6">
            <a:extLst/>
          </a:blip>
          <a:srcRect l="50866" t="16902" r="39488" b="65105"/>
          <a:stretch>
            <a:fillRect/>
          </a:stretch>
        </p:blipFill>
        <p:spPr>
          <a:xfrm rot="12330">
            <a:off x="16534812" y="6025008"/>
            <a:ext cx="711598" cy="3671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1" name="11411553241108_.pic_hd.jpg" descr="11411553241108_.pic_hd.jpg"/>
          <p:cNvPicPr>
            <a:picLocks/>
          </p:cNvPicPr>
          <p:nvPr/>
        </p:nvPicPr>
        <p:blipFill>
          <a:blip r:embed="rId6">
            <a:extLst/>
          </a:blip>
          <a:srcRect l="50866" t="16902" r="39491" b="65096"/>
          <a:stretch>
            <a:fillRect/>
          </a:stretch>
        </p:blipFill>
        <p:spPr>
          <a:xfrm rot="12330">
            <a:off x="8920225" y="7950767"/>
            <a:ext cx="443707" cy="6746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2" name="11411553241108_.pic_hd.jpg" descr="11411553241108_.pic_hd.jpg"/>
          <p:cNvPicPr>
            <a:picLocks/>
          </p:cNvPicPr>
          <p:nvPr/>
        </p:nvPicPr>
        <p:blipFill>
          <a:blip r:embed="rId6">
            <a:extLst/>
          </a:blip>
          <a:srcRect l="50866" t="16902" r="39486" b="65097"/>
          <a:stretch>
            <a:fillRect/>
          </a:stretch>
        </p:blipFill>
        <p:spPr>
          <a:xfrm rot="12330">
            <a:off x="7950844" y="6518995"/>
            <a:ext cx="447279" cy="46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3" name="11411553241108_.pic_hd.jpg" descr="11411553241108_.pic_hd.jpg"/>
          <p:cNvPicPr>
            <a:picLocks/>
          </p:cNvPicPr>
          <p:nvPr/>
        </p:nvPicPr>
        <p:blipFill>
          <a:blip r:embed="rId6">
            <a:extLst/>
          </a:blip>
          <a:srcRect l="50866" t="16902" r="39486" b="65097"/>
          <a:stretch>
            <a:fillRect/>
          </a:stretch>
        </p:blipFill>
        <p:spPr>
          <a:xfrm rot="12330">
            <a:off x="8880339" y="5648247"/>
            <a:ext cx="447279" cy="46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sp>
        <p:nvSpPr>
          <p:cNvPr id="494" name="A的物理地址=物理块号*块大小+页内偏移地址"/>
          <p:cNvSpPr/>
          <p:nvPr/>
        </p:nvSpPr>
        <p:spPr>
          <a:xfrm>
            <a:off x="11567124" y="11685046"/>
            <a:ext cx="9430208"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A的物理地址=物理块号*块大小+页内偏移地址</a:t>
            </a:r>
          </a:p>
        </p:txBody>
      </p:sp>
      <p:pic>
        <p:nvPicPr>
          <p:cNvPr id="495" name="11411553241108_.pic_hd.jpg" descr="11411553241108_.pic_hd.jpg"/>
          <p:cNvPicPr>
            <a:picLocks noChangeAspect="1"/>
          </p:cNvPicPr>
          <p:nvPr/>
        </p:nvPicPr>
        <p:blipFill>
          <a:blip r:embed="rId7">
            <a:extLst/>
          </a:blip>
          <a:srcRect l="8494" t="16902" r="7437" b="8553"/>
          <a:stretch>
            <a:fillRect/>
          </a:stretch>
        </p:blipFill>
        <p:spPr>
          <a:xfrm>
            <a:off x="6280958" y="2107079"/>
            <a:ext cx="15802372" cy="1050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493" y="3180"/>
                </a:moveTo>
                <a:cubicBezTo>
                  <a:pt x="20516" y="3177"/>
                  <a:pt x="20547" y="3208"/>
                  <a:pt x="20586" y="3271"/>
                </a:cubicBezTo>
                <a:cubicBezTo>
                  <a:pt x="20639" y="3355"/>
                  <a:pt x="20654" y="3414"/>
                  <a:pt x="20632" y="3447"/>
                </a:cubicBezTo>
                <a:cubicBezTo>
                  <a:pt x="20610" y="3480"/>
                  <a:pt x="20572" y="3455"/>
                  <a:pt x="20519" y="3371"/>
                </a:cubicBezTo>
                <a:cubicBezTo>
                  <a:pt x="20467" y="3286"/>
                  <a:pt x="20452" y="3228"/>
                  <a:pt x="20474" y="3194"/>
                </a:cubicBezTo>
                <a:cubicBezTo>
                  <a:pt x="20479" y="3186"/>
                  <a:pt x="20486" y="3181"/>
                  <a:pt x="20493" y="3180"/>
                </a:cubicBezTo>
                <a:close/>
                <a:moveTo>
                  <a:pt x="4134" y="3707"/>
                </a:moveTo>
                <a:cubicBezTo>
                  <a:pt x="4169" y="3710"/>
                  <a:pt x="4200" y="3754"/>
                  <a:pt x="4181" y="3799"/>
                </a:cubicBezTo>
                <a:cubicBezTo>
                  <a:pt x="4171" y="3824"/>
                  <a:pt x="4149" y="3845"/>
                  <a:pt x="4133" y="3845"/>
                </a:cubicBezTo>
                <a:cubicBezTo>
                  <a:pt x="4112" y="3845"/>
                  <a:pt x="4097" y="3828"/>
                  <a:pt x="4088" y="3805"/>
                </a:cubicBezTo>
                <a:cubicBezTo>
                  <a:pt x="4087" y="3803"/>
                  <a:pt x="4085" y="3802"/>
                  <a:pt x="4084" y="3800"/>
                </a:cubicBezTo>
                <a:cubicBezTo>
                  <a:pt x="4074" y="3774"/>
                  <a:pt x="4080" y="3739"/>
                  <a:pt x="4097" y="3723"/>
                </a:cubicBezTo>
                <a:cubicBezTo>
                  <a:pt x="4097" y="3723"/>
                  <a:pt x="4098" y="3722"/>
                  <a:pt x="4098" y="3722"/>
                </a:cubicBezTo>
                <a:cubicBezTo>
                  <a:pt x="4098" y="3722"/>
                  <a:pt x="4099" y="3721"/>
                  <a:pt x="4099" y="3720"/>
                </a:cubicBezTo>
                <a:cubicBezTo>
                  <a:pt x="4110" y="3710"/>
                  <a:pt x="4122" y="3707"/>
                  <a:pt x="4134" y="3707"/>
                </a:cubicBezTo>
                <a:close/>
                <a:moveTo>
                  <a:pt x="3977" y="3716"/>
                </a:moveTo>
                <a:cubicBezTo>
                  <a:pt x="3992" y="3712"/>
                  <a:pt x="4007" y="3721"/>
                  <a:pt x="4015" y="3741"/>
                </a:cubicBezTo>
                <a:cubicBezTo>
                  <a:pt x="4026" y="3767"/>
                  <a:pt x="4020" y="3801"/>
                  <a:pt x="4002" y="3818"/>
                </a:cubicBezTo>
                <a:cubicBezTo>
                  <a:pt x="3985" y="3834"/>
                  <a:pt x="3962" y="3826"/>
                  <a:pt x="3951" y="3800"/>
                </a:cubicBezTo>
                <a:cubicBezTo>
                  <a:pt x="3941" y="3774"/>
                  <a:pt x="3947" y="3739"/>
                  <a:pt x="3964" y="3723"/>
                </a:cubicBezTo>
                <a:cubicBezTo>
                  <a:pt x="3968" y="3719"/>
                  <a:pt x="3973" y="3717"/>
                  <a:pt x="3977" y="3716"/>
                </a:cubicBezTo>
                <a:close/>
                <a:moveTo>
                  <a:pt x="3901" y="3757"/>
                </a:moveTo>
                <a:cubicBezTo>
                  <a:pt x="3936" y="3759"/>
                  <a:pt x="3967" y="3804"/>
                  <a:pt x="3949" y="3849"/>
                </a:cubicBezTo>
                <a:cubicBezTo>
                  <a:pt x="3938" y="3874"/>
                  <a:pt x="3916" y="3895"/>
                  <a:pt x="3900" y="3895"/>
                </a:cubicBezTo>
                <a:cubicBezTo>
                  <a:pt x="3853" y="3895"/>
                  <a:pt x="3829" y="3806"/>
                  <a:pt x="3866" y="3771"/>
                </a:cubicBezTo>
                <a:cubicBezTo>
                  <a:pt x="3877" y="3761"/>
                  <a:pt x="3889" y="3756"/>
                  <a:pt x="3901" y="3757"/>
                </a:cubicBezTo>
                <a:close/>
                <a:moveTo>
                  <a:pt x="7877" y="7715"/>
                </a:moveTo>
                <a:cubicBezTo>
                  <a:pt x="7892" y="7719"/>
                  <a:pt x="7904" y="7748"/>
                  <a:pt x="7919" y="7806"/>
                </a:cubicBezTo>
                <a:cubicBezTo>
                  <a:pt x="7959" y="7965"/>
                  <a:pt x="7997" y="7999"/>
                  <a:pt x="8149" y="8016"/>
                </a:cubicBezTo>
                <a:cubicBezTo>
                  <a:pt x="8216" y="8023"/>
                  <a:pt x="8353" y="8046"/>
                  <a:pt x="8453" y="8065"/>
                </a:cubicBezTo>
                <a:cubicBezTo>
                  <a:pt x="8562" y="8086"/>
                  <a:pt x="8674" y="8078"/>
                  <a:pt x="8729" y="8046"/>
                </a:cubicBezTo>
                <a:cubicBezTo>
                  <a:pt x="8804" y="8003"/>
                  <a:pt x="8825" y="8007"/>
                  <a:pt x="8841" y="8071"/>
                </a:cubicBezTo>
                <a:cubicBezTo>
                  <a:pt x="8852" y="8113"/>
                  <a:pt x="8846" y="8171"/>
                  <a:pt x="8828" y="8199"/>
                </a:cubicBezTo>
                <a:cubicBezTo>
                  <a:pt x="8786" y="8262"/>
                  <a:pt x="7683" y="8310"/>
                  <a:pt x="7639" y="8250"/>
                </a:cubicBezTo>
                <a:cubicBezTo>
                  <a:pt x="7621" y="8226"/>
                  <a:pt x="7530" y="8170"/>
                  <a:pt x="7437" y="8125"/>
                </a:cubicBezTo>
                <a:cubicBezTo>
                  <a:pt x="7149" y="7988"/>
                  <a:pt x="6945" y="7841"/>
                  <a:pt x="6977" y="7794"/>
                </a:cubicBezTo>
                <a:cubicBezTo>
                  <a:pt x="7024" y="7727"/>
                  <a:pt x="7347" y="7702"/>
                  <a:pt x="7589" y="7746"/>
                </a:cubicBezTo>
                <a:cubicBezTo>
                  <a:pt x="7728" y="7771"/>
                  <a:pt x="7819" y="7766"/>
                  <a:pt x="7846" y="7733"/>
                </a:cubicBezTo>
                <a:cubicBezTo>
                  <a:pt x="7857" y="7718"/>
                  <a:pt x="7868" y="7712"/>
                  <a:pt x="7877" y="7715"/>
                </a:cubicBezTo>
                <a:close/>
                <a:moveTo>
                  <a:pt x="9163" y="7812"/>
                </a:moveTo>
                <a:cubicBezTo>
                  <a:pt x="9177" y="7809"/>
                  <a:pt x="9192" y="7818"/>
                  <a:pt x="9200" y="7837"/>
                </a:cubicBezTo>
                <a:cubicBezTo>
                  <a:pt x="9211" y="7863"/>
                  <a:pt x="9205" y="7898"/>
                  <a:pt x="9188" y="7914"/>
                </a:cubicBezTo>
                <a:cubicBezTo>
                  <a:pt x="9171" y="7930"/>
                  <a:pt x="9148" y="7922"/>
                  <a:pt x="9137" y="7896"/>
                </a:cubicBezTo>
                <a:cubicBezTo>
                  <a:pt x="9126" y="7870"/>
                  <a:pt x="9132" y="7835"/>
                  <a:pt x="9149" y="7819"/>
                </a:cubicBezTo>
                <a:cubicBezTo>
                  <a:pt x="9153" y="7815"/>
                  <a:pt x="9158" y="7813"/>
                  <a:pt x="9163" y="7812"/>
                </a:cubicBezTo>
                <a:close/>
                <a:moveTo>
                  <a:pt x="8987" y="7954"/>
                </a:moveTo>
                <a:cubicBezTo>
                  <a:pt x="9022" y="7956"/>
                  <a:pt x="9052" y="8001"/>
                  <a:pt x="9034" y="8045"/>
                </a:cubicBezTo>
                <a:cubicBezTo>
                  <a:pt x="9023" y="8071"/>
                  <a:pt x="9002" y="8092"/>
                  <a:pt x="8986" y="8092"/>
                </a:cubicBezTo>
                <a:cubicBezTo>
                  <a:pt x="8939" y="8092"/>
                  <a:pt x="8915" y="8002"/>
                  <a:pt x="8952" y="7967"/>
                </a:cubicBezTo>
                <a:cubicBezTo>
                  <a:pt x="8963" y="7957"/>
                  <a:pt x="8975" y="7953"/>
                  <a:pt x="8987" y="7954"/>
                </a:cubicBezTo>
                <a:close/>
              </a:path>
            </a:pathLst>
          </a:custGeom>
          <a:ln w="12700">
            <a:miter lim="400000"/>
          </a:ln>
        </p:spPr>
      </p:pic>
      <p:sp>
        <p:nvSpPr>
          <p:cNvPr id="496" name="❶"/>
          <p:cNvSpPr/>
          <p:nvPr/>
        </p:nvSpPr>
        <p:spPr>
          <a:xfrm>
            <a:off x="8313062" y="3004424"/>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❶</a:t>
            </a:r>
          </a:p>
        </p:txBody>
      </p:sp>
      <p:sp>
        <p:nvSpPr>
          <p:cNvPr id="497" name="❺"/>
          <p:cNvSpPr/>
          <p:nvPr/>
        </p:nvSpPr>
        <p:spPr>
          <a:xfrm>
            <a:off x="17238290" y="1008165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❺</a:t>
            </a:r>
          </a:p>
        </p:txBody>
      </p:sp>
      <p:pic>
        <p:nvPicPr>
          <p:cNvPr id="498" name="屏幕快照 2019-03-28 下午12.57.31.png" descr="屏幕快照 2019-03-28 下午12.57.31.png"/>
          <p:cNvPicPr>
            <a:picLocks/>
          </p:cNvPicPr>
          <p:nvPr/>
        </p:nvPicPr>
        <p:blipFill>
          <a:blip r:embed="rId8">
            <a:extLst/>
          </a:blip>
          <a:stretch>
            <a:fillRect/>
          </a:stretch>
        </p:blipFill>
        <p:spPr>
          <a:xfrm rot="21470447">
            <a:off x="9167963" y="5564506"/>
            <a:ext cx="2181623" cy="558801"/>
          </a:xfrm>
          <a:prstGeom prst="rect">
            <a:avLst/>
          </a:prstGeom>
          <a:ln w="12700">
            <a:miter lim="400000"/>
          </a:ln>
        </p:spPr>
      </p:pic>
      <p:pic>
        <p:nvPicPr>
          <p:cNvPr id="499" name="屏幕快照 2019-03-28 下午12.57.31.png" descr="屏幕快照 2019-03-28 下午12.57.31.png"/>
          <p:cNvPicPr>
            <a:picLocks/>
          </p:cNvPicPr>
          <p:nvPr/>
        </p:nvPicPr>
        <p:blipFill>
          <a:blip r:embed="rId8">
            <a:extLst/>
          </a:blip>
          <a:stretch>
            <a:fillRect/>
          </a:stretch>
        </p:blipFill>
        <p:spPr>
          <a:xfrm rot="21393179">
            <a:off x="17456012" y="4435156"/>
            <a:ext cx="4051301" cy="1266490"/>
          </a:xfrm>
          <a:prstGeom prst="rect">
            <a:avLst/>
          </a:prstGeom>
          <a:ln w="12700">
            <a:miter lim="400000"/>
          </a:ln>
        </p:spPr>
      </p:pic>
      <p:pic>
        <p:nvPicPr>
          <p:cNvPr id="500" name="屏幕快照 2019-03-28 下午12.57.31.png" descr="屏幕快照 2019-03-28 下午12.57.31.png"/>
          <p:cNvPicPr>
            <a:picLocks/>
          </p:cNvPicPr>
          <p:nvPr/>
        </p:nvPicPr>
        <p:blipFill>
          <a:blip r:embed="rId8">
            <a:extLst/>
          </a:blip>
          <a:stretch>
            <a:fillRect/>
          </a:stretch>
        </p:blipFill>
        <p:spPr>
          <a:xfrm>
            <a:off x="20271775" y="3983388"/>
            <a:ext cx="1590485" cy="558801"/>
          </a:xfrm>
          <a:prstGeom prst="rect">
            <a:avLst/>
          </a:prstGeom>
          <a:ln w="12700">
            <a:miter lim="400000"/>
          </a:ln>
        </p:spPr>
      </p:pic>
      <p:pic>
        <p:nvPicPr>
          <p:cNvPr id="501" name="屏幕快照 2019-03-28 下午12.57.31.png" descr="屏幕快照 2019-03-28 下午12.57.31.png"/>
          <p:cNvPicPr>
            <a:picLocks/>
          </p:cNvPicPr>
          <p:nvPr/>
        </p:nvPicPr>
        <p:blipFill>
          <a:blip r:embed="rId8">
            <a:extLst/>
          </a:blip>
          <a:stretch>
            <a:fillRect/>
          </a:stretch>
        </p:blipFill>
        <p:spPr>
          <a:xfrm>
            <a:off x="17695736" y="6436257"/>
            <a:ext cx="2842995" cy="558801"/>
          </a:xfrm>
          <a:prstGeom prst="rect">
            <a:avLst/>
          </a:prstGeom>
          <a:ln w="12700">
            <a:miter lim="400000"/>
          </a:ln>
        </p:spPr>
      </p:pic>
      <p:pic>
        <p:nvPicPr>
          <p:cNvPr id="502" name="屏幕快照 2019-03-28 下午12.57.31.png" descr="屏幕快照 2019-03-28 下午12.57.31.png"/>
          <p:cNvPicPr>
            <a:picLocks/>
          </p:cNvPicPr>
          <p:nvPr/>
        </p:nvPicPr>
        <p:blipFill>
          <a:blip r:embed="rId8">
            <a:extLst/>
          </a:blip>
          <a:stretch>
            <a:fillRect/>
          </a:stretch>
        </p:blipFill>
        <p:spPr>
          <a:xfrm>
            <a:off x="13175028" y="5229431"/>
            <a:ext cx="1687352" cy="736601"/>
          </a:xfrm>
          <a:prstGeom prst="rect">
            <a:avLst/>
          </a:prstGeom>
          <a:ln w="12700">
            <a:miter lim="400000"/>
          </a:ln>
        </p:spPr>
      </p:pic>
      <p:pic>
        <p:nvPicPr>
          <p:cNvPr id="503" name="屏幕快照 2019-03-28 下午12.57.31.png" descr="屏幕快照 2019-03-28 下午12.57.31.png"/>
          <p:cNvPicPr>
            <a:picLocks/>
          </p:cNvPicPr>
          <p:nvPr/>
        </p:nvPicPr>
        <p:blipFill>
          <a:blip r:embed="rId8">
            <a:extLst/>
          </a:blip>
          <a:stretch>
            <a:fillRect/>
          </a:stretch>
        </p:blipFill>
        <p:spPr>
          <a:xfrm>
            <a:off x="11826999" y="6698396"/>
            <a:ext cx="1928614" cy="736601"/>
          </a:xfrm>
          <a:prstGeom prst="rect">
            <a:avLst/>
          </a:prstGeom>
          <a:ln w="12700">
            <a:miter lim="400000"/>
          </a:ln>
        </p:spPr>
      </p:pic>
      <p:pic>
        <p:nvPicPr>
          <p:cNvPr id="504" name="屏幕快照 2019-03-28 下午12.57.31.png" descr="屏幕快照 2019-03-28 下午12.57.31.png"/>
          <p:cNvPicPr>
            <a:picLocks/>
          </p:cNvPicPr>
          <p:nvPr/>
        </p:nvPicPr>
        <p:blipFill>
          <a:blip r:embed="rId8">
            <a:extLst/>
          </a:blip>
          <a:stretch>
            <a:fillRect/>
          </a:stretch>
        </p:blipFill>
        <p:spPr>
          <a:xfrm>
            <a:off x="8579154" y="4002889"/>
            <a:ext cx="749301" cy="2315500"/>
          </a:xfrm>
          <a:prstGeom prst="rect">
            <a:avLst/>
          </a:prstGeom>
          <a:ln w="12700">
            <a:miter lim="400000"/>
          </a:ln>
        </p:spPr>
      </p:pic>
      <p:pic>
        <p:nvPicPr>
          <p:cNvPr id="505" name="屏幕快照 2019-03-28 下午12.57.31.png" descr="屏幕快照 2019-03-28 下午12.57.31.png"/>
          <p:cNvPicPr>
            <a:picLocks/>
          </p:cNvPicPr>
          <p:nvPr/>
        </p:nvPicPr>
        <p:blipFill>
          <a:blip r:embed="rId8">
            <a:extLst/>
          </a:blip>
          <a:stretch>
            <a:fillRect/>
          </a:stretch>
        </p:blipFill>
        <p:spPr>
          <a:xfrm rot="21470447">
            <a:off x="9635934" y="8400487"/>
            <a:ext cx="1404110" cy="558801"/>
          </a:xfrm>
          <a:prstGeom prst="rect">
            <a:avLst/>
          </a:prstGeom>
          <a:ln w="12700">
            <a:miter lim="400000"/>
          </a:ln>
        </p:spPr>
      </p:pic>
      <p:pic>
        <p:nvPicPr>
          <p:cNvPr id="506" name="屏幕快照 2019-03-28 下午12.57.31.png" descr="屏幕快照 2019-03-28 下午12.57.31.png"/>
          <p:cNvPicPr>
            <a:picLocks/>
          </p:cNvPicPr>
          <p:nvPr/>
        </p:nvPicPr>
        <p:blipFill>
          <a:blip r:embed="rId8">
            <a:extLst/>
          </a:blip>
          <a:stretch>
            <a:fillRect/>
          </a:stretch>
        </p:blipFill>
        <p:spPr>
          <a:xfrm rot="21470447">
            <a:off x="19886431" y="5129116"/>
            <a:ext cx="1404110" cy="558801"/>
          </a:xfrm>
          <a:prstGeom prst="rect">
            <a:avLst/>
          </a:prstGeom>
          <a:ln w="12700">
            <a:miter lim="400000"/>
          </a:ln>
        </p:spPr>
      </p:pic>
      <p:pic>
        <p:nvPicPr>
          <p:cNvPr id="507" name="屏幕快照 2019-03-28 下午12.57.31.png" descr="屏幕快照 2019-03-28 下午12.57.31.png"/>
          <p:cNvPicPr>
            <a:picLocks/>
          </p:cNvPicPr>
          <p:nvPr/>
        </p:nvPicPr>
        <p:blipFill>
          <a:blip r:embed="rId8">
            <a:extLst/>
          </a:blip>
          <a:stretch>
            <a:fillRect/>
          </a:stretch>
        </p:blipFill>
        <p:spPr>
          <a:xfrm rot="21470447">
            <a:off x="20265409" y="11417587"/>
            <a:ext cx="2089385" cy="1188411"/>
          </a:xfrm>
          <a:prstGeom prst="rect">
            <a:avLst/>
          </a:prstGeom>
          <a:ln w="12700">
            <a:miter lim="400000"/>
          </a:ln>
        </p:spPr>
      </p:pic>
      <p:pic>
        <p:nvPicPr>
          <p:cNvPr id="508" name="屏幕快照 2019-03-28 下午12.57.31.png" descr="屏幕快照 2019-03-28 下午12.57.31.png"/>
          <p:cNvPicPr>
            <a:picLocks/>
          </p:cNvPicPr>
          <p:nvPr/>
        </p:nvPicPr>
        <p:blipFill>
          <a:blip r:embed="rId8">
            <a:extLst/>
          </a:blip>
          <a:stretch>
            <a:fillRect/>
          </a:stretch>
        </p:blipFill>
        <p:spPr>
          <a:xfrm>
            <a:off x="16678070" y="5935107"/>
            <a:ext cx="1089729" cy="422051"/>
          </a:xfrm>
          <a:prstGeom prst="rect">
            <a:avLst/>
          </a:prstGeom>
          <a:ln w="12700">
            <a:miter lim="400000"/>
          </a:ln>
        </p:spPr>
      </p:pic>
      <p:pic>
        <p:nvPicPr>
          <p:cNvPr id="509" name="屏幕快照 2019-03-28 下午12.57.31.png" descr="屏幕快照 2019-03-28 下午12.57.31.png"/>
          <p:cNvPicPr>
            <a:picLocks/>
          </p:cNvPicPr>
          <p:nvPr/>
        </p:nvPicPr>
        <p:blipFill>
          <a:blip r:embed="rId8">
            <a:extLst/>
          </a:blip>
          <a:stretch>
            <a:fillRect/>
          </a:stretch>
        </p:blipFill>
        <p:spPr>
          <a:xfrm>
            <a:off x="20236352" y="5818942"/>
            <a:ext cx="1089729" cy="474443"/>
          </a:xfrm>
          <a:prstGeom prst="rect">
            <a:avLst/>
          </a:prstGeom>
          <a:ln w="12700">
            <a:miter lim="400000"/>
          </a:ln>
        </p:spPr>
      </p:pic>
      <p:sp>
        <p:nvSpPr>
          <p:cNvPr id="510" name="❸"/>
          <p:cNvSpPr/>
          <p:nvPr/>
        </p:nvSpPr>
        <p:spPr>
          <a:xfrm>
            <a:off x="20404326" y="5560863"/>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❸</a:t>
            </a:r>
          </a:p>
        </p:txBody>
      </p:sp>
      <p:pic>
        <p:nvPicPr>
          <p:cNvPr id="511" name="屏幕快照 2019-03-28 下午12.57.31.png" descr="屏幕快照 2019-03-28 下午12.57.31.png"/>
          <p:cNvPicPr>
            <a:picLocks/>
          </p:cNvPicPr>
          <p:nvPr/>
        </p:nvPicPr>
        <p:blipFill>
          <a:blip r:embed="rId8">
            <a:extLst/>
          </a:blip>
          <a:stretch>
            <a:fillRect/>
          </a:stretch>
        </p:blipFill>
        <p:spPr>
          <a:xfrm>
            <a:off x="8475609" y="6515534"/>
            <a:ext cx="956391" cy="474442"/>
          </a:xfrm>
          <a:prstGeom prst="rect">
            <a:avLst/>
          </a:prstGeom>
          <a:ln w="12700">
            <a:miter lim="400000"/>
          </a:ln>
        </p:spPr>
      </p:pic>
      <p:pic>
        <p:nvPicPr>
          <p:cNvPr id="512" name="屏幕快照 2019-03-28 下午12.57.31.png" descr="屏幕快照 2019-03-28 下午12.57.31.png"/>
          <p:cNvPicPr>
            <a:picLocks/>
          </p:cNvPicPr>
          <p:nvPr/>
        </p:nvPicPr>
        <p:blipFill>
          <a:blip r:embed="rId8">
            <a:extLst/>
          </a:blip>
          <a:stretch>
            <a:fillRect/>
          </a:stretch>
        </p:blipFill>
        <p:spPr>
          <a:xfrm>
            <a:off x="10693026" y="6698396"/>
            <a:ext cx="956392" cy="736601"/>
          </a:xfrm>
          <a:prstGeom prst="rect">
            <a:avLst/>
          </a:prstGeom>
          <a:ln w="12700">
            <a:miter lim="400000"/>
          </a:ln>
        </p:spPr>
      </p:pic>
      <p:pic>
        <p:nvPicPr>
          <p:cNvPr id="513" name="屏幕快照 2019-03-28 下午12.57.31.png" descr="屏幕快照 2019-03-28 下午12.57.31.png"/>
          <p:cNvPicPr>
            <a:picLocks/>
          </p:cNvPicPr>
          <p:nvPr/>
        </p:nvPicPr>
        <p:blipFill>
          <a:blip r:embed="rId8">
            <a:extLst/>
          </a:blip>
          <a:stretch>
            <a:fillRect/>
          </a:stretch>
        </p:blipFill>
        <p:spPr>
          <a:xfrm>
            <a:off x="11302669" y="7572797"/>
            <a:ext cx="956391" cy="322995"/>
          </a:xfrm>
          <a:prstGeom prst="rect">
            <a:avLst/>
          </a:prstGeom>
          <a:ln w="12700">
            <a:miter lim="400000"/>
          </a:ln>
        </p:spPr>
      </p:pic>
      <p:pic>
        <p:nvPicPr>
          <p:cNvPr id="514" name="屏幕快照 2019-03-28 下午12.57.31.png" descr="屏幕快照 2019-03-28 下午12.57.31.png"/>
          <p:cNvPicPr>
            <a:picLocks/>
          </p:cNvPicPr>
          <p:nvPr/>
        </p:nvPicPr>
        <p:blipFill>
          <a:blip r:embed="rId8">
            <a:extLst/>
          </a:blip>
          <a:stretch>
            <a:fillRect/>
          </a:stretch>
        </p:blipFill>
        <p:spPr>
          <a:xfrm>
            <a:off x="10693026" y="8328690"/>
            <a:ext cx="956392" cy="322995"/>
          </a:xfrm>
          <a:prstGeom prst="rect">
            <a:avLst/>
          </a:prstGeom>
          <a:ln w="12700">
            <a:miter lim="400000"/>
          </a:ln>
        </p:spPr>
      </p:pic>
      <p:sp>
        <p:nvSpPr>
          <p:cNvPr id="515" name="❹"/>
          <p:cNvSpPr/>
          <p:nvPr/>
        </p:nvSpPr>
        <p:spPr>
          <a:xfrm>
            <a:off x="9978163" y="8376329"/>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❹</a:t>
            </a:r>
          </a:p>
        </p:txBody>
      </p:sp>
      <p:pic>
        <p:nvPicPr>
          <p:cNvPr id="516" name="屏幕快照 2019-03-28 下午12.57.31.png" descr="屏幕快照 2019-03-28 下午12.57.31.png"/>
          <p:cNvPicPr>
            <a:picLocks/>
          </p:cNvPicPr>
          <p:nvPr/>
        </p:nvPicPr>
        <p:blipFill>
          <a:blip r:embed="rId8">
            <a:extLst/>
          </a:blip>
          <a:stretch>
            <a:fillRect/>
          </a:stretch>
        </p:blipFill>
        <p:spPr>
          <a:xfrm>
            <a:off x="11509616" y="7685847"/>
            <a:ext cx="956391" cy="322996"/>
          </a:xfrm>
          <a:prstGeom prst="rect">
            <a:avLst/>
          </a:prstGeom>
          <a:ln w="12700">
            <a:miter lim="400000"/>
          </a:ln>
        </p:spPr>
      </p:pic>
      <p:pic>
        <p:nvPicPr>
          <p:cNvPr id="517" name="屏幕快照 2019-03-28 下午12.57.31.png" descr="屏幕快照 2019-03-28 下午12.57.31.png"/>
          <p:cNvPicPr>
            <a:picLocks/>
          </p:cNvPicPr>
          <p:nvPr/>
        </p:nvPicPr>
        <p:blipFill>
          <a:blip r:embed="rId8">
            <a:extLst/>
          </a:blip>
          <a:stretch>
            <a:fillRect/>
          </a:stretch>
        </p:blipFill>
        <p:spPr>
          <a:xfrm>
            <a:off x="11788899" y="4829374"/>
            <a:ext cx="2181623" cy="673101"/>
          </a:xfrm>
          <a:prstGeom prst="rect">
            <a:avLst/>
          </a:prstGeom>
          <a:ln w="12700">
            <a:miter lim="400000"/>
          </a:ln>
        </p:spPr>
      </p:pic>
      <p:pic>
        <p:nvPicPr>
          <p:cNvPr id="518" name="屏幕快照 2019-03-28 下午12.57.31.png" descr="屏幕快照 2019-03-28 下午12.57.31.png"/>
          <p:cNvPicPr>
            <a:picLocks/>
          </p:cNvPicPr>
          <p:nvPr/>
        </p:nvPicPr>
        <p:blipFill>
          <a:blip r:embed="rId8">
            <a:extLst/>
          </a:blip>
          <a:stretch>
            <a:fillRect/>
          </a:stretch>
        </p:blipFill>
        <p:spPr>
          <a:xfrm>
            <a:off x="9482090" y="3839330"/>
            <a:ext cx="1089729" cy="673101"/>
          </a:xfrm>
          <a:prstGeom prst="rect">
            <a:avLst/>
          </a:prstGeom>
          <a:ln w="12700">
            <a:miter lim="400000"/>
          </a:ln>
        </p:spPr>
      </p:pic>
      <p:pic>
        <p:nvPicPr>
          <p:cNvPr id="519" name="屏幕快照 2019-03-28 下午12.57.31.png" descr="屏幕快照 2019-03-28 下午12.57.31.png"/>
          <p:cNvPicPr>
            <a:picLocks/>
          </p:cNvPicPr>
          <p:nvPr/>
        </p:nvPicPr>
        <p:blipFill>
          <a:blip r:embed="rId8">
            <a:extLst/>
          </a:blip>
          <a:stretch>
            <a:fillRect/>
          </a:stretch>
        </p:blipFill>
        <p:spPr>
          <a:xfrm>
            <a:off x="10557398" y="5350081"/>
            <a:ext cx="922847" cy="673101"/>
          </a:xfrm>
          <a:prstGeom prst="rect">
            <a:avLst/>
          </a:prstGeom>
          <a:ln w="12700">
            <a:miter lim="400000"/>
          </a:ln>
        </p:spPr>
      </p:pic>
      <p:pic>
        <p:nvPicPr>
          <p:cNvPr id="520" name="屏幕快照 2019-03-28 下午12.57.31.png" descr="屏幕快照 2019-03-28 下午12.57.31.png"/>
          <p:cNvPicPr>
            <a:picLocks/>
          </p:cNvPicPr>
          <p:nvPr/>
        </p:nvPicPr>
        <p:blipFill>
          <a:blip r:embed="rId8">
            <a:extLst/>
          </a:blip>
          <a:stretch>
            <a:fillRect/>
          </a:stretch>
        </p:blipFill>
        <p:spPr>
          <a:xfrm>
            <a:off x="9616332" y="7951561"/>
            <a:ext cx="515610" cy="673101"/>
          </a:xfrm>
          <a:prstGeom prst="rect">
            <a:avLst/>
          </a:prstGeom>
          <a:ln w="12700">
            <a:miter lim="400000"/>
          </a:ln>
        </p:spPr>
      </p:pic>
      <p:pic>
        <p:nvPicPr>
          <p:cNvPr id="521" name="屏幕快照 2019-03-28 下午12.57.31.png" descr="屏幕快照 2019-03-28 下午12.57.31.png"/>
          <p:cNvPicPr>
            <a:picLocks/>
          </p:cNvPicPr>
          <p:nvPr/>
        </p:nvPicPr>
        <p:blipFill>
          <a:blip r:embed="rId8">
            <a:extLst/>
          </a:blip>
          <a:stretch>
            <a:fillRect/>
          </a:stretch>
        </p:blipFill>
        <p:spPr>
          <a:xfrm>
            <a:off x="9482349" y="6216650"/>
            <a:ext cx="515610" cy="322995"/>
          </a:xfrm>
          <a:prstGeom prst="rect">
            <a:avLst/>
          </a:prstGeom>
          <a:ln w="12700">
            <a:miter lim="400000"/>
          </a:ln>
        </p:spPr>
      </p:pic>
      <p:pic>
        <p:nvPicPr>
          <p:cNvPr id="522" name="屏幕快照 2019-03-28 下午12.57.31.png" descr="屏幕快照 2019-03-28 下午12.57.31.png"/>
          <p:cNvPicPr>
            <a:picLocks/>
          </p:cNvPicPr>
          <p:nvPr/>
        </p:nvPicPr>
        <p:blipFill>
          <a:blip r:embed="rId8">
            <a:extLst/>
          </a:blip>
          <a:stretch>
            <a:fillRect/>
          </a:stretch>
        </p:blipFill>
        <p:spPr>
          <a:xfrm>
            <a:off x="13066424" y="5381831"/>
            <a:ext cx="515610" cy="609601"/>
          </a:xfrm>
          <a:prstGeom prst="rect">
            <a:avLst/>
          </a:prstGeom>
          <a:ln w="12700">
            <a:miter lim="400000"/>
          </a:ln>
        </p:spPr>
      </p:pic>
      <p:sp>
        <p:nvSpPr>
          <p:cNvPr id="523" name="❷"/>
          <p:cNvSpPr/>
          <p:nvPr/>
        </p:nvSpPr>
        <p:spPr>
          <a:xfrm>
            <a:off x="17867340" y="2418856"/>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❷</a:t>
            </a:r>
          </a:p>
        </p:txBody>
      </p:sp>
      <p:sp>
        <p:nvSpPr>
          <p:cNvPr id="54"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
        <p:nvSpPr>
          <p:cNvPr id="56" name="4）由硬件检索页表，得到A所在的页对应的页框号"/>
          <p:cNvSpPr/>
          <p:nvPr/>
        </p:nvSpPr>
        <p:spPr>
          <a:xfrm>
            <a:off x="2588498" y="7423228"/>
            <a:ext cx="4459973" cy="2133918"/>
          </a:xfrm>
          <a:prstGeom prst="rect">
            <a:avLst/>
          </a:prstGeom>
          <a:solidFill>
            <a:schemeClr val="bg2"/>
          </a:solidFill>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r>
              <a:rPr sz="4400" dirty="0"/>
              <a:t>4）由硬件检索</a:t>
            </a:r>
            <a:r>
              <a:rPr sz="4400" b="1" dirty="0">
                <a:latin typeface="Helvetica"/>
                <a:ea typeface="Helvetica"/>
                <a:cs typeface="Helvetica"/>
                <a:sym typeface="Helvetica"/>
              </a:rPr>
              <a:t>页表</a:t>
            </a:r>
            <a:r>
              <a:rPr sz="4400" dirty="0"/>
              <a:t>，得到A所在的页对应的</a:t>
            </a:r>
            <a:r>
              <a:rPr sz="4400" b="1" dirty="0">
                <a:latin typeface="Helvetica"/>
                <a:ea typeface="Helvetica"/>
                <a:cs typeface="Helvetica"/>
                <a:sym typeface="Helvetica"/>
              </a:rPr>
              <a:t>页框号</a:t>
            </a:r>
          </a:p>
        </p:txBody>
      </p:sp>
    </p:spTree>
    <p:extLst>
      <p:ext uri="{BB962C8B-B14F-4D97-AF65-F5344CB8AC3E}">
        <p14:creationId xmlns:p14="http://schemas.microsoft.com/office/powerpoint/2010/main" val="71071980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7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476"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grpSp>
        <p:nvGrpSpPr>
          <p:cNvPr id="479" name="分页地址变换"/>
          <p:cNvGrpSpPr/>
          <p:nvPr/>
        </p:nvGrpSpPr>
        <p:grpSpPr>
          <a:xfrm>
            <a:off x="712766" y="2138618"/>
            <a:ext cx="4076701" cy="1143001"/>
            <a:chOff x="0" y="0"/>
            <a:chExt cx="4076700" cy="1143000"/>
          </a:xfrm>
        </p:grpSpPr>
        <p:sp>
          <p:nvSpPr>
            <p:cNvPr id="478" name="分页地址变换"/>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分页地址变换</a:t>
              </a:r>
            </a:p>
          </p:txBody>
        </p:sp>
        <p:pic>
          <p:nvPicPr>
            <p:cNvPr id="477" name="分页地址变换" descr="分页地址变换"/>
            <p:cNvPicPr>
              <a:picLocks/>
            </p:cNvPicPr>
            <p:nvPr/>
          </p:nvPicPr>
          <p:blipFill>
            <a:blip r:embed="rId4">
              <a:alphaModFix amt="20143"/>
              <a:extLst/>
            </a:blip>
            <a:stretch>
              <a:fillRect/>
            </a:stretch>
          </p:blipFill>
          <p:spPr>
            <a:xfrm>
              <a:off x="0" y="-1"/>
              <a:ext cx="4076701" cy="1143001"/>
            </a:xfrm>
            <a:prstGeom prst="rect">
              <a:avLst/>
            </a:prstGeom>
            <a:effectLst/>
          </p:spPr>
        </p:pic>
      </p:grpSp>
      <p:pic>
        <p:nvPicPr>
          <p:cNvPr id="480" name="屏幕快照 2019-03-06 下午3.29.37.png" descr="屏幕快照 2019-03-06 下午3.29.37.png"/>
          <p:cNvPicPr>
            <a:picLocks noChangeAspect="1"/>
          </p:cNvPicPr>
          <p:nvPr/>
        </p:nvPicPr>
        <p:blipFill>
          <a:blip r:embed="rId5">
            <a:extLst/>
          </a:blip>
          <a:stretch>
            <a:fillRect/>
          </a:stretch>
        </p:blipFill>
        <p:spPr>
          <a:xfrm>
            <a:off x="19527994" y="742950"/>
            <a:ext cx="4051301" cy="1308100"/>
          </a:xfrm>
          <a:prstGeom prst="rect">
            <a:avLst/>
          </a:prstGeom>
          <a:ln w="12700">
            <a:miter lim="400000"/>
          </a:ln>
        </p:spPr>
      </p:pic>
      <p:pic>
        <p:nvPicPr>
          <p:cNvPr id="481" name="11411553241108_.pic_hd.jpg" descr="11411553241108_.pic_hd.jpg"/>
          <p:cNvPicPr>
            <a:picLocks noChangeAspect="1"/>
          </p:cNvPicPr>
          <p:nvPr/>
        </p:nvPicPr>
        <p:blipFill>
          <a:blip r:embed="rId6">
            <a:extLst/>
          </a:blip>
          <a:srcRect l="8494" t="16902" r="7437" b="8553"/>
          <a:stretch>
            <a:fillRect/>
          </a:stretch>
        </p:blipFill>
        <p:spPr>
          <a:xfrm>
            <a:off x="5938438" y="2107368"/>
            <a:ext cx="15802373" cy="1050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1670" y="21600"/>
                </a:lnTo>
                <a:cubicBezTo>
                  <a:pt x="11676" y="21527"/>
                  <a:pt x="11682" y="21452"/>
                  <a:pt x="11683" y="21394"/>
                </a:cubicBezTo>
                <a:cubicBezTo>
                  <a:pt x="11690" y="21071"/>
                  <a:pt x="11759" y="20900"/>
                  <a:pt x="11859" y="20958"/>
                </a:cubicBezTo>
                <a:cubicBezTo>
                  <a:pt x="11902" y="20983"/>
                  <a:pt x="11949" y="20973"/>
                  <a:pt x="11963" y="20938"/>
                </a:cubicBezTo>
                <a:cubicBezTo>
                  <a:pt x="11978" y="20902"/>
                  <a:pt x="12139" y="20898"/>
                  <a:pt x="12320" y="20929"/>
                </a:cubicBezTo>
                <a:cubicBezTo>
                  <a:pt x="12501" y="20961"/>
                  <a:pt x="12679" y="20952"/>
                  <a:pt x="12715" y="20909"/>
                </a:cubicBezTo>
                <a:cubicBezTo>
                  <a:pt x="12756" y="20861"/>
                  <a:pt x="12796" y="20868"/>
                  <a:pt x="12820" y="20926"/>
                </a:cubicBezTo>
                <a:cubicBezTo>
                  <a:pt x="12846" y="20989"/>
                  <a:pt x="12885" y="20970"/>
                  <a:pt x="12938" y="20867"/>
                </a:cubicBezTo>
                <a:cubicBezTo>
                  <a:pt x="12974" y="20797"/>
                  <a:pt x="12996" y="20761"/>
                  <a:pt x="13017" y="20758"/>
                </a:cubicBezTo>
                <a:cubicBezTo>
                  <a:pt x="13037" y="20756"/>
                  <a:pt x="13057" y="20786"/>
                  <a:pt x="13089" y="20847"/>
                </a:cubicBezTo>
                <a:cubicBezTo>
                  <a:pt x="13125" y="20916"/>
                  <a:pt x="13163" y="20959"/>
                  <a:pt x="13254" y="21005"/>
                </a:cubicBezTo>
                <a:cubicBezTo>
                  <a:pt x="13260" y="20991"/>
                  <a:pt x="13264" y="20977"/>
                  <a:pt x="13271" y="20961"/>
                </a:cubicBezTo>
                <a:cubicBezTo>
                  <a:pt x="13344" y="20793"/>
                  <a:pt x="13383" y="20765"/>
                  <a:pt x="13442" y="20838"/>
                </a:cubicBezTo>
                <a:cubicBezTo>
                  <a:pt x="13494" y="20903"/>
                  <a:pt x="13530" y="20905"/>
                  <a:pt x="13555" y="20845"/>
                </a:cubicBezTo>
                <a:cubicBezTo>
                  <a:pt x="13579" y="20786"/>
                  <a:pt x="13633" y="20796"/>
                  <a:pt x="13716" y="20873"/>
                </a:cubicBezTo>
                <a:cubicBezTo>
                  <a:pt x="13785" y="20938"/>
                  <a:pt x="13917" y="20983"/>
                  <a:pt x="14011" y="20972"/>
                </a:cubicBezTo>
                <a:cubicBezTo>
                  <a:pt x="14140" y="20957"/>
                  <a:pt x="14262" y="21002"/>
                  <a:pt x="14320" y="21067"/>
                </a:cubicBezTo>
                <a:cubicBezTo>
                  <a:pt x="14334" y="21054"/>
                  <a:pt x="14344" y="21043"/>
                  <a:pt x="14361" y="21027"/>
                </a:cubicBezTo>
                <a:cubicBezTo>
                  <a:pt x="14546" y="20857"/>
                  <a:pt x="14628" y="20838"/>
                  <a:pt x="14676" y="20955"/>
                </a:cubicBezTo>
                <a:cubicBezTo>
                  <a:pt x="14694" y="20999"/>
                  <a:pt x="14741" y="21016"/>
                  <a:pt x="14779" y="20994"/>
                </a:cubicBezTo>
                <a:cubicBezTo>
                  <a:pt x="14818" y="20972"/>
                  <a:pt x="14898" y="21026"/>
                  <a:pt x="14956" y="21114"/>
                </a:cubicBezTo>
                <a:cubicBezTo>
                  <a:pt x="15028" y="21222"/>
                  <a:pt x="15053" y="21235"/>
                  <a:pt x="15032" y="21155"/>
                </a:cubicBezTo>
                <a:cubicBezTo>
                  <a:pt x="15012" y="21075"/>
                  <a:pt x="15056" y="20973"/>
                  <a:pt x="15165" y="20849"/>
                </a:cubicBezTo>
                <a:lnTo>
                  <a:pt x="15327" y="20662"/>
                </a:lnTo>
                <a:lnTo>
                  <a:pt x="15437" y="20824"/>
                </a:lnTo>
                <a:cubicBezTo>
                  <a:pt x="15512" y="20935"/>
                  <a:pt x="15542" y="20952"/>
                  <a:pt x="15531" y="20876"/>
                </a:cubicBezTo>
                <a:cubicBezTo>
                  <a:pt x="15517" y="20772"/>
                  <a:pt x="15576" y="20746"/>
                  <a:pt x="15640" y="20776"/>
                </a:cubicBezTo>
                <a:cubicBezTo>
                  <a:pt x="15645" y="20746"/>
                  <a:pt x="15654" y="20720"/>
                  <a:pt x="15670" y="20706"/>
                </a:cubicBezTo>
                <a:cubicBezTo>
                  <a:pt x="15737" y="20643"/>
                  <a:pt x="15870" y="20808"/>
                  <a:pt x="15842" y="20919"/>
                </a:cubicBezTo>
                <a:cubicBezTo>
                  <a:pt x="15827" y="20977"/>
                  <a:pt x="15896" y="21005"/>
                  <a:pt x="16065" y="21009"/>
                </a:cubicBezTo>
                <a:cubicBezTo>
                  <a:pt x="16199" y="21012"/>
                  <a:pt x="16377" y="21036"/>
                  <a:pt x="16462" y="21063"/>
                </a:cubicBezTo>
                <a:cubicBezTo>
                  <a:pt x="16596" y="21106"/>
                  <a:pt x="16615" y="21093"/>
                  <a:pt x="16615" y="20966"/>
                </a:cubicBezTo>
                <a:cubicBezTo>
                  <a:pt x="16615" y="20757"/>
                  <a:pt x="16697" y="20710"/>
                  <a:pt x="16767" y="20880"/>
                </a:cubicBezTo>
                <a:cubicBezTo>
                  <a:pt x="16800" y="20959"/>
                  <a:pt x="16876" y="21025"/>
                  <a:pt x="16937" y="21025"/>
                </a:cubicBezTo>
                <a:cubicBezTo>
                  <a:pt x="16998" y="21025"/>
                  <a:pt x="17057" y="21045"/>
                  <a:pt x="17104" y="21077"/>
                </a:cubicBezTo>
                <a:cubicBezTo>
                  <a:pt x="17145" y="21074"/>
                  <a:pt x="17185" y="21071"/>
                  <a:pt x="17230" y="21070"/>
                </a:cubicBezTo>
                <a:cubicBezTo>
                  <a:pt x="17306" y="21068"/>
                  <a:pt x="17375" y="21062"/>
                  <a:pt x="17439" y="21055"/>
                </a:cubicBezTo>
                <a:cubicBezTo>
                  <a:pt x="17437" y="21029"/>
                  <a:pt x="17446" y="21008"/>
                  <a:pt x="17467" y="20988"/>
                </a:cubicBezTo>
                <a:cubicBezTo>
                  <a:pt x="17500" y="20958"/>
                  <a:pt x="17555" y="20938"/>
                  <a:pt x="17617" y="20929"/>
                </a:cubicBezTo>
                <a:lnTo>
                  <a:pt x="17624" y="20909"/>
                </a:lnTo>
                <a:lnTo>
                  <a:pt x="17633" y="20928"/>
                </a:lnTo>
                <a:cubicBezTo>
                  <a:pt x="17735" y="20917"/>
                  <a:pt x="17850" y="20934"/>
                  <a:pt x="17901" y="20982"/>
                </a:cubicBezTo>
                <a:cubicBezTo>
                  <a:pt x="17960" y="21036"/>
                  <a:pt x="18026" y="21032"/>
                  <a:pt x="18136" y="20970"/>
                </a:cubicBezTo>
                <a:cubicBezTo>
                  <a:pt x="18237" y="20913"/>
                  <a:pt x="18304" y="20907"/>
                  <a:pt x="18335" y="20954"/>
                </a:cubicBezTo>
                <a:cubicBezTo>
                  <a:pt x="18348" y="20974"/>
                  <a:pt x="18363" y="20988"/>
                  <a:pt x="18377" y="21000"/>
                </a:cubicBezTo>
                <a:cubicBezTo>
                  <a:pt x="18422" y="20988"/>
                  <a:pt x="18460" y="20976"/>
                  <a:pt x="18479" y="20962"/>
                </a:cubicBezTo>
                <a:cubicBezTo>
                  <a:pt x="18479" y="20948"/>
                  <a:pt x="18478" y="20933"/>
                  <a:pt x="18473" y="20914"/>
                </a:cubicBezTo>
                <a:cubicBezTo>
                  <a:pt x="18460" y="20862"/>
                  <a:pt x="18499" y="20751"/>
                  <a:pt x="18552" y="20646"/>
                </a:cubicBezTo>
                <a:cubicBezTo>
                  <a:pt x="18491" y="20597"/>
                  <a:pt x="18426" y="20566"/>
                  <a:pt x="18396" y="20569"/>
                </a:cubicBezTo>
                <a:cubicBezTo>
                  <a:pt x="18372" y="20588"/>
                  <a:pt x="18346" y="20579"/>
                  <a:pt x="18312" y="20544"/>
                </a:cubicBezTo>
                <a:cubicBezTo>
                  <a:pt x="18304" y="20540"/>
                  <a:pt x="18297" y="20534"/>
                  <a:pt x="18289" y="20524"/>
                </a:cubicBezTo>
                <a:cubicBezTo>
                  <a:pt x="18248" y="20472"/>
                  <a:pt x="18220" y="20472"/>
                  <a:pt x="18199" y="20524"/>
                </a:cubicBezTo>
                <a:cubicBezTo>
                  <a:pt x="18154" y="20634"/>
                  <a:pt x="18033" y="20614"/>
                  <a:pt x="18002" y="20492"/>
                </a:cubicBezTo>
                <a:cubicBezTo>
                  <a:pt x="17987" y="20434"/>
                  <a:pt x="17952" y="20408"/>
                  <a:pt x="17923" y="20434"/>
                </a:cubicBezTo>
                <a:cubicBezTo>
                  <a:pt x="17852" y="20501"/>
                  <a:pt x="17524" y="20505"/>
                  <a:pt x="17325" y="20465"/>
                </a:cubicBezTo>
                <a:cubicBezTo>
                  <a:pt x="17241" y="20500"/>
                  <a:pt x="17104" y="20515"/>
                  <a:pt x="17007" y="20496"/>
                </a:cubicBezTo>
                <a:cubicBezTo>
                  <a:pt x="16840" y="20465"/>
                  <a:pt x="16812" y="20481"/>
                  <a:pt x="16764" y="20640"/>
                </a:cubicBezTo>
                <a:cubicBezTo>
                  <a:pt x="16713" y="20809"/>
                  <a:pt x="16617" y="20820"/>
                  <a:pt x="16616" y="20659"/>
                </a:cubicBezTo>
                <a:cubicBezTo>
                  <a:pt x="16611" y="20646"/>
                  <a:pt x="16608" y="20629"/>
                  <a:pt x="16606" y="20611"/>
                </a:cubicBezTo>
                <a:cubicBezTo>
                  <a:pt x="16603" y="20601"/>
                  <a:pt x="16599" y="20589"/>
                  <a:pt x="16593" y="20578"/>
                </a:cubicBezTo>
                <a:cubicBezTo>
                  <a:pt x="16591" y="20576"/>
                  <a:pt x="16589" y="20575"/>
                  <a:pt x="16587" y="20573"/>
                </a:cubicBezTo>
                <a:cubicBezTo>
                  <a:pt x="16554" y="20572"/>
                  <a:pt x="16526" y="20548"/>
                  <a:pt x="16507" y="20504"/>
                </a:cubicBezTo>
                <a:cubicBezTo>
                  <a:pt x="16476" y="20483"/>
                  <a:pt x="16451" y="20474"/>
                  <a:pt x="16429" y="20478"/>
                </a:cubicBezTo>
                <a:cubicBezTo>
                  <a:pt x="16424" y="20482"/>
                  <a:pt x="16420" y="20485"/>
                  <a:pt x="16415" y="20491"/>
                </a:cubicBezTo>
                <a:cubicBezTo>
                  <a:pt x="16405" y="20502"/>
                  <a:pt x="16392" y="20509"/>
                  <a:pt x="16377" y="20515"/>
                </a:cubicBezTo>
                <a:cubicBezTo>
                  <a:pt x="16376" y="20516"/>
                  <a:pt x="16375" y="20517"/>
                  <a:pt x="16374" y="20518"/>
                </a:cubicBezTo>
                <a:cubicBezTo>
                  <a:pt x="16300" y="20629"/>
                  <a:pt x="16143" y="20464"/>
                  <a:pt x="16170" y="20326"/>
                </a:cubicBezTo>
                <a:cubicBezTo>
                  <a:pt x="16140" y="20192"/>
                  <a:pt x="16141" y="20023"/>
                  <a:pt x="16189" y="19936"/>
                </a:cubicBezTo>
                <a:cubicBezTo>
                  <a:pt x="16247" y="19830"/>
                  <a:pt x="16164" y="19722"/>
                  <a:pt x="16083" y="19797"/>
                </a:cubicBezTo>
                <a:cubicBezTo>
                  <a:pt x="16055" y="19824"/>
                  <a:pt x="16002" y="19809"/>
                  <a:pt x="15965" y="19763"/>
                </a:cubicBezTo>
                <a:cubicBezTo>
                  <a:pt x="15915" y="19700"/>
                  <a:pt x="15891" y="19709"/>
                  <a:pt x="15869" y="19798"/>
                </a:cubicBezTo>
                <a:cubicBezTo>
                  <a:pt x="15841" y="19905"/>
                  <a:pt x="15828" y="19905"/>
                  <a:pt x="15730" y="19801"/>
                </a:cubicBezTo>
                <a:cubicBezTo>
                  <a:pt x="15670" y="19738"/>
                  <a:pt x="15615" y="19645"/>
                  <a:pt x="15608" y="19593"/>
                </a:cubicBezTo>
                <a:cubicBezTo>
                  <a:pt x="15607" y="19583"/>
                  <a:pt x="15602" y="19557"/>
                  <a:pt x="15600" y="19544"/>
                </a:cubicBezTo>
                <a:cubicBezTo>
                  <a:pt x="15573" y="19561"/>
                  <a:pt x="15531" y="19570"/>
                  <a:pt x="15464" y="19576"/>
                </a:cubicBezTo>
                <a:cubicBezTo>
                  <a:pt x="15363" y="19586"/>
                  <a:pt x="15258" y="19628"/>
                  <a:pt x="15230" y="19670"/>
                </a:cubicBezTo>
                <a:cubicBezTo>
                  <a:pt x="15164" y="19769"/>
                  <a:pt x="15024" y="19768"/>
                  <a:pt x="14983" y="19668"/>
                </a:cubicBezTo>
                <a:cubicBezTo>
                  <a:pt x="14964" y="19622"/>
                  <a:pt x="14885" y="19605"/>
                  <a:pt x="14794" y="19627"/>
                </a:cubicBezTo>
                <a:cubicBezTo>
                  <a:pt x="14638" y="19665"/>
                  <a:pt x="14501" y="19543"/>
                  <a:pt x="14573" y="19431"/>
                </a:cubicBezTo>
                <a:cubicBezTo>
                  <a:pt x="14592" y="19401"/>
                  <a:pt x="14608" y="19004"/>
                  <a:pt x="14608" y="18549"/>
                </a:cubicBezTo>
                <a:cubicBezTo>
                  <a:pt x="14608" y="17925"/>
                  <a:pt x="14623" y="17727"/>
                  <a:pt x="14667" y="17740"/>
                </a:cubicBezTo>
                <a:cubicBezTo>
                  <a:pt x="14694" y="17748"/>
                  <a:pt x="14710" y="17737"/>
                  <a:pt x="14718" y="17715"/>
                </a:cubicBezTo>
                <a:cubicBezTo>
                  <a:pt x="14707" y="17623"/>
                  <a:pt x="14685" y="17532"/>
                  <a:pt x="14654" y="17473"/>
                </a:cubicBezTo>
                <a:cubicBezTo>
                  <a:pt x="14650" y="17466"/>
                  <a:pt x="14647" y="17460"/>
                  <a:pt x="14643" y="17454"/>
                </a:cubicBezTo>
                <a:cubicBezTo>
                  <a:pt x="14615" y="17407"/>
                  <a:pt x="14596" y="17349"/>
                  <a:pt x="14583" y="17266"/>
                </a:cubicBezTo>
                <a:cubicBezTo>
                  <a:pt x="14558" y="17168"/>
                  <a:pt x="14552" y="17034"/>
                  <a:pt x="14560" y="16805"/>
                </a:cubicBezTo>
                <a:lnTo>
                  <a:pt x="14561" y="16794"/>
                </a:lnTo>
                <a:lnTo>
                  <a:pt x="14561" y="16373"/>
                </a:lnTo>
                <a:lnTo>
                  <a:pt x="14575" y="16373"/>
                </a:lnTo>
                <a:lnTo>
                  <a:pt x="14575" y="16369"/>
                </a:lnTo>
                <a:lnTo>
                  <a:pt x="14907" y="16366"/>
                </a:lnTo>
                <a:lnTo>
                  <a:pt x="16049" y="16346"/>
                </a:lnTo>
                <a:cubicBezTo>
                  <a:pt x="16711" y="16334"/>
                  <a:pt x="17480" y="16318"/>
                  <a:pt x="18043" y="16304"/>
                </a:cubicBezTo>
                <a:cubicBezTo>
                  <a:pt x="18045" y="16303"/>
                  <a:pt x="18052" y="16302"/>
                  <a:pt x="18052" y="16301"/>
                </a:cubicBezTo>
                <a:cubicBezTo>
                  <a:pt x="18096" y="16235"/>
                  <a:pt x="18192" y="16237"/>
                  <a:pt x="18263" y="16282"/>
                </a:cubicBezTo>
                <a:cubicBezTo>
                  <a:pt x="18334" y="16277"/>
                  <a:pt x="18422" y="16275"/>
                  <a:pt x="18534" y="16275"/>
                </a:cubicBezTo>
                <a:cubicBezTo>
                  <a:pt x="18562" y="16275"/>
                  <a:pt x="18588" y="16276"/>
                  <a:pt x="18615" y="16276"/>
                </a:cubicBezTo>
                <a:cubicBezTo>
                  <a:pt x="18731" y="16250"/>
                  <a:pt x="18953" y="16253"/>
                  <a:pt x="19038" y="16285"/>
                </a:cubicBezTo>
                <a:cubicBezTo>
                  <a:pt x="19340" y="16289"/>
                  <a:pt x="19441" y="16317"/>
                  <a:pt x="19529" y="16388"/>
                </a:cubicBezTo>
                <a:cubicBezTo>
                  <a:pt x="19581" y="16428"/>
                  <a:pt x="19615" y="16454"/>
                  <a:pt x="19643" y="16465"/>
                </a:cubicBezTo>
                <a:cubicBezTo>
                  <a:pt x="19663" y="16466"/>
                  <a:pt x="19683" y="16466"/>
                  <a:pt x="19699" y="16463"/>
                </a:cubicBezTo>
                <a:cubicBezTo>
                  <a:pt x="19719" y="16451"/>
                  <a:pt x="19740" y="16427"/>
                  <a:pt x="19767" y="16389"/>
                </a:cubicBezTo>
                <a:cubicBezTo>
                  <a:pt x="19777" y="16376"/>
                  <a:pt x="19790" y="16363"/>
                  <a:pt x="19803" y="16351"/>
                </a:cubicBezTo>
                <a:cubicBezTo>
                  <a:pt x="19820" y="16294"/>
                  <a:pt x="19838" y="16280"/>
                  <a:pt x="19867" y="16305"/>
                </a:cubicBezTo>
                <a:cubicBezTo>
                  <a:pt x="19910" y="16280"/>
                  <a:pt x="19958" y="16260"/>
                  <a:pt x="20002" y="16253"/>
                </a:cubicBezTo>
                <a:cubicBezTo>
                  <a:pt x="20032" y="16183"/>
                  <a:pt x="20072" y="16184"/>
                  <a:pt x="20110" y="16249"/>
                </a:cubicBezTo>
                <a:cubicBezTo>
                  <a:pt x="20164" y="16261"/>
                  <a:pt x="20175" y="16312"/>
                  <a:pt x="20186" y="16459"/>
                </a:cubicBezTo>
                <a:cubicBezTo>
                  <a:pt x="20194" y="16566"/>
                  <a:pt x="20180" y="16681"/>
                  <a:pt x="20142" y="16817"/>
                </a:cubicBezTo>
                <a:cubicBezTo>
                  <a:pt x="20233" y="16534"/>
                  <a:pt x="20361" y="16344"/>
                  <a:pt x="20519" y="16277"/>
                </a:cubicBezTo>
                <a:cubicBezTo>
                  <a:pt x="20542" y="16268"/>
                  <a:pt x="20568" y="16251"/>
                  <a:pt x="20576" y="16241"/>
                </a:cubicBezTo>
                <a:cubicBezTo>
                  <a:pt x="20607" y="16200"/>
                  <a:pt x="20835" y="16187"/>
                  <a:pt x="20980" y="16202"/>
                </a:cubicBezTo>
                <a:cubicBezTo>
                  <a:pt x="21018" y="16171"/>
                  <a:pt x="21052" y="16122"/>
                  <a:pt x="21072" y="16067"/>
                </a:cubicBezTo>
                <a:cubicBezTo>
                  <a:pt x="21136" y="15888"/>
                  <a:pt x="21324" y="15837"/>
                  <a:pt x="21384" y="15982"/>
                </a:cubicBezTo>
                <a:cubicBezTo>
                  <a:pt x="21454" y="16153"/>
                  <a:pt x="21581" y="16070"/>
                  <a:pt x="21570" y="15861"/>
                </a:cubicBezTo>
                <a:cubicBezTo>
                  <a:pt x="21563" y="15747"/>
                  <a:pt x="21538" y="15674"/>
                  <a:pt x="21512" y="15698"/>
                </a:cubicBezTo>
                <a:cubicBezTo>
                  <a:pt x="21428" y="15775"/>
                  <a:pt x="21299" y="15541"/>
                  <a:pt x="21299" y="15310"/>
                </a:cubicBezTo>
                <a:cubicBezTo>
                  <a:pt x="21299" y="15175"/>
                  <a:pt x="21252" y="15041"/>
                  <a:pt x="21181" y="14975"/>
                </a:cubicBezTo>
                <a:cubicBezTo>
                  <a:pt x="21064" y="14865"/>
                  <a:pt x="21064" y="14863"/>
                  <a:pt x="21215" y="14635"/>
                </a:cubicBezTo>
                <a:lnTo>
                  <a:pt x="21367" y="14407"/>
                </a:lnTo>
                <a:lnTo>
                  <a:pt x="21492" y="14641"/>
                </a:lnTo>
                <a:cubicBezTo>
                  <a:pt x="21524" y="14702"/>
                  <a:pt x="21562" y="14755"/>
                  <a:pt x="21600" y="14797"/>
                </a:cubicBezTo>
                <a:lnTo>
                  <a:pt x="21600" y="0"/>
                </a:lnTo>
                <a:lnTo>
                  <a:pt x="0" y="0"/>
                </a:lnTo>
                <a:close/>
                <a:moveTo>
                  <a:pt x="7201" y="3136"/>
                </a:moveTo>
                <a:cubicBezTo>
                  <a:pt x="7283" y="3138"/>
                  <a:pt x="7332" y="3142"/>
                  <a:pt x="7337" y="3150"/>
                </a:cubicBezTo>
                <a:cubicBezTo>
                  <a:pt x="7353" y="3175"/>
                  <a:pt x="7371" y="3914"/>
                  <a:pt x="7378" y="4791"/>
                </a:cubicBezTo>
                <a:lnTo>
                  <a:pt x="7389" y="6387"/>
                </a:lnTo>
                <a:lnTo>
                  <a:pt x="7287" y="6478"/>
                </a:lnTo>
                <a:cubicBezTo>
                  <a:pt x="7198" y="6556"/>
                  <a:pt x="7039" y="6574"/>
                  <a:pt x="6105" y="6619"/>
                </a:cubicBezTo>
                <a:cubicBezTo>
                  <a:pt x="5972" y="6625"/>
                  <a:pt x="5852" y="6632"/>
                  <a:pt x="5721" y="6639"/>
                </a:cubicBezTo>
                <a:cubicBezTo>
                  <a:pt x="5833" y="6635"/>
                  <a:pt x="5923" y="6633"/>
                  <a:pt x="6023" y="6630"/>
                </a:cubicBezTo>
                <a:cubicBezTo>
                  <a:pt x="6607" y="6607"/>
                  <a:pt x="7065" y="6600"/>
                  <a:pt x="7081" y="6623"/>
                </a:cubicBezTo>
                <a:cubicBezTo>
                  <a:pt x="7092" y="6639"/>
                  <a:pt x="7035" y="6748"/>
                  <a:pt x="6946" y="6890"/>
                </a:cubicBezTo>
                <a:cubicBezTo>
                  <a:pt x="6908" y="6958"/>
                  <a:pt x="6865" y="7031"/>
                  <a:pt x="6812" y="7108"/>
                </a:cubicBezTo>
                <a:cubicBezTo>
                  <a:pt x="6487" y="7592"/>
                  <a:pt x="6483" y="7692"/>
                  <a:pt x="6804" y="7787"/>
                </a:cubicBezTo>
                <a:cubicBezTo>
                  <a:pt x="6815" y="7787"/>
                  <a:pt x="6825" y="7789"/>
                  <a:pt x="6836" y="7789"/>
                </a:cubicBezTo>
                <a:cubicBezTo>
                  <a:pt x="6876" y="7789"/>
                  <a:pt x="6927" y="7801"/>
                  <a:pt x="6975" y="7819"/>
                </a:cubicBezTo>
                <a:cubicBezTo>
                  <a:pt x="6964" y="7800"/>
                  <a:pt x="6960" y="7783"/>
                  <a:pt x="6969" y="7770"/>
                </a:cubicBezTo>
                <a:cubicBezTo>
                  <a:pt x="7000" y="7722"/>
                  <a:pt x="7392" y="7711"/>
                  <a:pt x="7654" y="7750"/>
                </a:cubicBezTo>
                <a:cubicBezTo>
                  <a:pt x="7727" y="7761"/>
                  <a:pt x="7806" y="7745"/>
                  <a:pt x="7830" y="7715"/>
                </a:cubicBezTo>
                <a:cubicBezTo>
                  <a:pt x="7842" y="7699"/>
                  <a:pt x="7852" y="7691"/>
                  <a:pt x="7860" y="7691"/>
                </a:cubicBezTo>
                <a:cubicBezTo>
                  <a:pt x="7874" y="7690"/>
                  <a:pt x="7882" y="7710"/>
                  <a:pt x="7890" y="7756"/>
                </a:cubicBezTo>
                <a:cubicBezTo>
                  <a:pt x="7929" y="7971"/>
                  <a:pt x="8048" y="8032"/>
                  <a:pt x="8458" y="8047"/>
                </a:cubicBezTo>
                <a:cubicBezTo>
                  <a:pt x="8763" y="8058"/>
                  <a:pt x="8846" y="8075"/>
                  <a:pt x="8846" y="8129"/>
                </a:cubicBezTo>
                <a:cubicBezTo>
                  <a:pt x="8846" y="8175"/>
                  <a:pt x="8789" y="8210"/>
                  <a:pt x="8680" y="8232"/>
                </a:cubicBezTo>
                <a:cubicBezTo>
                  <a:pt x="8459" y="8277"/>
                  <a:pt x="7701" y="8272"/>
                  <a:pt x="7639" y="8224"/>
                </a:cubicBezTo>
                <a:cubicBezTo>
                  <a:pt x="7625" y="8214"/>
                  <a:pt x="7588" y="8193"/>
                  <a:pt x="7542" y="8169"/>
                </a:cubicBezTo>
                <a:cubicBezTo>
                  <a:pt x="7542" y="8171"/>
                  <a:pt x="7543" y="8172"/>
                  <a:pt x="7543" y="8173"/>
                </a:cubicBezTo>
                <a:cubicBezTo>
                  <a:pt x="7542" y="8199"/>
                  <a:pt x="7310" y="8234"/>
                  <a:pt x="7027" y="8252"/>
                </a:cubicBezTo>
                <a:cubicBezTo>
                  <a:pt x="6921" y="8258"/>
                  <a:pt x="6864" y="8260"/>
                  <a:pt x="6767" y="8266"/>
                </a:cubicBezTo>
                <a:cubicBezTo>
                  <a:pt x="6712" y="8269"/>
                  <a:pt x="6659" y="8274"/>
                  <a:pt x="6600" y="8277"/>
                </a:cubicBezTo>
                <a:cubicBezTo>
                  <a:pt x="6173" y="8298"/>
                  <a:pt x="5617" y="8330"/>
                  <a:pt x="5365" y="8349"/>
                </a:cubicBezTo>
                <a:cubicBezTo>
                  <a:pt x="4947" y="8380"/>
                  <a:pt x="4772" y="8326"/>
                  <a:pt x="4902" y="8206"/>
                </a:cubicBezTo>
                <a:cubicBezTo>
                  <a:pt x="4918" y="8191"/>
                  <a:pt x="4893" y="8134"/>
                  <a:pt x="4847" y="8060"/>
                </a:cubicBezTo>
                <a:cubicBezTo>
                  <a:pt x="4846" y="8062"/>
                  <a:pt x="4844" y="8064"/>
                  <a:pt x="4843" y="8066"/>
                </a:cubicBezTo>
                <a:cubicBezTo>
                  <a:pt x="4825" y="8082"/>
                  <a:pt x="4802" y="8073"/>
                  <a:pt x="4791" y="8047"/>
                </a:cubicBezTo>
                <a:cubicBezTo>
                  <a:pt x="4783" y="8026"/>
                  <a:pt x="4785" y="8000"/>
                  <a:pt x="4794" y="7982"/>
                </a:cubicBezTo>
                <a:cubicBezTo>
                  <a:pt x="4782" y="7965"/>
                  <a:pt x="4768" y="7948"/>
                  <a:pt x="4754" y="7930"/>
                </a:cubicBezTo>
                <a:cubicBezTo>
                  <a:pt x="4702" y="7873"/>
                  <a:pt x="4641" y="7802"/>
                  <a:pt x="4587" y="7731"/>
                </a:cubicBezTo>
                <a:cubicBezTo>
                  <a:pt x="4579" y="7721"/>
                  <a:pt x="4576" y="7718"/>
                  <a:pt x="4568" y="7708"/>
                </a:cubicBezTo>
                <a:cubicBezTo>
                  <a:pt x="4557" y="7716"/>
                  <a:pt x="4545" y="7717"/>
                  <a:pt x="4534" y="7713"/>
                </a:cubicBezTo>
                <a:cubicBezTo>
                  <a:pt x="4520" y="7721"/>
                  <a:pt x="4505" y="7718"/>
                  <a:pt x="4494" y="7703"/>
                </a:cubicBezTo>
                <a:cubicBezTo>
                  <a:pt x="4494" y="7703"/>
                  <a:pt x="4494" y="7703"/>
                  <a:pt x="4494" y="7703"/>
                </a:cubicBezTo>
                <a:lnTo>
                  <a:pt x="4477" y="7915"/>
                </a:lnTo>
                <a:cubicBezTo>
                  <a:pt x="4482" y="7951"/>
                  <a:pt x="4486" y="7997"/>
                  <a:pt x="4486" y="8055"/>
                </a:cubicBezTo>
                <a:lnTo>
                  <a:pt x="4486" y="8271"/>
                </a:lnTo>
                <a:lnTo>
                  <a:pt x="4266" y="8281"/>
                </a:lnTo>
                <a:cubicBezTo>
                  <a:pt x="4185" y="8285"/>
                  <a:pt x="4106" y="8282"/>
                  <a:pt x="4052" y="8276"/>
                </a:cubicBezTo>
                <a:cubicBezTo>
                  <a:pt x="4047" y="8277"/>
                  <a:pt x="4042" y="8276"/>
                  <a:pt x="4037" y="8275"/>
                </a:cubicBezTo>
                <a:cubicBezTo>
                  <a:pt x="4018" y="8272"/>
                  <a:pt x="4003" y="8269"/>
                  <a:pt x="3996" y="8266"/>
                </a:cubicBezTo>
                <a:cubicBezTo>
                  <a:pt x="3977" y="8256"/>
                  <a:pt x="3886" y="8212"/>
                  <a:pt x="3809" y="8175"/>
                </a:cubicBezTo>
                <a:cubicBezTo>
                  <a:pt x="3802" y="8176"/>
                  <a:pt x="3797" y="8172"/>
                  <a:pt x="3791" y="8166"/>
                </a:cubicBezTo>
                <a:cubicBezTo>
                  <a:pt x="3787" y="8164"/>
                  <a:pt x="3785" y="8163"/>
                  <a:pt x="3781" y="8161"/>
                </a:cubicBezTo>
                <a:cubicBezTo>
                  <a:pt x="3745" y="8211"/>
                  <a:pt x="3714" y="8206"/>
                  <a:pt x="3688" y="8142"/>
                </a:cubicBezTo>
                <a:cubicBezTo>
                  <a:pt x="3684" y="8133"/>
                  <a:pt x="3682" y="8124"/>
                  <a:pt x="3680" y="8115"/>
                </a:cubicBezTo>
                <a:cubicBezTo>
                  <a:pt x="3624" y="8100"/>
                  <a:pt x="3553" y="8051"/>
                  <a:pt x="3487" y="7980"/>
                </a:cubicBezTo>
                <a:cubicBezTo>
                  <a:pt x="3467" y="8006"/>
                  <a:pt x="3430" y="7989"/>
                  <a:pt x="3381" y="7905"/>
                </a:cubicBezTo>
                <a:cubicBezTo>
                  <a:pt x="3239" y="7661"/>
                  <a:pt x="3207" y="7478"/>
                  <a:pt x="3152" y="6601"/>
                </a:cubicBezTo>
                <a:cubicBezTo>
                  <a:pt x="3145" y="6485"/>
                  <a:pt x="3142" y="6412"/>
                  <a:pt x="3137" y="6323"/>
                </a:cubicBezTo>
                <a:cubicBezTo>
                  <a:pt x="3129" y="6296"/>
                  <a:pt x="3127" y="6270"/>
                  <a:pt x="3132" y="6244"/>
                </a:cubicBezTo>
                <a:cubicBezTo>
                  <a:pt x="3106" y="5750"/>
                  <a:pt x="3120" y="5605"/>
                  <a:pt x="3197" y="5230"/>
                </a:cubicBezTo>
                <a:cubicBezTo>
                  <a:pt x="3231" y="5066"/>
                  <a:pt x="3259" y="4902"/>
                  <a:pt x="3277" y="4778"/>
                </a:cubicBezTo>
                <a:cubicBezTo>
                  <a:pt x="3268" y="4720"/>
                  <a:pt x="3274" y="4676"/>
                  <a:pt x="3293" y="4640"/>
                </a:cubicBezTo>
                <a:cubicBezTo>
                  <a:pt x="3294" y="4630"/>
                  <a:pt x="3296" y="4614"/>
                  <a:pt x="3296" y="4607"/>
                </a:cubicBezTo>
                <a:cubicBezTo>
                  <a:pt x="3296" y="4429"/>
                  <a:pt x="3348" y="4275"/>
                  <a:pt x="3404" y="4246"/>
                </a:cubicBezTo>
                <a:cubicBezTo>
                  <a:pt x="3406" y="4233"/>
                  <a:pt x="3411" y="4221"/>
                  <a:pt x="3419" y="4214"/>
                </a:cubicBezTo>
                <a:cubicBezTo>
                  <a:pt x="3432" y="4202"/>
                  <a:pt x="3447" y="4203"/>
                  <a:pt x="3458" y="4214"/>
                </a:cubicBezTo>
                <a:cubicBezTo>
                  <a:pt x="3463" y="4206"/>
                  <a:pt x="3469" y="4198"/>
                  <a:pt x="3474" y="4189"/>
                </a:cubicBezTo>
                <a:cubicBezTo>
                  <a:pt x="3464" y="4163"/>
                  <a:pt x="3469" y="4129"/>
                  <a:pt x="3487" y="4113"/>
                </a:cubicBezTo>
                <a:cubicBezTo>
                  <a:pt x="3491" y="4109"/>
                  <a:pt x="3496" y="4106"/>
                  <a:pt x="3501" y="4105"/>
                </a:cubicBezTo>
                <a:cubicBezTo>
                  <a:pt x="3508" y="4103"/>
                  <a:pt x="3516" y="4105"/>
                  <a:pt x="3523" y="4110"/>
                </a:cubicBezTo>
                <a:cubicBezTo>
                  <a:pt x="3526" y="4106"/>
                  <a:pt x="3527" y="4104"/>
                  <a:pt x="3530" y="4100"/>
                </a:cubicBezTo>
                <a:cubicBezTo>
                  <a:pt x="3537" y="4089"/>
                  <a:pt x="3542" y="4082"/>
                  <a:pt x="3549" y="4072"/>
                </a:cubicBezTo>
                <a:cubicBezTo>
                  <a:pt x="3567" y="4026"/>
                  <a:pt x="3609" y="3974"/>
                  <a:pt x="3661" y="3924"/>
                </a:cubicBezTo>
                <a:cubicBezTo>
                  <a:pt x="3680" y="3902"/>
                  <a:pt x="3698" y="3885"/>
                  <a:pt x="3711" y="3879"/>
                </a:cubicBezTo>
                <a:cubicBezTo>
                  <a:pt x="3831" y="3779"/>
                  <a:pt x="3978" y="3707"/>
                  <a:pt x="4033" y="3758"/>
                </a:cubicBezTo>
                <a:cubicBezTo>
                  <a:pt x="4058" y="3781"/>
                  <a:pt x="4054" y="3817"/>
                  <a:pt x="4033" y="3850"/>
                </a:cubicBezTo>
                <a:cubicBezTo>
                  <a:pt x="4044" y="3851"/>
                  <a:pt x="4053" y="3851"/>
                  <a:pt x="4065" y="3852"/>
                </a:cubicBezTo>
                <a:lnTo>
                  <a:pt x="4115" y="3856"/>
                </a:lnTo>
                <a:lnTo>
                  <a:pt x="4317" y="3856"/>
                </a:lnTo>
                <a:lnTo>
                  <a:pt x="4326" y="5290"/>
                </a:lnTo>
                <a:lnTo>
                  <a:pt x="4328" y="5743"/>
                </a:lnTo>
                <a:lnTo>
                  <a:pt x="4337" y="6692"/>
                </a:lnTo>
                <a:lnTo>
                  <a:pt x="4358" y="6691"/>
                </a:lnTo>
                <a:cubicBezTo>
                  <a:pt x="4358" y="6691"/>
                  <a:pt x="4356" y="6690"/>
                  <a:pt x="4356" y="6690"/>
                </a:cubicBezTo>
                <a:cubicBezTo>
                  <a:pt x="4325" y="6643"/>
                  <a:pt x="4330" y="3332"/>
                  <a:pt x="4361" y="3304"/>
                </a:cubicBezTo>
                <a:cubicBezTo>
                  <a:pt x="4429" y="3244"/>
                  <a:pt x="6626" y="3124"/>
                  <a:pt x="7201" y="3136"/>
                </a:cubicBezTo>
                <a:close/>
                <a:moveTo>
                  <a:pt x="20791" y="3798"/>
                </a:moveTo>
                <a:cubicBezTo>
                  <a:pt x="20849" y="3793"/>
                  <a:pt x="20918" y="4044"/>
                  <a:pt x="20945" y="4390"/>
                </a:cubicBezTo>
                <a:cubicBezTo>
                  <a:pt x="20967" y="4675"/>
                  <a:pt x="20955" y="4747"/>
                  <a:pt x="20867" y="4867"/>
                </a:cubicBezTo>
                <a:cubicBezTo>
                  <a:pt x="20778" y="4988"/>
                  <a:pt x="20686" y="5013"/>
                  <a:pt x="20259" y="5026"/>
                </a:cubicBezTo>
                <a:cubicBezTo>
                  <a:pt x="19713" y="5044"/>
                  <a:pt x="19526" y="4978"/>
                  <a:pt x="19555" y="4779"/>
                </a:cubicBezTo>
                <a:cubicBezTo>
                  <a:pt x="19562" y="4727"/>
                  <a:pt x="19584" y="4693"/>
                  <a:pt x="19610" y="4685"/>
                </a:cubicBezTo>
                <a:cubicBezTo>
                  <a:pt x="19199" y="4594"/>
                  <a:pt x="19002" y="4502"/>
                  <a:pt x="18931" y="4373"/>
                </a:cubicBezTo>
                <a:cubicBezTo>
                  <a:pt x="18846" y="4220"/>
                  <a:pt x="18942" y="4192"/>
                  <a:pt x="19161" y="4305"/>
                </a:cubicBezTo>
                <a:cubicBezTo>
                  <a:pt x="19272" y="4363"/>
                  <a:pt x="19600" y="4449"/>
                  <a:pt x="19890" y="4497"/>
                </a:cubicBezTo>
                <a:cubicBezTo>
                  <a:pt x="19940" y="4505"/>
                  <a:pt x="19973" y="4512"/>
                  <a:pt x="20014" y="4520"/>
                </a:cubicBezTo>
                <a:cubicBezTo>
                  <a:pt x="20015" y="4519"/>
                  <a:pt x="20016" y="4517"/>
                  <a:pt x="20018" y="4517"/>
                </a:cubicBezTo>
                <a:cubicBezTo>
                  <a:pt x="20043" y="4502"/>
                  <a:pt x="20071" y="4496"/>
                  <a:pt x="20097" y="4497"/>
                </a:cubicBezTo>
                <a:cubicBezTo>
                  <a:pt x="20147" y="4499"/>
                  <a:pt x="20193" y="4524"/>
                  <a:pt x="20214" y="4561"/>
                </a:cubicBezTo>
                <a:cubicBezTo>
                  <a:pt x="20364" y="4599"/>
                  <a:pt x="20417" y="4636"/>
                  <a:pt x="20417" y="4690"/>
                </a:cubicBezTo>
                <a:cubicBezTo>
                  <a:pt x="20417" y="4715"/>
                  <a:pt x="20416" y="4736"/>
                  <a:pt x="20409" y="4753"/>
                </a:cubicBezTo>
                <a:cubicBezTo>
                  <a:pt x="20808" y="4759"/>
                  <a:pt x="20823" y="4683"/>
                  <a:pt x="20767" y="4233"/>
                </a:cubicBezTo>
                <a:cubicBezTo>
                  <a:pt x="20741" y="4021"/>
                  <a:pt x="20741" y="3856"/>
                  <a:pt x="20767" y="3817"/>
                </a:cubicBezTo>
                <a:cubicBezTo>
                  <a:pt x="20775" y="3805"/>
                  <a:pt x="20783" y="3799"/>
                  <a:pt x="20791" y="3798"/>
                </a:cubicBezTo>
                <a:close/>
                <a:moveTo>
                  <a:pt x="16631" y="4849"/>
                </a:moveTo>
                <a:cubicBezTo>
                  <a:pt x="16648" y="4852"/>
                  <a:pt x="16663" y="4870"/>
                  <a:pt x="16676" y="4903"/>
                </a:cubicBezTo>
                <a:cubicBezTo>
                  <a:pt x="16679" y="4910"/>
                  <a:pt x="16680" y="4917"/>
                  <a:pt x="16682" y="4924"/>
                </a:cubicBezTo>
                <a:cubicBezTo>
                  <a:pt x="16694" y="4929"/>
                  <a:pt x="16705" y="4937"/>
                  <a:pt x="16714" y="4947"/>
                </a:cubicBezTo>
                <a:cubicBezTo>
                  <a:pt x="16730" y="4956"/>
                  <a:pt x="16746" y="4964"/>
                  <a:pt x="16765" y="4977"/>
                </a:cubicBezTo>
                <a:cubicBezTo>
                  <a:pt x="16821" y="5013"/>
                  <a:pt x="16881" y="5036"/>
                  <a:pt x="16988" y="5052"/>
                </a:cubicBezTo>
                <a:cubicBezTo>
                  <a:pt x="17163" y="5016"/>
                  <a:pt x="17458" y="5002"/>
                  <a:pt x="17926" y="5004"/>
                </a:cubicBezTo>
                <a:cubicBezTo>
                  <a:pt x="18065" y="5004"/>
                  <a:pt x="18220" y="5006"/>
                  <a:pt x="18390" y="5008"/>
                </a:cubicBezTo>
                <a:cubicBezTo>
                  <a:pt x="19595" y="5028"/>
                  <a:pt x="19796" y="5049"/>
                  <a:pt x="19796" y="5159"/>
                </a:cubicBezTo>
                <a:cubicBezTo>
                  <a:pt x="19796" y="5268"/>
                  <a:pt x="19586" y="5290"/>
                  <a:pt x="18311" y="5309"/>
                </a:cubicBezTo>
                <a:cubicBezTo>
                  <a:pt x="17400" y="5323"/>
                  <a:pt x="16813" y="5300"/>
                  <a:pt x="16792" y="5250"/>
                </a:cubicBezTo>
                <a:cubicBezTo>
                  <a:pt x="16778" y="5216"/>
                  <a:pt x="16775" y="5187"/>
                  <a:pt x="16784" y="5161"/>
                </a:cubicBezTo>
                <a:cubicBezTo>
                  <a:pt x="16751" y="5143"/>
                  <a:pt x="16719" y="5124"/>
                  <a:pt x="16692" y="5103"/>
                </a:cubicBezTo>
                <a:cubicBezTo>
                  <a:pt x="16682" y="5111"/>
                  <a:pt x="16671" y="5116"/>
                  <a:pt x="16662" y="5116"/>
                </a:cubicBezTo>
                <a:cubicBezTo>
                  <a:pt x="16655" y="5116"/>
                  <a:pt x="16648" y="5114"/>
                  <a:pt x="16641" y="5111"/>
                </a:cubicBezTo>
                <a:cubicBezTo>
                  <a:pt x="16612" y="5139"/>
                  <a:pt x="16586" y="5128"/>
                  <a:pt x="16563" y="5074"/>
                </a:cubicBezTo>
                <a:cubicBezTo>
                  <a:pt x="16540" y="5019"/>
                  <a:pt x="16547" y="4935"/>
                  <a:pt x="16578" y="4889"/>
                </a:cubicBezTo>
                <a:cubicBezTo>
                  <a:pt x="16597" y="4860"/>
                  <a:pt x="16615" y="4847"/>
                  <a:pt x="16631" y="4849"/>
                </a:cubicBezTo>
                <a:close/>
                <a:moveTo>
                  <a:pt x="8235" y="6119"/>
                </a:moveTo>
                <a:cubicBezTo>
                  <a:pt x="8348" y="6118"/>
                  <a:pt x="8426" y="6134"/>
                  <a:pt x="8461" y="6164"/>
                </a:cubicBezTo>
                <a:cubicBezTo>
                  <a:pt x="8538" y="6171"/>
                  <a:pt x="8600" y="6185"/>
                  <a:pt x="8657" y="6207"/>
                </a:cubicBezTo>
                <a:cubicBezTo>
                  <a:pt x="8661" y="6208"/>
                  <a:pt x="8664" y="6209"/>
                  <a:pt x="8668" y="6211"/>
                </a:cubicBezTo>
                <a:cubicBezTo>
                  <a:pt x="8691" y="6220"/>
                  <a:pt x="8715" y="6231"/>
                  <a:pt x="8738" y="6243"/>
                </a:cubicBezTo>
                <a:cubicBezTo>
                  <a:pt x="8743" y="6246"/>
                  <a:pt x="8748" y="6249"/>
                  <a:pt x="8752" y="6252"/>
                </a:cubicBezTo>
                <a:cubicBezTo>
                  <a:pt x="8779" y="6267"/>
                  <a:pt x="8805" y="6283"/>
                  <a:pt x="8834" y="6302"/>
                </a:cubicBezTo>
                <a:cubicBezTo>
                  <a:pt x="8867" y="6325"/>
                  <a:pt x="8898" y="6350"/>
                  <a:pt x="8926" y="6373"/>
                </a:cubicBezTo>
                <a:cubicBezTo>
                  <a:pt x="8926" y="6373"/>
                  <a:pt x="8927" y="6373"/>
                  <a:pt x="8927" y="6373"/>
                </a:cubicBezTo>
                <a:cubicBezTo>
                  <a:pt x="8930" y="6373"/>
                  <a:pt x="8933" y="6372"/>
                  <a:pt x="8936" y="6372"/>
                </a:cubicBezTo>
                <a:cubicBezTo>
                  <a:pt x="8981" y="6375"/>
                  <a:pt x="9021" y="6418"/>
                  <a:pt x="9026" y="6471"/>
                </a:cubicBezTo>
                <a:cubicBezTo>
                  <a:pt x="9045" y="6494"/>
                  <a:pt x="9058" y="6515"/>
                  <a:pt x="9058" y="6528"/>
                </a:cubicBezTo>
                <a:cubicBezTo>
                  <a:pt x="9058" y="6543"/>
                  <a:pt x="9057" y="6555"/>
                  <a:pt x="9055" y="6566"/>
                </a:cubicBezTo>
                <a:cubicBezTo>
                  <a:pt x="9055" y="6570"/>
                  <a:pt x="9054" y="6573"/>
                  <a:pt x="9053" y="6576"/>
                </a:cubicBezTo>
                <a:cubicBezTo>
                  <a:pt x="9051" y="6583"/>
                  <a:pt x="9050" y="6590"/>
                  <a:pt x="9047" y="6595"/>
                </a:cubicBezTo>
                <a:cubicBezTo>
                  <a:pt x="9046" y="6598"/>
                  <a:pt x="9044" y="6601"/>
                  <a:pt x="9043" y="6604"/>
                </a:cubicBezTo>
                <a:cubicBezTo>
                  <a:pt x="9039" y="6610"/>
                  <a:pt x="9034" y="6614"/>
                  <a:pt x="9029" y="6618"/>
                </a:cubicBezTo>
                <a:cubicBezTo>
                  <a:pt x="9028" y="6618"/>
                  <a:pt x="9028" y="6619"/>
                  <a:pt x="9027" y="6619"/>
                </a:cubicBezTo>
                <a:cubicBezTo>
                  <a:pt x="9025" y="6621"/>
                  <a:pt x="9021" y="6621"/>
                  <a:pt x="9018" y="6622"/>
                </a:cubicBezTo>
                <a:cubicBezTo>
                  <a:pt x="9014" y="6623"/>
                  <a:pt x="9010" y="6626"/>
                  <a:pt x="9005" y="6626"/>
                </a:cubicBezTo>
                <a:cubicBezTo>
                  <a:pt x="9001" y="6626"/>
                  <a:pt x="8996" y="6626"/>
                  <a:pt x="8991" y="6625"/>
                </a:cubicBezTo>
                <a:cubicBezTo>
                  <a:pt x="8988" y="6625"/>
                  <a:pt x="8985" y="6624"/>
                  <a:pt x="8982" y="6624"/>
                </a:cubicBezTo>
                <a:cubicBezTo>
                  <a:pt x="8965" y="6621"/>
                  <a:pt x="8946" y="6615"/>
                  <a:pt x="8922" y="6604"/>
                </a:cubicBezTo>
                <a:cubicBezTo>
                  <a:pt x="8921" y="6604"/>
                  <a:pt x="8920" y="6604"/>
                  <a:pt x="8919" y="6603"/>
                </a:cubicBezTo>
                <a:cubicBezTo>
                  <a:pt x="8909" y="6600"/>
                  <a:pt x="8898" y="6595"/>
                  <a:pt x="8890" y="6587"/>
                </a:cubicBezTo>
                <a:cubicBezTo>
                  <a:pt x="8863" y="6572"/>
                  <a:pt x="8834" y="6555"/>
                  <a:pt x="8799" y="6531"/>
                </a:cubicBezTo>
                <a:cubicBezTo>
                  <a:pt x="8768" y="6510"/>
                  <a:pt x="8735" y="6490"/>
                  <a:pt x="8702" y="6473"/>
                </a:cubicBezTo>
                <a:cubicBezTo>
                  <a:pt x="8683" y="6463"/>
                  <a:pt x="8664" y="6454"/>
                  <a:pt x="8644" y="6445"/>
                </a:cubicBezTo>
                <a:cubicBezTo>
                  <a:pt x="8636" y="6441"/>
                  <a:pt x="8628" y="6437"/>
                  <a:pt x="8619" y="6434"/>
                </a:cubicBezTo>
                <a:cubicBezTo>
                  <a:pt x="8560" y="6409"/>
                  <a:pt x="8498" y="6390"/>
                  <a:pt x="8433" y="6376"/>
                </a:cubicBezTo>
                <a:cubicBezTo>
                  <a:pt x="8292" y="6431"/>
                  <a:pt x="7996" y="6440"/>
                  <a:pt x="7910" y="6378"/>
                </a:cubicBezTo>
                <a:cubicBezTo>
                  <a:pt x="7883" y="6384"/>
                  <a:pt x="7855" y="6389"/>
                  <a:pt x="7826" y="6396"/>
                </a:cubicBezTo>
                <a:cubicBezTo>
                  <a:pt x="7588" y="6456"/>
                  <a:pt x="7476" y="6459"/>
                  <a:pt x="7440" y="6405"/>
                </a:cubicBezTo>
                <a:cubicBezTo>
                  <a:pt x="7439" y="6404"/>
                  <a:pt x="7439" y="6402"/>
                  <a:pt x="7439" y="6401"/>
                </a:cubicBezTo>
                <a:cubicBezTo>
                  <a:pt x="7438" y="6401"/>
                  <a:pt x="7438" y="6400"/>
                  <a:pt x="7437" y="6400"/>
                </a:cubicBezTo>
                <a:cubicBezTo>
                  <a:pt x="7435" y="6397"/>
                  <a:pt x="7435" y="6394"/>
                  <a:pt x="7434" y="6391"/>
                </a:cubicBezTo>
                <a:cubicBezTo>
                  <a:pt x="7431" y="6386"/>
                  <a:pt x="7429" y="6382"/>
                  <a:pt x="7428" y="6377"/>
                </a:cubicBezTo>
                <a:cubicBezTo>
                  <a:pt x="7423" y="6362"/>
                  <a:pt x="7423" y="6347"/>
                  <a:pt x="7429" y="6332"/>
                </a:cubicBezTo>
                <a:cubicBezTo>
                  <a:pt x="7430" y="6330"/>
                  <a:pt x="7431" y="6327"/>
                  <a:pt x="7432" y="6325"/>
                </a:cubicBezTo>
                <a:cubicBezTo>
                  <a:pt x="7435" y="6319"/>
                  <a:pt x="7439" y="6312"/>
                  <a:pt x="7444" y="6306"/>
                </a:cubicBezTo>
                <a:cubicBezTo>
                  <a:pt x="7451" y="6298"/>
                  <a:pt x="7460" y="6290"/>
                  <a:pt x="7470" y="6282"/>
                </a:cubicBezTo>
                <a:cubicBezTo>
                  <a:pt x="7481" y="6274"/>
                  <a:pt x="7495" y="6266"/>
                  <a:pt x="7510" y="6259"/>
                </a:cubicBezTo>
                <a:cubicBezTo>
                  <a:pt x="7513" y="6257"/>
                  <a:pt x="7517" y="6255"/>
                  <a:pt x="7522" y="6253"/>
                </a:cubicBezTo>
                <a:cubicBezTo>
                  <a:pt x="7571" y="6229"/>
                  <a:pt x="7637" y="6210"/>
                  <a:pt x="7720" y="6194"/>
                </a:cubicBezTo>
                <a:cubicBezTo>
                  <a:pt x="7783" y="6174"/>
                  <a:pt x="7874" y="6156"/>
                  <a:pt x="8010" y="6137"/>
                </a:cubicBezTo>
                <a:cubicBezTo>
                  <a:pt x="8095" y="6126"/>
                  <a:pt x="8171" y="6120"/>
                  <a:pt x="8235" y="6119"/>
                </a:cubicBezTo>
                <a:close/>
                <a:moveTo>
                  <a:pt x="17778" y="6341"/>
                </a:moveTo>
                <a:cubicBezTo>
                  <a:pt x="18071" y="6337"/>
                  <a:pt x="18363" y="6401"/>
                  <a:pt x="18624" y="6530"/>
                </a:cubicBezTo>
                <a:cubicBezTo>
                  <a:pt x="18993" y="6712"/>
                  <a:pt x="19079" y="6756"/>
                  <a:pt x="19062" y="6833"/>
                </a:cubicBezTo>
                <a:cubicBezTo>
                  <a:pt x="19120" y="6873"/>
                  <a:pt x="19170" y="6913"/>
                  <a:pt x="19208" y="6950"/>
                </a:cubicBezTo>
                <a:cubicBezTo>
                  <a:pt x="19221" y="6959"/>
                  <a:pt x="19236" y="6974"/>
                  <a:pt x="19255" y="7000"/>
                </a:cubicBezTo>
                <a:cubicBezTo>
                  <a:pt x="19293" y="7051"/>
                  <a:pt x="19315" y="7112"/>
                  <a:pt x="19305" y="7136"/>
                </a:cubicBezTo>
                <a:cubicBezTo>
                  <a:pt x="19286" y="7182"/>
                  <a:pt x="19262" y="7190"/>
                  <a:pt x="19220" y="7155"/>
                </a:cubicBezTo>
                <a:cubicBezTo>
                  <a:pt x="19178" y="7148"/>
                  <a:pt x="19105" y="7105"/>
                  <a:pt x="18955" y="7010"/>
                </a:cubicBezTo>
                <a:cubicBezTo>
                  <a:pt x="18912" y="7034"/>
                  <a:pt x="18846" y="6998"/>
                  <a:pt x="18661" y="6893"/>
                </a:cubicBezTo>
                <a:cubicBezTo>
                  <a:pt x="18223" y="6644"/>
                  <a:pt x="17770" y="6610"/>
                  <a:pt x="17232" y="6787"/>
                </a:cubicBezTo>
                <a:cubicBezTo>
                  <a:pt x="17003" y="6862"/>
                  <a:pt x="16876" y="6897"/>
                  <a:pt x="16796" y="6899"/>
                </a:cubicBezTo>
                <a:cubicBezTo>
                  <a:pt x="16769" y="6912"/>
                  <a:pt x="16742" y="6925"/>
                  <a:pt x="16714" y="6938"/>
                </a:cubicBezTo>
                <a:cubicBezTo>
                  <a:pt x="16620" y="6985"/>
                  <a:pt x="16544" y="7015"/>
                  <a:pt x="16481" y="7035"/>
                </a:cubicBezTo>
                <a:cubicBezTo>
                  <a:pt x="16422" y="7073"/>
                  <a:pt x="16363" y="7113"/>
                  <a:pt x="16299" y="7160"/>
                </a:cubicBezTo>
                <a:cubicBezTo>
                  <a:pt x="16121" y="7290"/>
                  <a:pt x="16029" y="7355"/>
                  <a:pt x="15971" y="7390"/>
                </a:cubicBezTo>
                <a:cubicBezTo>
                  <a:pt x="15966" y="7396"/>
                  <a:pt x="15963" y="7400"/>
                  <a:pt x="15957" y="7407"/>
                </a:cubicBezTo>
                <a:cubicBezTo>
                  <a:pt x="15903" y="7467"/>
                  <a:pt x="15854" y="7488"/>
                  <a:pt x="15820" y="7468"/>
                </a:cubicBezTo>
                <a:cubicBezTo>
                  <a:pt x="15815" y="7482"/>
                  <a:pt x="15805" y="7498"/>
                  <a:pt x="15793" y="7514"/>
                </a:cubicBezTo>
                <a:cubicBezTo>
                  <a:pt x="15791" y="7521"/>
                  <a:pt x="15790" y="7528"/>
                  <a:pt x="15787" y="7536"/>
                </a:cubicBezTo>
                <a:cubicBezTo>
                  <a:pt x="15772" y="7572"/>
                  <a:pt x="15741" y="7602"/>
                  <a:pt x="15718" y="7602"/>
                </a:cubicBezTo>
                <a:cubicBezTo>
                  <a:pt x="15710" y="7602"/>
                  <a:pt x="15704" y="7600"/>
                  <a:pt x="15697" y="7597"/>
                </a:cubicBezTo>
                <a:cubicBezTo>
                  <a:pt x="15630" y="7646"/>
                  <a:pt x="15616" y="7641"/>
                  <a:pt x="15595" y="7589"/>
                </a:cubicBezTo>
                <a:cubicBezTo>
                  <a:pt x="15590" y="7577"/>
                  <a:pt x="15594" y="7559"/>
                  <a:pt x="15603" y="7538"/>
                </a:cubicBezTo>
                <a:cubicBezTo>
                  <a:pt x="15603" y="7538"/>
                  <a:pt x="15603" y="7538"/>
                  <a:pt x="15602" y="7537"/>
                </a:cubicBezTo>
                <a:cubicBezTo>
                  <a:pt x="15587" y="7500"/>
                  <a:pt x="15595" y="7451"/>
                  <a:pt x="15619" y="7428"/>
                </a:cubicBezTo>
                <a:cubicBezTo>
                  <a:pt x="15625" y="7422"/>
                  <a:pt x="15633" y="7419"/>
                  <a:pt x="15639" y="7417"/>
                </a:cubicBezTo>
                <a:cubicBezTo>
                  <a:pt x="15644" y="7416"/>
                  <a:pt x="15649" y="7416"/>
                  <a:pt x="15654" y="7417"/>
                </a:cubicBezTo>
                <a:cubicBezTo>
                  <a:pt x="15660" y="7418"/>
                  <a:pt x="15665" y="7422"/>
                  <a:pt x="15670" y="7425"/>
                </a:cubicBezTo>
                <a:cubicBezTo>
                  <a:pt x="15670" y="7425"/>
                  <a:pt x="15670" y="7425"/>
                  <a:pt x="15670" y="7425"/>
                </a:cubicBezTo>
                <a:cubicBezTo>
                  <a:pt x="15684" y="7412"/>
                  <a:pt x="15698" y="7407"/>
                  <a:pt x="15712" y="7407"/>
                </a:cubicBezTo>
                <a:cubicBezTo>
                  <a:pt x="15733" y="7392"/>
                  <a:pt x="15752" y="7383"/>
                  <a:pt x="15768" y="7383"/>
                </a:cubicBezTo>
                <a:cubicBezTo>
                  <a:pt x="15778" y="7383"/>
                  <a:pt x="15786" y="7385"/>
                  <a:pt x="15793" y="7387"/>
                </a:cubicBezTo>
                <a:cubicBezTo>
                  <a:pt x="15810" y="7346"/>
                  <a:pt x="15863" y="7308"/>
                  <a:pt x="15911" y="7299"/>
                </a:cubicBezTo>
                <a:cubicBezTo>
                  <a:pt x="15956" y="7247"/>
                  <a:pt x="16037" y="7176"/>
                  <a:pt x="16153" y="7083"/>
                </a:cubicBezTo>
                <a:cubicBezTo>
                  <a:pt x="16156" y="7073"/>
                  <a:pt x="16161" y="7064"/>
                  <a:pt x="16167" y="7058"/>
                </a:cubicBezTo>
                <a:cubicBezTo>
                  <a:pt x="16171" y="7054"/>
                  <a:pt x="16176" y="7052"/>
                  <a:pt x="16181" y="7051"/>
                </a:cubicBezTo>
                <a:cubicBezTo>
                  <a:pt x="16185" y="7050"/>
                  <a:pt x="16189" y="7052"/>
                  <a:pt x="16193" y="7053"/>
                </a:cubicBezTo>
                <a:cubicBezTo>
                  <a:pt x="16231" y="7023"/>
                  <a:pt x="16273" y="6991"/>
                  <a:pt x="16319" y="6956"/>
                </a:cubicBezTo>
                <a:cubicBezTo>
                  <a:pt x="16353" y="6896"/>
                  <a:pt x="16448" y="6827"/>
                  <a:pt x="16610" y="6749"/>
                </a:cubicBezTo>
                <a:cubicBezTo>
                  <a:pt x="16579" y="6673"/>
                  <a:pt x="16662" y="6642"/>
                  <a:pt x="17102" y="6472"/>
                </a:cubicBezTo>
                <a:cubicBezTo>
                  <a:pt x="17320" y="6387"/>
                  <a:pt x="17550" y="6343"/>
                  <a:pt x="17778" y="6341"/>
                </a:cubicBezTo>
                <a:close/>
                <a:moveTo>
                  <a:pt x="9266" y="6727"/>
                </a:moveTo>
                <a:cubicBezTo>
                  <a:pt x="9288" y="6731"/>
                  <a:pt x="9316" y="6750"/>
                  <a:pt x="9345" y="6790"/>
                </a:cubicBezTo>
                <a:cubicBezTo>
                  <a:pt x="9394" y="6856"/>
                  <a:pt x="9423" y="6938"/>
                  <a:pt x="9409" y="6972"/>
                </a:cubicBezTo>
                <a:cubicBezTo>
                  <a:pt x="9372" y="7062"/>
                  <a:pt x="9313" y="7047"/>
                  <a:pt x="9249" y="6930"/>
                </a:cubicBezTo>
                <a:cubicBezTo>
                  <a:pt x="9192" y="6828"/>
                  <a:pt x="9203" y="6743"/>
                  <a:pt x="9245" y="6729"/>
                </a:cubicBezTo>
                <a:cubicBezTo>
                  <a:pt x="9251" y="6727"/>
                  <a:pt x="9258" y="6726"/>
                  <a:pt x="9266" y="6727"/>
                </a:cubicBezTo>
                <a:close/>
                <a:moveTo>
                  <a:pt x="9452" y="7067"/>
                </a:moveTo>
                <a:cubicBezTo>
                  <a:pt x="9475" y="7066"/>
                  <a:pt x="9502" y="7097"/>
                  <a:pt x="9528" y="7169"/>
                </a:cubicBezTo>
                <a:cubicBezTo>
                  <a:pt x="9606" y="7388"/>
                  <a:pt x="9587" y="7564"/>
                  <a:pt x="9468" y="7731"/>
                </a:cubicBezTo>
                <a:cubicBezTo>
                  <a:pt x="9349" y="7900"/>
                  <a:pt x="9313" y="7917"/>
                  <a:pt x="9275" y="7824"/>
                </a:cubicBezTo>
                <a:cubicBezTo>
                  <a:pt x="9261" y="7790"/>
                  <a:pt x="9292" y="7705"/>
                  <a:pt x="9345" y="7633"/>
                </a:cubicBezTo>
                <a:cubicBezTo>
                  <a:pt x="9414" y="7539"/>
                  <a:pt x="9432" y="7452"/>
                  <a:pt x="9412" y="7311"/>
                </a:cubicBezTo>
                <a:cubicBezTo>
                  <a:pt x="9390" y="7164"/>
                  <a:pt x="9414" y="7070"/>
                  <a:pt x="9452" y="7067"/>
                </a:cubicBezTo>
                <a:close/>
                <a:moveTo>
                  <a:pt x="19521" y="7556"/>
                </a:moveTo>
                <a:cubicBezTo>
                  <a:pt x="19590" y="7551"/>
                  <a:pt x="19641" y="7744"/>
                  <a:pt x="19592" y="7881"/>
                </a:cubicBezTo>
                <a:cubicBezTo>
                  <a:pt x="19564" y="7962"/>
                  <a:pt x="19534" y="8028"/>
                  <a:pt x="19526" y="8028"/>
                </a:cubicBezTo>
                <a:cubicBezTo>
                  <a:pt x="19448" y="8028"/>
                  <a:pt x="19418" y="7639"/>
                  <a:pt x="19491" y="7571"/>
                </a:cubicBezTo>
                <a:cubicBezTo>
                  <a:pt x="19502" y="7562"/>
                  <a:pt x="19511" y="7557"/>
                  <a:pt x="19521" y="7556"/>
                </a:cubicBezTo>
                <a:close/>
                <a:moveTo>
                  <a:pt x="15556" y="7576"/>
                </a:moveTo>
                <a:cubicBezTo>
                  <a:pt x="15563" y="7575"/>
                  <a:pt x="15570" y="7575"/>
                  <a:pt x="15576" y="7577"/>
                </a:cubicBezTo>
                <a:cubicBezTo>
                  <a:pt x="15615" y="7591"/>
                  <a:pt x="15624" y="7681"/>
                  <a:pt x="15578" y="7809"/>
                </a:cubicBezTo>
                <a:cubicBezTo>
                  <a:pt x="15514" y="7989"/>
                  <a:pt x="15515" y="8354"/>
                  <a:pt x="15581" y="8537"/>
                </a:cubicBezTo>
                <a:cubicBezTo>
                  <a:pt x="15659" y="8758"/>
                  <a:pt x="15559" y="8861"/>
                  <a:pt x="15463" y="8657"/>
                </a:cubicBezTo>
                <a:cubicBezTo>
                  <a:pt x="15353" y="8419"/>
                  <a:pt x="15361" y="7802"/>
                  <a:pt x="15477" y="7644"/>
                </a:cubicBezTo>
                <a:cubicBezTo>
                  <a:pt x="15507" y="7603"/>
                  <a:pt x="15535" y="7581"/>
                  <a:pt x="15556" y="7576"/>
                </a:cubicBezTo>
                <a:close/>
                <a:moveTo>
                  <a:pt x="4581" y="7758"/>
                </a:moveTo>
                <a:cubicBezTo>
                  <a:pt x="4596" y="7755"/>
                  <a:pt x="4611" y="7764"/>
                  <a:pt x="4619" y="7784"/>
                </a:cubicBezTo>
                <a:cubicBezTo>
                  <a:pt x="4630" y="7811"/>
                  <a:pt x="4624" y="7846"/>
                  <a:pt x="4607" y="7863"/>
                </a:cubicBezTo>
                <a:cubicBezTo>
                  <a:pt x="4589" y="7879"/>
                  <a:pt x="4566" y="7870"/>
                  <a:pt x="4555" y="7844"/>
                </a:cubicBezTo>
                <a:cubicBezTo>
                  <a:pt x="4544" y="7817"/>
                  <a:pt x="4550" y="7783"/>
                  <a:pt x="4567" y="7766"/>
                </a:cubicBezTo>
                <a:cubicBezTo>
                  <a:pt x="4572" y="7762"/>
                  <a:pt x="4576" y="7759"/>
                  <a:pt x="4581" y="7758"/>
                </a:cubicBezTo>
                <a:close/>
                <a:moveTo>
                  <a:pt x="4716" y="7911"/>
                </a:moveTo>
                <a:cubicBezTo>
                  <a:pt x="4731" y="7907"/>
                  <a:pt x="4746" y="7917"/>
                  <a:pt x="4754" y="7937"/>
                </a:cubicBezTo>
                <a:cubicBezTo>
                  <a:pt x="4765" y="7963"/>
                  <a:pt x="4759" y="7998"/>
                  <a:pt x="4742" y="8014"/>
                </a:cubicBezTo>
                <a:cubicBezTo>
                  <a:pt x="4724" y="8031"/>
                  <a:pt x="4701" y="8023"/>
                  <a:pt x="4690" y="7996"/>
                </a:cubicBezTo>
                <a:cubicBezTo>
                  <a:pt x="4679" y="7970"/>
                  <a:pt x="4685" y="7935"/>
                  <a:pt x="4702" y="7919"/>
                </a:cubicBezTo>
                <a:cubicBezTo>
                  <a:pt x="4707" y="7915"/>
                  <a:pt x="4712" y="7912"/>
                  <a:pt x="4716" y="7911"/>
                </a:cubicBezTo>
                <a:close/>
                <a:moveTo>
                  <a:pt x="19268" y="8368"/>
                </a:moveTo>
                <a:cubicBezTo>
                  <a:pt x="19282" y="8364"/>
                  <a:pt x="19298" y="8374"/>
                  <a:pt x="19306" y="8394"/>
                </a:cubicBezTo>
                <a:cubicBezTo>
                  <a:pt x="19317" y="8420"/>
                  <a:pt x="19311" y="8455"/>
                  <a:pt x="19293" y="8471"/>
                </a:cubicBezTo>
                <a:cubicBezTo>
                  <a:pt x="19276" y="8487"/>
                  <a:pt x="19253" y="8480"/>
                  <a:pt x="19242" y="8453"/>
                </a:cubicBezTo>
                <a:cubicBezTo>
                  <a:pt x="19231" y="8427"/>
                  <a:pt x="19236" y="8391"/>
                  <a:pt x="19254" y="8375"/>
                </a:cubicBezTo>
                <a:cubicBezTo>
                  <a:pt x="19258" y="8371"/>
                  <a:pt x="19263" y="8369"/>
                  <a:pt x="19268" y="8368"/>
                </a:cubicBezTo>
                <a:close/>
                <a:moveTo>
                  <a:pt x="19134" y="8483"/>
                </a:moveTo>
                <a:cubicBezTo>
                  <a:pt x="19139" y="8481"/>
                  <a:pt x="19144" y="8482"/>
                  <a:pt x="19149" y="8483"/>
                </a:cubicBezTo>
                <a:cubicBezTo>
                  <a:pt x="19164" y="8486"/>
                  <a:pt x="19178" y="8498"/>
                  <a:pt x="19187" y="8519"/>
                </a:cubicBezTo>
                <a:cubicBezTo>
                  <a:pt x="19202" y="8556"/>
                  <a:pt x="19194" y="8605"/>
                  <a:pt x="19170" y="8628"/>
                </a:cubicBezTo>
                <a:cubicBezTo>
                  <a:pt x="19145" y="8651"/>
                  <a:pt x="19113" y="8639"/>
                  <a:pt x="19098" y="8602"/>
                </a:cubicBezTo>
                <a:cubicBezTo>
                  <a:pt x="19082" y="8565"/>
                  <a:pt x="19090" y="8516"/>
                  <a:pt x="19114" y="8493"/>
                </a:cubicBezTo>
                <a:cubicBezTo>
                  <a:pt x="19120" y="8487"/>
                  <a:pt x="19127" y="8484"/>
                  <a:pt x="19134" y="8483"/>
                </a:cubicBezTo>
                <a:close/>
                <a:moveTo>
                  <a:pt x="4529" y="8590"/>
                </a:moveTo>
                <a:cubicBezTo>
                  <a:pt x="4544" y="8589"/>
                  <a:pt x="4555" y="8598"/>
                  <a:pt x="4565" y="8617"/>
                </a:cubicBezTo>
                <a:cubicBezTo>
                  <a:pt x="4591" y="8664"/>
                  <a:pt x="4571" y="8717"/>
                  <a:pt x="4487" y="8817"/>
                </a:cubicBezTo>
                <a:cubicBezTo>
                  <a:pt x="4399" y="8923"/>
                  <a:pt x="4366" y="8939"/>
                  <a:pt x="4339" y="8889"/>
                </a:cubicBezTo>
                <a:cubicBezTo>
                  <a:pt x="4313" y="8842"/>
                  <a:pt x="4333" y="8789"/>
                  <a:pt x="4417" y="8689"/>
                </a:cubicBezTo>
                <a:cubicBezTo>
                  <a:pt x="4472" y="8623"/>
                  <a:pt x="4505" y="8592"/>
                  <a:pt x="4529" y="8590"/>
                </a:cubicBezTo>
                <a:close/>
                <a:moveTo>
                  <a:pt x="18695" y="8826"/>
                </a:moveTo>
                <a:cubicBezTo>
                  <a:pt x="18745" y="8829"/>
                  <a:pt x="18788" y="8892"/>
                  <a:pt x="18762" y="8956"/>
                </a:cubicBezTo>
                <a:cubicBezTo>
                  <a:pt x="18747" y="8992"/>
                  <a:pt x="18716" y="9023"/>
                  <a:pt x="18693" y="9023"/>
                </a:cubicBezTo>
                <a:cubicBezTo>
                  <a:pt x="18627" y="9023"/>
                  <a:pt x="18593" y="8895"/>
                  <a:pt x="18646" y="8846"/>
                </a:cubicBezTo>
                <a:cubicBezTo>
                  <a:pt x="18661" y="8831"/>
                  <a:pt x="18678" y="8825"/>
                  <a:pt x="18695" y="8826"/>
                </a:cubicBezTo>
                <a:close/>
                <a:moveTo>
                  <a:pt x="16027" y="8972"/>
                </a:moveTo>
                <a:cubicBezTo>
                  <a:pt x="16215" y="8969"/>
                  <a:pt x="16687" y="9123"/>
                  <a:pt x="16676" y="9200"/>
                </a:cubicBezTo>
                <a:cubicBezTo>
                  <a:pt x="16662" y="9297"/>
                  <a:pt x="16494" y="9307"/>
                  <a:pt x="16214" y="9225"/>
                </a:cubicBezTo>
                <a:cubicBezTo>
                  <a:pt x="15950" y="9148"/>
                  <a:pt x="15850" y="9050"/>
                  <a:pt x="15966" y="8983"/>
                </a:cubicBezTo>
                <a:cubicBezTo>
                  <a:pt x="15979" y="8976"/>
                  <a:pt x="16000" y="8972"/>
                  <a:pt x="16027" y="8972"/>
                </a:cubicBezTo>
                <a:close/>
                <a:moveTo>
                  <a:pt x="17206" y="8980"/>
                </a:moveTo>
                <a:cubicBezTo>
                  <a:pt x="17536" y="8985"/>
                  <a:pt x="17719" y="9033"/>
                  <a:pt x="17702" y="9098"/>
                </a:cubicBezTo>
                <a:cubicBezTo>
                  <a:pt x="17706" y="9097"/>
                  <a:pt x="17711" y="9097"/>
                  <a:pt x="17716" y="9097"/>
                </a:cubicBezTo>
                <a:cubicBezTo>
                  <a:pt x="17751" y="9093"/>
                  <a:pt x="17787" y="9090"/>
                  <a:pt x="17826" y="9088"/>
                </a:cubicBezTo>
                <a:cubicBezTo>
                  <a:pt x="17870" y="9085"/>
                  <a:pt x="17915" y="9084"/>
                  <a:pt x="17960" y="9083"/>
                </a:cubicBezTo>
                <a:cubicBezTo>
                  <a:pt x="18115" y="9081"/>
                  <a:pt x="18264" y="9088"/>
                  <a:pt x="18329" y="9107"/>
                </a:cubicBezTo>
                <a:cubicBezTo>
                  <a:pt x="18351" y="9113"/>
                  <a:pt x="18364" y="9120"/>
                  <a:pt x="18365" y="9129"/>
                </a:cubicBezTo>
                <a:cubicBezTo>
                  <a:pt x="18365" y="9133"/>
                  <a:pt x="18364" y="9139"/>
                  <a:pt x="18363" y="9144"/>
                </a:cubicBezTo>
                <a:cubicBezTo>
                  <a:pt x="18362" y="9149"/>
                  <a:pt x="18360" y="9154"/>
                  <a:pt x="18358" y="9160"/>
                </a:cubicBezTo>
                <a:cubicBezTo>
                  <a:pt x="18353" y="9171"/>
                  <a:pt x="18345" y="9182"/>
                  <a:pt x="18335" y="9192"/>
                </a:cubicBezTo>
                <a:cubicBezTo>
                  <a:pt x="18316" y="9213"/>
                  <a:pt x="18289" y="9233"/>
                  <a:pt x="18259" y="9246"/>
                </a:cubicBezTo>
                <a:cubicBezTo>
                  <a:pt x="18232" y="9258"/>
                  <a:pt x="18201" y="9267"/>
                  <a:pt x="18169" y="9275"/>
                </a:cubicBezTo>
                <a:cubicBezTo>
                  <a:pt x="18163" y="9276"/>
                  <a:pt x="18158" y="9277"/>
                  <a:pt x="18152" y="9279"/>
                </a:cubicBezTo>
                <a:cubicBezTo>
                  <a:pt x="18137" y="9282"/>
                  <a:pt x="18121" y="9284"/>
                  <a:pt x="18106" y="9287"/>
                </a:cubicBezTo>
                <a:cubicBezTo>
                  <a:pt x="18076" y="9292"/>
                  <a:pt x="18046" y="9296"/>
                  <a:pt x="18015" y="9298"/>
                </a:cubicBezTo>
                <a:cubicBezTo>
                  <a:pt x="18000" y="9300"/>
                  <a:pt x="17985" y="9301"/>
                  <a:pt x="17970" y="9302"/>
                </a:cubicBezTo>
                <a:cubicBezTo>
                  <a:pt x="17940" y="9303"/>
                  <a:pt x="17910" y="9304"/>
                  <a:pt x="17880" y="9303"/>
                </a:cubicBezTo>
                <a:cubicBezTo>
                  <a:pt x="17862" y="9303"/>
                  <a:pt x="17846" y="9302"/>
                  <a:pt x="17829" y="9302"/>
                </a:cubicBezTo>
                <a:cubicBezTo>
                  <a:pt x="17803" y="9300"/>
                  <a:pt x="17780" y="9298"/>
                  <a:pt x="17756" y="9296"/>
                </a:cubicBezTo>
                <a:cubicBezTo>
                  <a:pt x="17737" y="9294"/>
                  <a:pt x="17718" y="9293"/>
                  <a:pt x="17700" y="9290"/>
                </a:cubicBezTo>
                <a:cubicBezTo>
                  <a:pt x="17674" y="9286"/>
                  <a:pt x="17652" y="9281"/>
                  <a:pt x="17629" y="9275"/>
                </a:cubicBezTo>
                <a:cubicBezTo>
                  <a:pt x="17588" y="9266"/>
                  <a:pt x="17551" y="9255"/>
                  <a:pt x="17525" y="9241"/>
                </a:cubicBezTo>
                <a:cubicBezTo>
                  <a:pt x="17525" y="9241"/>
                  <a:pt x="17525" y="9241"/>
                  <a:pt x="17525" y="9241"/>
                </a:cubicBezTo>
                <a:cubicBezTo>
                  <a:pt x="17516" y="9236"/>
                  <a:pt x="17508" y="9231"/>
                  <a:pt x="17501" y="9226"/>
                </a:cubicBezTo>
                <a:cubicBezTo>
                  <a:pt x="17500" y="9225"/>
                  <a:pt x="17500" y="9224"/>
                  <a:pt x="17499" y="9223"/>
                </a:cubicBezTo>
                <a:cubicBezTo>
                  <a:pt x="17493" y="9218"/>
                  <a:pt x="17487" y="9213"/>
                  <a:pt x="17484" y="9207"/>
                </a:cubicBezTo>
                <a:cubicBezTo>
                  <a:pt x="17217" y="9258"/>
                  <a:pt x="16763" y="9226"/>
                  <a:pt x="16713" y="9135"/>
                </a:cubicBezTo>
                <a:cubicBezTo>
                  <a:pt x="16633" y="8989"/>
                  <a:pt x="16683" y="8973"/>
                  <a:pt x="17206" y="8980"/>
                </a:cubicBezTo>
                <a:close/>
                <a:moveTo>
                  <a:pt x="4058" y="9191"/>
                </a:moveTo>
                <a:cubicBezTo>
                  <a:pt x="4063" y="9191"/>
                  <a:pt x="4066" y="9193"/>
                  <a:pt x="4069" y="9197"/>
                </a:cubicBezTo>
                <a:cubicBezTo>
                  <a:pt x="4092" y="9232"/>
                  <a:pt x="4052" y="9308"/>
                  <a:pt x="3943" y="9433"/>
                </a:cubicBezTo>
                <a:cubicBezTo>
                  <a:pt x="3827" y="9567"/>
                  <a:pt x="3775" y="9615"/>
                  <a:pt x="3744" y="9608"/>
                </a:cubicBezTo>
                <a:cubicBezTo>
                  <a:pt x="3742" y="9620"/>
                  <a:pt x="3737" y="9631"/>
                  <a:pt x="3729" y="9638"/>
                </a:cubicBezTo>
                <a:cubicBezTo>
                  <a:pt x="3711" y="9655"/>
                  <a:pt x="3688" y="9647"/>
                  <a:pt x="3677" y="9620"/>
                </a:cubicBezTo>
                <a:cubicBezTo>
                  <a:pt x="3666" y="9594"/>
                  <a:pt x="3672" y="9559"/>
                  <a:pt x="3689" y="9542"/>
                </a:cubicBezTo>
                <a:cubicBezTo>
                  <a:pt x="3697" y="9535"/>
                  <a:pt x="3705" y="9534"/>
                  <a:pt x="3714" y="9536"/>
                </a:cubicBezTo>
                <a:cubicBezTo>
                  <a:pt x="3751" y="9430"/>
                  <a:pt x="3994" y="9181"/>
                  <a:pt x="4058" y="9191"/>
                </a:cubicBezTo>
                <a:close/>
                <a:moveTo>
                  <a:pt x="6360" y="9386"/>
                </a:moveTo>
                <a:cubicBezTo>
                  <a:pt x="6374" y="9383"/>
                  <a:pt x="6388" y="9393"/>
                  <a:pt x="6396" y="9412"/>
                </a:cubicBezTo>
                <a:cubicBezTo>
                  <a:pt x="6407" y="9438"/>
                  <a:pt x="6402" y="9472"/>
                  <a:pt x="6384" y="9488"/>
                </a:cubicBezTo>
                <a:cubicBezTo>
                  <a:pt x="6367" y="9504"/>
                  <a:pt x="6345" y="9496"/>
                  <a:pt x="6334" y="9470"/>
                </a:cubicBezTo>
                <a:cubicBezTo>
                  <a:pt x="6323" y="9444"/>
                  <a:pt x="6329" y="9411"/>
                  <a:pt x="6346" y="9395"/>
                </a:cubicBezTo>
                <a:cubicBezTo>
                  <a:pt x="6350" y="9391"/>
                  <a:pt x="6355" y="9387"/>
                  <a:pt x="6360" y="9386"/>
                </a:cubicBezTo>
                <a:close/>
                <a:moveTo>
                  <a:pt x="19069" y="16622"/>
                </a:moveTo>
                <a:cubicBezTo>
                  <a:pt x="19057" y="16622"/>
                  <a:pt x="19050" y="16628"/>
                  <a:pt x="19045" y="16637"/>
                </a:cubicBezTo>
                <a:cubicBezTo>
                  <a:pt x="19050" y="16676"/>
                  <a:pt x="19067" y="16714"/>
                  <a:pt x="19095" y="16762"/>
                </a:cubicBezTo>
                <a:cubicBezTo>
                  <a:pt x="19096" y="16762"/>
                  <a:pt x="19097" y="16764"/>
                  <a:pt x="19098" y="16764"/>
                </a:cubicBezTo>
                <a:cubicBezTo>
                  <a:pt x="19109" y="16764"/>
                  <a:pt x="19119" y="16732"/>
                  <a:pt x="19119" y="16693"/>
                </a:cubicBezTo>
                <a:cubicBezTo>
                  <a:pt x="19119" y="16654"/>
                  <a:pt x="19096" y="16622"/>
                  <a:pt x="19069" y="16622"/>
                </a:cubicBezTo>
                <a:close/>
                <a:moveTo>
                  <a:pt x="20128" y="16866"/>
                </a:moveTo>
                <a:cubicBezTo>
                  <a:pt x="20120" y="16891"/>
                  <a:pt x="20109" y="16920"/>
                  <a:pt x="20100" y="16946"/>
                </a:cubicBezTo>
                <a:cubicBezTo>
                  <a:pt x="20102" y="16947"/>
                  <a:pt x="20103" y="16947"/>
                  <a:pt x="20105" y="16948"/>
                </a:cubicBezTo>
                <a:cubicBezTo>
                  <a:pt x="20112" y="16920"/>
                  <a:pt x="20120" y="16893"/>
                  <a:pt x="20128" y="16866"/>
                </a:cubicBezTo>
                <a:close/>
                <a:moveTo>
                  <a:pt x="16395" y="17573"/>
                </a:moveTo>
                <a:cubicBezTo>
                  <a:pt x="16388" y="17574"/>
                  <a:pt x="16382" y="17578"/>
                  <a:pt x="16375" y="17584"/>
                </a:cubicBezTo>
                <a:cubicBezTo>
                  <a:pt x="16375" y="17584"/>
                  <a:pt x="16375" y="17584"/>
                  <a:pt x="16375" y="17584"/>
                </a:cubicBezTo>
                <a:cubicBezTo>
                  <a:pt x="16373" y="17615"/>
                  <a:pt x="16371" y="17658"/>
                  <a:pt x="16369" y="17710"/>
                </a:cubicBezTo>
                <a:cubicBezTo>
                  <a:pt x="16386" y="17732"/>
                  <a:pt x="16410" y="17737"/>
                  <a:pt x="16430" y="17718"/>
                </a:cubicBezTo>
                <a:cubicBezTo>
                  <a:pt x="16438" y="17711"/>
                  <a:pt x="16443" y="17701"/>
                  <a:pt x="16448" y="17690"/>
                </a:cubicBezTo>
                <a:cubicBezTo>
                  <a:pt x="16445" y="17654"/>
                  <a:pt x="16442" y="17621"/>
                  <a:pt x="16437" y="17592"/>
                </a:cubicBezTo>
                <a:cubicBezTo>
                  <a:pt x="16425" y="17577"/>
                  <a:pt x="16410" y="17569"/>
                  <a:pt x="16395" y="17573"/>
                </a:cubicBezTo>
                <a:close/>
                <a:moveTo>
                  <a:pt x="18260" y="17747"/>
                </a:moveTo>
                <a:cubicBezTo>
                  <a:pt x="18235" y="17747"/>
                  <a:pt x="18214" y="17781"/>
                  <a:pt x="18214" y="17822"/>
                </a:cubicBezTo>
                <a:cubicBezTo>
                  <a:pt x="18214" y="17863"/>
                  <a:pt x="18248" y="17896"/>
                  <a:pt x="18291" y="17896"/>
                </a:cubicBezTo>
                <a:cubicBezTo>
                  <a:pt x="18333" y="17896"/>
                  <a:pt x="18354" y="17863"/>
                  <a:pt x="18338" y="17822"/>
                </a:cubicBezTo>
                <a:cubicBezTo>
                  <a:pt x="18321" y="17781"/>
                  <a:pt x="18286" y="17747"/>
                  <a:pt x="18260" y="17747"/>
                </a:cubicBezTo>
                <a:close/>
                <a:moveTo>
                  <a:pt x="16999" y="17849"/>
                </a:moveTo>
                <a:cubicBezTo>
                  <a:pt x="16994" y="17849"/>
                  <a:pt x="16988" y="17850"/>
                  <a:pt x="16983" y="17850"/>
                </a:cubicBezTo>
                <a:cubicBezTo>
                  <a:pt x="16986" y="17859"/>
                  <a:pt x="16988" y="17868"/>
                  <a:pt x="16990" y="17877"/>
                </a:cubicBezTo>
                <a:cubicBezTo>
                  <a:pt x="16993" y="17868"/>
                  <a:pt x="16996" y="17858"/>
                  <a:pt x="16999" y="17849"/>
                </a:cubicBezTo>
                <a:close/>
                <a:moveTo>
                  <a:pt x="16401" y="17862"/>
                </a:moveTo>
                <a:cubicBezTo>
                  <a:pt x="16393" y="17857"/>
                  <a:pt x="16387" y="17898"/>
                  <a:pt x="16387" y="17971"/>
                </a:cubicBezTo>
                <a:cubicBezTo>
                  <a:pt x="16387" y="18069"/>
                  <a:pt x="16397" y="18109"/>
                  <a:pt x="16410" y="18060"/>
                </a:cubicBezTo>
                <a:cubicBezTo>
                  <a:pt x="16423" y="18011"/>
                  <a:pt x="16423" y="17931"/>
                  <a:pt x="16410" y="17882"/>
                </a:cubicBezTo>
                <a:cubicBezTo>
                  <a:pt x="16407" y="17870"/>
                  <a:pt x="16404" y="17863"/>
                  <a:pt x="16401" y="17862"/>
                </a:cubicBezTo>
                <a:close/>
                <a:moveTo>
                  <a:pt x="18813" y="18198"/>
                </a:moveTo>
                <a:cubicBezTo>
                  <a:pt x="18762" y="18201"/>
                  <a:pt x="18704" y="18226"/>
                  <a:pt x="18659" y="18269"/>
                </a:cubicBezTo>
                <a:cubicBezTo>
                  <a:pt x="18598" y="18330"/>
                  <a:pt x="18597" y="18355"/>
                  <a:pt x="18652" y="18407"/>
                </a:cubicBezTo>
                <a:cubicBezTo>
                  <a:pt x="18725" y="18479"/>
                  <a:pt x="18963" y="18343"/>
                  <a:pt x="18924" y="18251"/>
                </a:cubicBezTo>
                <a:cubicBezTo>
                  <a:pt x="18908" y="18211"/>
                  <a:pt x="18864" y="18194"/>
                  <a:pt x="18813" y="18198"/>
                </a:cubicBezTo>
                <a:close/>
                <a:moveTo>
                  <a:pt x="19377" y="18231"/>
                </a:moveTo>
                <a:cubicBezTo>
                  <a:pt x="19328" y="18231"/>
                  <a:pt x="19278" y="18269"/>
                  <a:pt x="19268" y="18315"/>
                </a:cubicBezTo>
                <a:cubicBezTo>
                  <a:pt x="19257" y="18363"/>
                  <a:pt x="19304" y="18398"/>
                  <a:pt x="19377" y="18398"/>
                </a:cubicBezTo>
                <a:cubicBezTo>
                  <a:pt x="19450" y="18398"/>
                  <a:pt x="19497" y="18363"/>
                  <a:pt x="19486" y="18315"/>
                </a:cubicBezTo>
                <a:cubicBezTo>
                  <a:pt x="19476" y="18269"/>
                  <a:pt x="19427" y="18231"/>
                  <a:pt x="19377" y="18231"/>
                </a:cubicBezTo>
                <a:close/>
                <a:moveTo>
                  <a:pt x="15603" y="18429"/>
                </a:moveTo>
                <a:cubicBezTo>
                  <a:pt x="15592" y="18433"/>
                  <a:pt x="15591" y="18446"/>
                  <a:pt x="15600" y="18468"/>
                </a:cubicBezTo>
                <a:cubicBezTo>
                  <a:pt x="15616" y="18507"/>
                  <a:pt x="15649" y="18539"/>
                  <a:pt x="15673" y="18539"/>
                </a:cubicBezTo>
                <a:cubicBezTo>
                  <a:pt x="15741" y="18539"/>
                  <a:pt x="15726" y="18488"/>
                  <a:pt x="15645" y="18441"/>
                </a:cubicBezTo>
                <a:cubicBezTo>
                  <a:pt x="15634" y="18435"/>
                  <a:pt x="15625" y="18431"/>
                  <a:pt x="15618" y="18429"/>
                </a:cubicBezTo>
                <a:cubicBezTo>
                  <a:pt x="15612" y="18428"/>
                  <a:pt x="15607" y="18428"/>
                  <a:pt x="15603" y="18429"/>
                </a:cubicBezTo>
                <a:close/>
                <a:moveTo>
                  <a:pt x="15909" y="18792"/>
                </a:moveTo>
                <a:cubicBezTo>
                  <a:pt x="15900" y="18791"/>
                  <a:pt x="15891" y="18793"/>
                  <a:pt x="15882" y="18798"/>
                </a:cubicBezTo>
                <a:cubicBezTo>
                  <a:pt x="15847" y="18818"/>
                  <a:pt x="15830" y="18878"/>
                  <a:pt x="15843" y="18931"/>
                </a:cubicBezTo>
                <a:cubicBezTo>
                  <a:pt x="15857" y="18984"/>
                  <a:pt x="15897" y="19011"/>
                  <a:pt x="15932" y="18991"/>
                </a:cubicBezTo>
                <a:cubicBezTo>
                  <a:pt x="15967" y="18970"/>
                  <a:pt x="15984" y="18910"/>
                  <a:pt x="15971" y="18858"/>
                </a:cubicBezTo>
                <a:cubicBezTo>
                  <a:pt x="15961" y="18818"/>
                  <a:pt x="15936" y="18793"/>
                  <a:pt x="15909" y="18792"/>
                </a:cubicBezTo>
                <a:close/>
              </a:path>
            </a:pathLst>
          </a:custGeom>
          <a:ln w="12700">
            <a:miter lim="400000"/>
          </a:ln>
        </p:spPr>
      </p:pic>
      <p:pic>
        <p:nvPicPr>
          <p:cNvPr id="482" name="11411553241108_.pic_hd.jpg" descr="11411553241108_.pic_hd.jpg"/>
          <p:cNvPicPr>
            <a:picLocks/>
          </p:cNvPicPr>
          <p:nvPr/>
        </p:nvPicPr>
        <p:blipFill>
          <a:blip r:embed="rId6">
            <a:extLst/>
          </a:blip>
          <a:srcRect l="50866" t="16902" r="39489" b="65099"/>
          <a:stretch>
            <a:fillRect/>
          </a:stretch>
        </p:blipFill>
        <p:spPr>
          <a:xfrm>
            <a:off x="11081348" y="6692899"/>
            <a:ext cx="1812926"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3" name="11411553241108_.pic_hd.jpg" descr="11411553241108_.pic_hd.jpg"/>
          <p:cNvPicPr>
            <a:picLocks/>
          </p:cNvPicPr>
          <p:nvPr/>
        </p:nvPicPr>
        <p:blipFill>
          <a:blip r:embed="rId6">
            <a:extLst/>
          </a:blip>
          <a:srcRect l="50866" t="16902" r="39488" b="65099"/>
          <a:stretch>
            <a:fillRect/>
          </a:stretch>
        </p:blipFill>
        <p:spPr>
          <a:xfrm>
            <a:off x="8920827" y="8328690"/>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4" name="11411553241108_.pic_hd.jpg" descr="11411553241108_.pic_hd.jpg"/>
          <p:cNvPicPr>
            <a:picLocks/>
          </p:cNvPicPr>
          <p:nvPr/>
        </p:nvPicPr>
        <p:blipFill>
          <a:blip r:embed="rId6">
            <a:extLst/>
          </a:blip>
          <a:srcRect l="50866" t="16902" r="39488" b="65099"/>
          <a:stretch>
            <a:fillRect/>
          </a:stretch>
        </p:blipFill>
        <p:spPr>
          <a:xfrm>
            <a:off x="18708953" y="5048744"/>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5" name="11411553241108_.pic_hd.jpg" descr="11411553241108_.pic_hd.jpg"/>
          <p:cNvPicPr>
            <a:picLocks/>
          </p:cNvPicPr>
          <p:nvPr/>
        </p:nvPicPr>
        <p:blipFill>
          <a:blip r:embed="rId6">
            <a:extLst/>
          </a:blip>
          <a:srcRect l="50866" t="16902" r="39488" b="65099"/>
          <a:stretch>
            <a:fillRect/>
          </a:stretch>
        </p:blipFill>
        <p:spPr>
          <a:xfrm>
            <a:off x="17400168" y="6407149"/>
            <a:ext cx="2181623"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6" name="11411553241108_.pic_hd.jpg" descr="11411553241108_.pic_hd.jpg"/>
          <p:cNvPicPr>
            <a:picLocks/>
          </p:cNvPicPr>
          <p:nvPr/>
        </p:nvPicPr>
        <p:blipFill>
          <a:blip r:embed="rId6">
            <a:extLst/>
          </a:blip>
          <a:srcRect l="50866" t="16902" r="39489" b="65099"/>
          <a:stretch>
            <a:fillRect/>
          </a:stretch>
        </p:blipFill>
        <p:spPr>
          <a:xfrm rot="1820691">
            <a:off x="11978724" y="5048739"/>
            <a:ext cx="1383904" cy="6731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7" name="11411553241108_.pic_hd.jpg" descr="11411553241108_.pic_hd.jpg"/>
          <p:cNvPicPr>
            <a:picLocks/>
          </p:cNvPicPr>
          <p:nvPr/>
        </p:nvPicPr>
        <p:blipFill>
          <a:blip r:embed="rId6">
            <a:extLst/>
          </a:blip>
          <a:srcRect l="50866" t="16902" r="39491" b="65094"/>
          <a:stretch>
            <a:fillRect/>
          </a:stretch>
        </p:blipFill>
        <p:spPr>
          <a:xfrm rot="12330">
            <a:off x="9998404" y="5405842"/>
            <a:ext cx="708819" cy="5615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8" name="11411553241108_.pic_hd.jpg" descr="11411553241108_.pic_hd.jpg"/>
          <p:cNvPicPr>
            <a:picLocks/>
          </p:cNvPicPr>
          <p:nvPr/>
        </p:nvPicPr>
        <p:blipFill>
          <a:blip r:embed="rId6">
            <a:extLst/>
          </a:blip>
          <a:srcRect l="50866" t="16902" r="39488" b="65105"/>
          <a:stretch>
            <a:fillRect/>
          </a:stretch>
        </p:blipFill>
        <p:spPr>
          <a:xfrm rot="12330">
            <a:off x="19444404" y="5872609"/>
            <a:ext cx="711598" cy="367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89" name="11411553241108_.pic_hd.jpg" descr="11411553241108_.pic_hd.jpg"/>
          <p:cNvPicPr>
            <a:picLocks/>
          </p:cNvPicPr>
          <p:nvPr/>
        </p:nvPicPr>
        <p:blipFill>
          <a:blip r:embed="rId6">
            <a:extLst/>
          </a:blip>
          <a:srcRect l="50866" t="16902" r="39488" b="65105"/>
          <a:stretch>
            <a:fillRect/>
          </a:stretch>
        </p:blipFill>
        <p:spPr>
          <a:xfrm rot="12330">
            <a:off x="16724171" y="6471245"/>
            <a:ext cx="711598" cy="367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0" name="11411553241108_.pic_hd.jpg" descr="11411553241108_.pic_hd.jpg"/>
          <p:cNvPicPr>
            <a:picLocks/>
          </p:cNvPicPr>
          <p:nvPr/>
        </p:nvPicPr>
        <p:blipFill>
          <a:blip r:embed="rId6">
            <a:extLst/>
          </a:blip>
          <a:srcRect l="50866" t="16902" r="39488" b="65105"/>
          <a:stretch>
            <a:fillRect/>
          </a:stretch>
        </p:blipFill>
        <p:spPr>
          <a:xfrm rot="12330">
            <a:off x="16534812" y="6025008"/>
            <a:ext cx="711598" cy="3671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1" name="11411553241108_.pic_hd.jpg" descr="11411553241108_.pic_hd.jpg"/>
          <p:cNvPicPr>
            <a:picLocks/>
          </p:cNvPicPr>
          <p:nvPr/>
        </p:nvPicPr>
        <p:blipFill>
          <a:blip r:embed="rId6">
            <a:extLst/>
          </a:blip>
          <a:srcRect l="50866" t="16902" r="39491" b="65096"/>
          <a:stretch>
            <a:fillRect/>
          </a:stretch>
        </p:blipFill>
        <p:spPr>
          <a:xfrm rot="12330">
            <a:off x="8920225" y="7950767"/>
            <a:ext cx="443707" cy="6746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2" name="11411553241108_.pic_hd.jpg" descr="11411553241108_.pic_hd.jpg"/>
          <p:cNvPicPr>
            <a:picLocks/>
          </p:cNvPicPr>
          <p:nvPr/>
        </p:nvPicPr>
        <p:blipFill>
          <a:blip r:embed="rId6">
            <a:extLst/>
          </a:blip>
          <a:srcRect l="50866" t="16902" r="39486" b="65097"/>
          <a:stretch>
            <a:fillRect/>
          </a:stretch>
        </p:blipFill>
        <p:spPr>
          <a:xfrm rot="12330">
            <a:off x="7950844" y="6518995"/>
            <a:ext cx="447279" cy="46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493" name="11411553241108_.pic_hd.jpg" descr="11411553241108_.pic_hd.jpg"/>
          <p:cNvPicPr>
            <a:picLocks/>
          </p:cNvPicPr>
          <p:nvPr/>
        </p:nvPicPr>
        <p:blipFill>
          <a:blip r:embed="rId6">
            <a:extLst/>
          </a:blip>
          <a:srcRect l="50866" t="16902" r="39486" b="65097"/>
          <a:stretch>
            <a:fillRect/>
          </a:stretch>
        </p:blipFill>
        <p:spPr>
          <a:xfrm rot="12330">
            <a:off x="8880339" y="5648247"/>
            <a:ext cx="447279" cy="46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sp>
        <p:nvSpPr>
          <p:cNvPr id="494" name="A的物理地址=物理块号*块大小+页内偏移地址"/>
          <p:cNvSpPr/>
          <p:nvPr/>
        </p:nvSpPr>
        <p:spPr>
          <a:xfrm>
            <a:off x="11567124" y="11685046"/>
            <a:ext cx="9430208"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A的物理地址=物理块号*块大小+页内偏移地址</a:t>
            </a:r>
          </a:p>
        </p:txBody>
      </p:sp>
      <p:pic>
        <p:nvPicPr>
          <p:cNvPr id="495" name="11411553241108_.pic_hd.jpg" descr="11411553241108_.pic_hd.jpg"/>
          <p:cNvPicPr>
            <a:picLocks noChangeAspect="1"/>
          </p:cNvPicPr>
          <p:nvPr/>
        </p:nvPicPr>
        <p:blipFill>
          <a:blip r:embed="rId7">
            <a:extLst/>
          </a:blip>
          <a:srcRect l="8494" t="16902" r="7437" b="8553"/>
          <a:stretch>
            <a:fillRect/>
          </a:stretch>
        </p:blipFill>
        <p:spPr>
          <a:xfrm>
            <a:off x="6280958" y="2107079"/>
            <a:ext cx="15802372" cy="1050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493" y="3180"/>
                </a:moveTo>
                <a:cubicBezTo>
                  <a:pt x="20516" y="3177"/>
                  <a:pt x="20547" y="3208"/>
                  <a:pt x="20586" y="3271"/>
                </a:cubicBezTo>
                <a:cubicBezTo>
                  <a:pt x="20639" y="3355"/>
                  <a:pt x="20654" y="3414"/>
                  <a:pt x="20632" y="3447"/>
                </a:cubicBezTo>
                <a:cubicBezTo>
                  <a:pt x="20610" y="3480"/>
                  <a:pt x="20572" y="3455"/>
                  <a:pt x="20519" y="3371"/>
                </a:cubicBezTo>
                <a:cubicBezTo>
                  <a:pt x="20467" y="3286"/>
                  <a:pt x="20452" y="3228"/>
                  <a:pt x="20474" y="3194"/>
                </a:cubicBezTo>
                <a:cubicBezTo>
                  <a:pt x="20479" y="3186"/>
                  <a:pt x="20486" y="3181"/>
                  <a:pt x="20493" y="3180"/>
                </a:cubicBezTo>
                <a:close/>
                <a:moveTo>
                  <a:pt x="4134" y="3707"/>
                </a:moveTo>
                <a:cubicBezTo>
                  <a:pt x="4169" y="3710"/>
                  <a:pt x="4200" y="3754"/>
                  <a:pt x="4181" y="3799"/>
                </a:cubicBezTo>
                <a:cubicBezTo>
                  <a:pt x="4171" y="3824"/>
                  <a:pt x="4149" y="3845"/>
                  <a:pt x="4133" y="3845"/>
                </a:cubicBezTo>
                <a:cubicBezTo>
                  <a:pt x="4112" y="3845"/>
                  <a:pt x="4097" y="3828"/>
                  <a:pt x="4088" y="3805"/>
                </a:cubicBezTo>
                <a:cubicBezTo>
                  <a:pt x="4087" y="3803"/>
                  <a:pt x="4085" y="3802"/>
                  <a:pt x="4084" y="3800"/>
                </a:cubicBezTo>
                <a:cubicBezTo>
                  <a:pt x="4074" y="3774"/>
                  <a:pt x="4080" y="3739"/>
                  <a:pt x="4097" y="3723"/>
                </a:cubicBezTo>
                <a:cubicBezTo>
                  <a:pt x="4097" y="3723"/>
                  <a:pt x="4098" y="3722"/>
                  <a:pt x="4098" y="3722"/>
                </a:cubicBezTo>
                <a:cubicBezTo>
                  <a:pt x="4098" y="3722"/>
                  <a:pt x="4099" y="3721"/>
                  <a:pt x="4099" y="3720"/>
                </a:cubicBezTo>
                <a:cubicBezTo>
                  <a:pt x="4110" y="3710"/>
                  <a:pt x="4122" y="3707"/>
                  <a:pt x="4134" y="3707"/>
                </a:cubicBezTo>
                <a:close/>
                <a:moveTo>
                  <a:pt x="3977" y="3716"/>
                </a:moveTo>
                <a:cubicBezTo>
                  <a:pt x="3992" y="3712"/>
                  <a:pt x="4007" y="3721"/>
                  <a:pt x="4015" y="3741"/>
                </a:cubicBezTo>
                <a:cubicBezTo>
                  <a:pt x="4026" y="3767"/>
                  <a:pt x="4020" y="3801"/>
                  <a:pt x="4002" y="3818"/>
                </a:cubicBezTo>
                <a:cubicBezTo>
                  <a:pt x="3985" y="3834"/>
                  <a:pt x="3962" y="3826"/>
                  <a:pt x="3951" y="3800"/>
                </a:cubicBezTo>
                <a:cubicBezTo>
                  <a:pt x="3941" y="3774"/>
                  <a:pt x="3947" y="3739"/>
                  <a:pt x="3964" y="3723"/>
                </a:cubicBezTo>
                <a:cubicBezTo>
                  <a:pt x="3968" y="3719"/>
                  <a:pt x="3973" y="3717"/>
                  <a:pt x="3977" y="3716"/>
                </a:cubicBezTo>
                <a:close/>
                <a:moveTo>
                  <a:pt x="3901" y="3757"/>
                </a:moveTo>
                <a:cubicBezTo>
                  <a:pt x="3936" y="3759"/>
                  <a:pt x="3967" y="3804"/>
                  <a:pt x="3949" y="3849"/>
                </a:cubicBezTo>
                <a:cubicBezTo>
                  <a:pt x="3938" y="3874"/>
                  <a:pt x="3916" y="3895"/>
                  <a:pt x="3900" y="3895"/>
                </a:cubicBezTo>
                <a:cubicBezTo>
                  <a:pt x="3853" y="3895"/>
                  <a:pt x="3829" y="3806"/>
                  <a:pt x="3866" y="3771"/>
                </a:cubicBezTo>
                <a:cubicBezTo>
                  <a:pt x="3877" y="3761"/>
                  <a:pt x="3889" y="3756"/>
                  <a:pt x="3901" y="3757"/>
                </a:cubicBezTo>
                <a:close/>
                <a:moveTo>
                  <a:pt x="7877" y="7715"/>
                </a:moveTo>
                <a:cubicBezTo>
                  <a:pt x="7892" y="7719"/>
                  <a:pt x="7904" y="7748"/>
                  <a:pt x="7919" y="7806"/>
                </a:cubicBezTo>
                <a:cubicBezTo>
                  <a:pt x="7959" y="7965"/>
                  <a:pt x="7997" y="7999"/>
                  <a:pt x="8149" y="8016"/>
                </a:cubicBezTo>
                <a:cubicBezTo>
                  <a:pt x="8216" y="8023"/>
                  <a:pt x="8353" y="8046"/>
                  <a:pt x="8453" y="8065"/>
                </a:cubicBezTo>
                <a:cubicBezTo>
                  <a:pt x="8562" y="8086"/>
                  <a:pt x="8674" y="8078"/>
                  <a:pt x="8729" y="8046"/>
                </a:cubicBezTo>
                <a:cubicBezTo>
                  <a:pt x="8804" y="8003"/>
                  <a:pt x="8825" y="8007"/>
                  <a:pt x="8841" y="8071"/>
                </a:cubicBezTo>
                <a:cubicBezTo>
                  <a:pt x="8852" y="8113"/>
                  <a:pt x="8846" y="8171"/>
                  <a:pt x="8828" y="8199"/>
                </a:cubicBezTo>
                <a:cubicBezTo>
                  <a:pt x="8786" y="8262"/>
                  <a:pt x="7683" y="8310"/>
                  <a:pt x="7639" y="8250"/>
                </a:cubicBezTo>
                <a:cubicBezTo>
                  <a:pt x="7621" y="8226"/>
                  <a:pt x="7530" y="8170"/>
                  <a:pt x="7437" y="8125"/>
                </a:cubicBezTo>
                <a:cubicBezTo>
                  <a:pt x="7149" y="7988"/>
                  <a:pt x="6945" y="7841"/>
                  <a:pt x="6977" y="7794"/>
                </a:cubicBezTo>
                <a:cubicBezTo>
                  <a:pt x="7024" y="7727"/>
                  <a:pt x="7347" y="7702"/>
                  <a:pt x="7589" y="7746"/>
                </a:cubicBezTo>
                <a:cubicBezTo>
                  <a:pt x="7728" y="7771"/>
                  <a:pt x="7819" y="7766"/>
                  <a:pt x="7846" y="7733"/>
                </a:cubicBezTo>
                <a:cubicBezTo>
                  <a:pt x="7857" y="7718"/>
                  <a:pt x="7868" y="7712"/>
                  <a:pt x="7877" y="7715"/>
                </a:cubicBezTo>
                <a:close/>
                <a:moveTo>
                  <a:pt x="9163" y="7812"/>
                </a:moveTo>
                <a:cubicBezTo>
                  <a:pt x="9177" y="7809"/>
                  <a:pt x="9192" y="7818"/>
                  <a:pt x="9200" y="7837"/>
                </a:cubicBezTo>
                <a:cubicBezTo>
                  <a:pt x="9211" y="7863"/>
                  <a:pt x="9205" y="7898"/>
                  <a:pt x="9188" y="7914"/>
                </a:cubicBezTo>
                <a:cubicBezTo>
                  <a:pt x="9171" y="7930"/>
                  <a:pt x="9148" y="7922"/>
                  <a:pt x="9137" y="7896"/>
                </a:cubicBezTo>
                <a:cubicBezTo>
                  <a:pt x="9126" y="7870"/>
                  <a:pt x="9132" y="7835"/>
                  <a:pt x="9149" y="7819"/>
                </a:cubicBezTo>
                <a:cubicBezTo>
                  <a:pt x="9153" y="7815"/>
                  <a:pt x="9158" y="7813"/>
                  <a:pt x="9163" y="7812"/>
                </a:cubicBezTo>
                <a:close/>
                <a:moveTo>
                  <a:pt x="8987" y="7954"/>
                </a:moveTo>
                <a:cubicBezTo>
                  <a:pt x="9022" y="7956"/>
                  <a:pt x="9052" y="8001"/>
                  <a:pt x="9034" y="8045"/>
                </a:cubicBezTo>
                <a:cubicBezTo>
                  <a:pt x="9023" y="8071"/>
                  <a:pt x="9002" y="8092"/>
                  <a:pt x="8986" y="8092"/>
                </a:cubicBezTo>
                <a:cubicBezTo>
                  <a:pt x="8939" y="8092"/>
                  <a:pt x="8915" y="8002"/>
                  <a:pt x="8952" y="7967"/>
                </a:cubicBezTo>
                <a:cubicBezTo>
                  <a:pt x="8963" y="7957"/>
                  <a:pt x="8975" y="7953"/>
                  <a:pt x="8987" y="7954"/>
                </a:cubicBezTo>
                <a:close/>
              </a:path>
            </a:pathLst>
          </a:custGeom>
          <a:ln w="12700">
            <a:miter lim="400000"/>
          </a:ln>
        </p:spPr>
      </p:pic>
      <p:sp>
        <p:nvSpPr>
          <p:cNvPr id="496" name="❶"/>
          <p:cNvSpPr/>
          <p:nvPr/>
        </p:nvSpPr>
        <p:spPr>
          <a:xfrm>
            <a:off x="8313062" y="3004424"/>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❶</a:t>
            </a:r>
          </a:p>
        </p:txBody>
      </p:sp>
      <p:sp>
        <p:nvSpPr>
          <p:cNvPr id="497" name="❺"/>
          <p:cNvSpPr/>
          <p:nvPr/>
        </p:nvSpPr>
        <p:spPr>
          <a:xfrm>
            <a:off x="17238290" y="1008165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❺</a:t>
            </a:r>
          </a:p>
        </p:txBody>
      </p:sp>
      <p:pic>
        <p:nvPicPr>
          <p:cNvPr id="498" name="屏幕快照 2019-03-28 下午12.57.31.png" descr="屏幕快照 2019-03-28 下午12.57.31.png"/>
          <p:cNvPicPr>
            <a:picLocks/>
          </p:cNvPicPr>
          <p:nvPr/>
        </p:nvPicPr>
        <p:blipFill>
          <a:blip r:embed="rId8">
            <a:extLst/>
          </a:blip>
          <a:stretch>
            <a:fillRect/>
          </a:stretch>
        </p:blipFill>
        <p:spPr>
          <a:xfrm rot="21470447">
            <a:off x="9167963" y="5564506"/>
            <a:ext cx="2181623" cy="558801"/>
          </a:xfrm>
          <a:prstGeom prst="rect">
            <a:avLst/>
          </a:prstGeom>
          <a:ln w="12700">
            <a:miter lim="400000"/>
          </a:ln>
        </p:spPr>
      </p:pic>
      <p:pic>
        <p:nvPicPr>
          <p:cNvPr id="499" name="屏幕快照 2019-03-28 下午12.57.31.png" descr="屏幕快照 2019-03-28 下午12.57.31.png"/>
          <p:cNvPicPr>
            <a:picLocks/>
          </p:cNvPicPr>
          <p:nvPr/>
        </p:nvPicPr>
        <p:blipFill>
          <a:blip r:embed="rId8">
            <a:extLst/>
          </a:blip>
          <a:stretch>
            <a:fillRect/>
          </a:stretch>
        </p:blipFill>
        <p:spPr>
          <a:xfrm rot="21393179">
            <a:off x="17456012" y="4435156"/>
            <a:ext cx="4051301" cy="1266490"/>
          </a:xfrm>
          <a:prstGeom prst="rect">
            <a:avLst/>
          </a:prstGeom>
          <a:ln w="12700">
            <a:miter lim="400000"/>
          </a:ln>
        </p:spPr>
      </p:pic>
      <p:pic>
        <p:nvPicPr>
          <p:cNvPr id="500" name="屏幕快照 2019-03-28 下午12.57.31.png" descr="屏幕快照 2019-03-28 下午12.57.31.png"/>
          <p:cNvPicPr>
            <a:picLocks/>
          </p:cNvPicPr>
          <p:nvPr/>
        </p:nvPicPr>
        <p:blipFill>
          <a:blip r:embed="rId8">
            <a:extLst/>
          </a:blip>
          <a:stretch>
            <a:fillRect/>
          </a:stretch>
        </p:blipFill>
        <p:spPr>
          <a:xfrm>
            <a:off x="20271775" y="3983388"/>
            <a:ext cx="1590485" cy="558801"/>
          </a:xfrm>
          <a:prstGeom prst="rect">
            <a:avLst/>
          </a:prstGeom>
          <a:ln w="12700">
            <a:miter lim="400000"/>
          </a:ln>
        </p:spPr>
      </p:pic>
      <p:pic>
        <p:nvPicPr>
          <p:cNvPr id="501" name="屏幕快照 2019-03-28 下午12.57.31.png" descr="屏幕快照 2019-03-28 下午12.57.31.png"/>
          <p:cNvPicPr>
            <a:picLocks/>
          </p:cNvPicPr>
          <p:nvPr/>
        </p:nvPicPr>
        <p:blipFill>
          <a:blip r:embed="rId8">
            <a:extLst/>
          </a:blip>
          <a:stretch>
            <a:fillRect/>
          </a:stretch>
        </p:blipFill>
        <p:spPr>
          <a:xfrm>
            <a:off x="17695736" y="6436257"/>
            <a:ext cx="2842995" cy="558801"/>
          </a:xfrm>
          <a:prstGeom prst="rect">
            <a:avLst/>
          </a:prstGeom>
          <a:ln w="12700">
            <a:miter lim="400000"/>
          </a:ln>
        </p:spPr>
      </p:pic>
      <p:pic>
        <p:nvPicPr>
          <p:cNvPr id="502" name="屏幕快照 2019-03-28 下午12.57.31.png" descr="屏幕快照 2019-03-28 下午12.57.31.png"/>
          <p:cNvPicPr>
            <a:picLocks/>
          </p:cNvPicPr>
          <p:nvPr/>
        </p:nvPicPr>
        <p:blipFill>
          <a:blip r:embed="rId8">
            <a:extLst/>
          </a:blip>
          <a:stretch>
            <a:fillRect/>
          </a:stretch>
        </p:blipFill>
        <p:spPr>
          <a:xfrm>
            <a:off x="13175028" y="5229431"/>
            <a:ext cx="1687352" cy="736601"/>
          </a:xfrm>
          <a:prstGeom prst="rect">
            <a:avLst/>
          </a:prstGeom>
          <a:ln w="12700">
            <a:miter lim="400000"/>
          </a:ln>
        </p:spPr>
      </p:pic>
      <p:pic>
        <p:nvPicPr>
          <p:cNvPr id="503" name="屏幕快照 2019-03-28 下午12.57.31.png" descr="屏幕快照 2019-03-28 下午12.57.31.png"/>
          <p:cNvPicPr>
            <a:picLocks/>
          </p:cNvPicPr>
          <p:nvPr/>
        </p:nvPicPr>
        <p:blipFill>
          <a:blip r:embed="rId8">
            <a:extLst/>
          </a:blip>
          <a:stretch>
            <a:fillRect/>
          </a:stretch>
        </p:blipFill>
        <p:spPr>
          <a:xfrm>
            <a:off x="11826999" y="6698396"/>
            <a:ext cx="1928614" cy="736601"/>
          </a:xfrm>
          <a:prstGeom prst="rect">
            <a:avLst/>
          </a:prstGeom>
          <a:ln w="12700">
            <a:miter lim="400000"/>
          </a:ln>
        </p:spPr>
      </p:pic>
      <p:pic>
        <p:nvPicPr>
          <p:cNvPr id="504" name="屏幕快照 2019-03-28 下午12.57.31.png" descr="屏幕快照 2019-03-28 下午12.57.31.png"/>
          <p:cNvPicPr>
            <a:picLocks/>
          </p:cNvPicPr>
          <p:nvPr/>
        </p:nvPicPr>
        <p:blipFill>
          <a:blip r:embed="rId8">
            <a:extLst/>
          </a:blip>
          <a:stretch>
            <a:fillRect/>
          </a:stretch>
        </p:blipFill>
        <p:spPr>
          <a:xfrm>
            <a:off x="8579154" y="4002889"/>
            <a:ext cx="749301" cy="2315500"/>
          </a:xfrm>
          <a:prstGeom prst="rect">
            <a:avLst/>
          </a:prstGeom>
          <a:ln w="12700">
            <a:miter lim="400000"/>
          </a:ln>
        </p:spPr>
      </p:pic>
      <p:pic>
        <p:nvPicPr>
          <p:cNvPr id="505" name="屏幕快照 2019-03-28 下午12.57.31.png" descr="屏幕快照 2019-03-28 下午12.57.31.png"/>
          <p:cNvPicPr>
            <a:picLocks/>
          </p:cNvPicPr>
          <p:nvPr/>
        </p:nvPicPr>
        <p:blipFill>
          <a:blip r:embed="rId8">
            <a:extLst/>
          </a:blip>
          <a:stretch>
            <a:fillRect/>
          </a:stretch>
        </p:blipFill>
        <p:spPr>
          <a:xfrm rot="21470447">
            <a:off x="9635934" y="8400487"/>
            <a:ext cx="1404110" cy="558801"/>
          </a:xfrm>
          <a:prstGeom prst="rect">
            <a:avLst/>
          </a:prstGeom>
          <a:ln w="12700">
            <a:miter lim="400000"/>
          </a:ln>
        </p:spPr>
      </p:pic>
      <p:pic>
        <p:nvPicPr>
          <p:cNvPr id="506" name="屏幕快照 2019-03-28 下午12.57.31.png" descr="屏幕快照 2019-03-28 下午12.57.31.png"/>
          <p:cNvPicPr>
            <a:picLocks/>
          </p:cNvPicPr>
          <p:nvPr/>
        </p:nvPicPr>
        <p:blipFill>
          <a:blip r:embed="rId8">
            <a:extLst/>
          </a:blip>
          <a:stretch>
            <a:fillRect/>
          </a:stretch>
        </p:blipFill>
        <p:spPr>
          <a:xfrm rot="21470447">
            <a:off x="19886431" y="5129116"/>
            <a:ext cx="1404110" cy="558801"/>
          </a:xfrm>
          <a:prstGeom prst="rect">
            <a:avLst/>
          </a:prstGeom>
          <a:ln w="12700">
            <a:miter lim="400000"/>
          </a:ln>
        </p:spPr>
      </p:pic>
      <p:pic>
        <p:nvPicPr>
          <p:cNvPr id="507" name="屏幕快照 2019-03-28 下午12.57.31.png" descr="屏幕快照 2019-03-28 下午12.57.31.png"/>
          <p:cNvPicPr>
            <a:picLocks/>
          </p:cNvPicPr>
          <p:nvPr/>
        </p:nvPicPr>
        <p:blipFill>
          <a:blip r:embed="rId8">
            <a:extLst/>
          </a:blip>
          <a:stretch>
            <a:fillRect/>
          </a:stretch>
        </p:blipFill>
        <p:spPr>
          <a:xfrm rot="21470447">
            <a:off x="20265409" y="11417587"/>
            <a:ext cx="2089385" cy="1188411"/>
          </a:xfrm>
          <a:prstGeom prst="rect">
            <a:avLst/>
          </a:prstGeom>
          <a:ln w="12700">
            <a:miter lim="400000"/>
          </a:ln>
        </p:spPr>
      </p:pic>
      <p:pic>
        <p:nvPicPr>
          <p:cNvPr id="508" name="屏幕快照 2019-03-28 下午12.57.31.png" descr="屏幕快照 2019-03-28 下午12.57.31.png"/>
          <p:cNvPicPr>
            <a:picLocks/>
          </p:cNvPicPr>
          <p:nvPr/>
        </p:nvPicPr>
        <p:blipFill>
          <a:blip r:embed="rId8">
            <a:extLst/>
          </a:blip>
          <a:stretch>
            <a:fillRect/>
          </a:stretch>
        </p:blipFill>
        <p:spPr>
          <a:xfrm>
            <a:off x="16678070" y="5935107"/>
            <a:ext cx="1089729" cy="422051"/>
          </a:xfrm>
          <a:prstGeom prst="rect">
            <a:avLst/>
          </a:prstGeom>
          <a:ln w="12700">
            <a:miter lim="400000"/>
          </a:ln>
        </p:spPr>
      </p:pic>
      <p:pic>
        <p:nvPicPr>
          <p:cNvPr id="509" name="屏幕快照 2019-03-28 下午12.57.31.png" descr="屏幕快照 2019-03-28 下午12.57.31.png"/>
          <p:cNvPicPr>
            <a:picLocks/>
          </p:cNvPicPr>
          <p:nvPr/>
        </p:nvPicPr>
        <p:blipFill>
          <a:blip r:embed="rId8">
            <a:extLst/>
          </a:blip>
          <a:stretch>
            <a:fillRect/>
          </a:stretch>
        </p:blipFill>
        <p:spPr>
          <a:xfrm>
            <a:off x="20236352" y="5818942"/>
            <a:ext cx="1089729" cy="474443"/>
          </a:xfrm>
          <a:prstGeom prst="rect">
            <a:avLst/>
          </a:prstGeom>
          <a:ln w="12700">
            <a:miter lim="400000"/>
          </a:ln>
        </p:spPr>
      </p:pic>
      <p:sp>
        <p:nvSpPr>
          <p:cNvPr id="510" name="❸"/>
          <p:cNvSpPr/>
          <p:nvPr/>
        </p:nvSpPr>
        <p:spPr>
          <a:xfrm>
            <a:off x="20404326" y="5560863"/>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❸</a:t>
            </a:r>
          </a:p>
        </p:txBody>
      </p:sp>
      <p:pic>
        <p:nvPicPr>
          <p:cNvPr id="511" name="屏幕快照 2019-03-28 下午12.57.31.png" descr="屏幕快照 2019-03-28 下午12.57.31.png"/>
          <p:cNvPicPr>
            <a:picLocks/>
          </p:cNvPicPr>
          <p:nvPr/>
        </p:nvPicPr>
        <p:blipFill>
          <a:blip r:embed="rId8">
            <a:extLst/>
          </a:blip>
          <a:stretch>
            <a:fillRect/>
          </a:stretch>
        </p:blipFill>
        <p:spPr>
          <a:xfrm>
            <a:off x="8475609" y="6515534"/>
            <a:ext cx="956391" cy="474442"/>
          </a:xfrm>
          <a:prstGeom prst="rect">
            <a:avLst/>
          </a:prstGeom>
          <a:ln w="12700">
            <a:miter lim="400000"/>
          </a:ln>
        </p:spPr>
      </p:pic>
      <p:pic>
        <p:nvPicPr>
          <p:cNvPr id="512" name="屏幕快照 2019-03-28 下午12.57.31.png" descr="屏幕快照 2019-03-28 下午12.57.31.png"/>
          <p:cNvPicPr>
            <a:picLocks/>
          </p:cNvPicPr>
          <p:nvPr/>
        </p:nvPicPr>
        <p:blipFill>
          <a:blip r:embed="rId8">
            <a:extLst/>
          </a:blip>
          <a:stretch>
            <a:fillRect/>
          </a:stretch>
        </p:blipFill>
        <p:spPr>
          <a:xfrm>
            <a:off x="10693026" y="6698396"/>
            <a:ext cx="956392" cy="736601"/>
          </a:xfrm>
          <a:prstGeom prst="rect">
            <a:avLst/>
          </a:prstGeom>
          <a:ln w="12700">
            <a:miter lim="400000"/>
          </a:ln>
        </p:spPr>
      </p:pic>
      <p:pic>
        <p:nvPicPr>
          <p:cNvPr id="513" name="屏幕快照 2019-03-28 下午12.57.31.png" descr="屏幕快照 2019-03-28 下午12.57.31.png"/>
          <p:cNvPicPr>
            <a:picLocks/>
          </p:cNvPicPr>
          <p:nvPr/>
        </p:nvPicPr>
        <p:blipFill>
          <a:blip r:embed="rId8">
            <a:extLst/>
          </a:blip>
          <a:stretch>
            <a:fillRect/>
          </a:stretch>
        </p:blipFill>
        <p:spPr>
          <a:xfrm>
            <a:off x="11302669" y="7572797"/>
            <a:ext cx="956391" cy="322995"/>
          </a:xfrm>
          <a:prstGeom prst="rect">
            <a:avLst/>
          </a:prstGeom>
          <a:ln w="12700">
            <a:miter lim="400000"/>
          </a:ln>
        </p:spPr>
      </p:pic>
      <p:pic>
        <p:nvPicPr>
          <p:cNvPr id="514" name="屏幕快照 2019-03-28 下午12.57.31.png" descr="屏幕快照 2019-03-28 下午12.57.31.png"/>
          <p:cNvPicPr>
            <a:picLocks/>
          </p:cNvPicPr>
          <p:nvPr/>
        </p:nvPicPr>
        <p:blipFill>
          <a:blip r:embed="rId8">
            <a:extLst/>
          </a:blip>
          <a:stretch>
            <a:fillRect/>
          </a:stretch>
        </p:blipFill>
        <p:spPr>
          <a:xfrm>
            <a:off x="10693026" y="8328690"/>
            <a:ext cx="956392" cy="322995"/>
          </a:xfrm>
          <a:prstGeom prst="rect">
            <a:avLst/>
          </a:prstGeom>
          <a:ln w="12700">
            <a:miter lim="400000"/>
          </a:ln>
        </p:spPr>
      </p:pic>
      <p:sp>
        <p:nvSpPr>
          <p:cNvPr id="515" name="❹"/>
          <p:cNvSpPr/>
          <p:nvPr/>
        </p:nvSpPr>
        <p:spPr>
          <a:xfrm>
            <a:off x="9978163" y="8376329"/>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❹</a:t>
            </a:r>
          </a:p>
        </p:txBody>
      </p:sp>
      <p:pic>
        <p:nvPicPr>
          <p:cNvPr id="516" name="屏幕快照 2019-03-28 下午12.57.31.png" descr="屏幕快照 2019-03-28 下午12.57.31.png"/>
          <p:cNvPicPr>
            <a:picLocks/>
          </p:cNvPicPr>
          <p:nvPr/>
        </p:nvPicPr>
        <p:blipFill>
          <a:blip r:embed="rId8">
            <a:extLst/>
          </a:blip>
          <a:stretch>
            <a:fillRect/>
          </a:stretch>
        </p:blipFill>
        <p:spPr>
          <a:xfrm>
            <a:off x="11509616" y="7685847"/>
            <a:ext cx="956391" cy="322996"/>
          </a:xfrm>
          <a:prstGeom prst="rect">
            <a:avLst/>
          </a:prstGeom>
          <a:ln w="12700">
            <a:miter lim="400000"/>
          </a:ln>
        </p:spPr>
      </p:pic>
      <p:pic>
        <p:nvPicPr>
          <p:cNvPr id="517" name="屏幕快照 2019-03-28 下午12.57.31.png" descr="屏幕快照 2019-03-28 下午12.57.31.png"/>
          <p:cNvPicPr>
            <a:picLocks/>
          </p:cNvPicPr>
          <p:nvPr/>
        </p:nvPicPr>
        <p:blipFill>
          <a:blip r:embed="rId8">
            <a:extLst/>
          </a:blip>
          <a:stretch>
            <a:fillRect/>
          </a:stretch>
        </p:blipFill>
        <p:spPr>
          <a:xfrm>
            <a:off x="11788899" y="4829374"/>
            <a:ext cx="2181623" cy="673101"/>
          </a:xfrm>
          <a:prstGeom prst="rect">
            <a:avLst/>
          </a:prstGeom>
          <a:ln w="12700">
            <a:miter lim="400000"/>
          </a:ln>
        </p:spPr>
      </p:pic>
      <p:pic>
        <p:nvPicPr>
          <p:cNvPr id="518" name="屏幕快照 2019-03-28 下午12.57.31.png" descr="屏幕快照 2019-03-28 下午12.57.31.png"/>
          <p:cNvPicPr>
            <a:picLocks/>
          </p:cNvPicPr>
          <p:nvPr/>
        </p:nvPicPr>
        <p:blipFill>
          <a:blip r:embed="rId8">
            <a:extLst/>
          </a:blip>
          <a:stretch>
            <a:fillRect/>
          </a:stretch>
        </p:blipFill>
        <p:spPr>
          <a:xfrm>
            <a:off x="9482090" y="3839330"/>
            <a:ext cx="1089729" cy="673101"/>
          </a:xfrm>
          <a:prstGeom prst="rect">
            <a:avLst/>
          </a:prstGeom>
          <a:ln w="12700">
            <a:miter lim="400000"/>
          </a:ln>
        </p:spPr>
      </p:pic>
      <p:pic>
        <p:nvPicPr>
          <p:cNvPr id="519" name="屏幕快照 2019-03-28 下午12.57.31.png" descr="屏幕快照 2019-03-28 下午12.57.31.png"/>
          <p:cNvPicPr>
            <a:picLocks/>
          </p:cNvPicPr>
          <p:nvPr/>
        </p:nvPicPr>
        <p:blipFill>
          <a:blip r:embed="rId8">
            <a:extLst/>
          </a:blip>
          <a:stretch>
            <a:fillRect/>
          </a:stretch>
        </p:blipFill>
        <p:spPr>
          <a:xfrm>
            <a:off x="10557398" y="5350081"/>
            <a:ext cx="922847" cy="673101"/>
          </a:xfrm>
          <a:prstGeom prst="rect">
            <a:avLst/>
          </a:prstGeom>
          <a:ln w="12700">
            <a:miter lim="400000"/>
          </a:ln>
        </p:spPr>
      </p:pic>
      <p:pic>
        <p:nvPicPr>
          <p:cNvPr id="520" name="屏幕快照 2019-03-28 下午12.57.31.png" descr="屏幕快照 2019-03-28 下午12.57.31.png"/>
          <p:cNvPicPr>
            <a:picLocks/>
          </p:cNvPicPr>
          <p:nvPr/>
        </p:nvPicPr>
        <p:blipFill>
          <a:blip r:embed="rId8">
            <a:extLst/>
          </a:blip>
          <a:stretch>
            <a:fillRect/>
          </a:stretch>
        </p:blipFill>
        <p:spPr>
          <a:xfrm>
            <a:off x="9616332" y="7951561"/>
            <a:ext cx="515610" cy="673101"/>
          </a:xfrm>
          <a:prstGeom prst="rect">
            <a:avLst/>
          </a:prstGeom>
          <a:ln w="12700">
            <a:miter lim="400000"/>
          </a:ln>
        </p:spPr>
      </p:pic>
      <p:pic>
        <p:nvPicPr>
          <p:cNvPr id="521" name="屏幕快照 2019-03-28 下午12.57.31.png" descr="屏幕快照 2019-03-28 下午12.57.31.png"/>
          <p:cNvPicPr>
            <a:picLocks/>
          </p:cNvPicPr>
          <p:nvPr/>
        </p:nvPicPr>
        <p:blipFill>
          <a:blip r:embed="rId8">
            <a:extLst/>
          </a:blip>
          <a:stretch>
            <a:fillRect/>
          </a:stretch>
        </p:blipFill>
        <p:spPr>
          <a:xfrm>
            <a:off x="9482349" y="6216650"/>
            <a:ext cx="515610" cy="322995"/>
          </a:xfrm>
          <a:prstGeom prst="rect">
            <a:avLst/>
          </a:prstGeom>
          <a:ln w="12700">
            <a:miter lim="400000"/>
          </a:ln>
        </p:spPr>
      </p:pic>
      <p:pic>
        <p:nvPicPr>
          <p:cNvPr id="522" name="屏幕快照 2019-03-28 下午12.57.31.png" descr="屏幕快照 2019-03-28 下午12.57.31.png"/>
          <p:cNvPicPr>
            <a:picLocks/>
          </p:cNvPicPr>
          <p:nvPr/>
        </p:nvPicPr>
        <p:blipFill>
          <a:blip r:embed="rId8">
            <a:extLst/>
          </a:blip>
          <a:stretch>
            <a:fillRect/>
          </a:stretch>
        </p:blipFill>
        <p:spPr>
          <a:xfrm>
            <a:off x="13066424" y="5381831"/>
            <a:ext cx="515610" cy="609601"/>
          </a:xfrm>
          <a:prstGeom prst="rect">
            <a:avLst/>
          </a:prstGeom>
          <a:ln w="12700">
            <a:miter lim="400000"/>
          </a:ln>
        </p:spPr>
      </p:pic>
      <p:sp>
        <p:nvSpPr>
          <p:cNvPr id="523" name="❷"/>
          <p:cNvSpPr/>
          <p:nvPr/>
        </p:nvSpPr>
        <p:spPr>
          <a:xfrm>
            <a:off x="17867340" y="2418856"/>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latin typeface="PingFang SC Regular"/>
                <a:ea typeface="PingFang SC Regular"/>
                <a:cs typeface="PingFang SC Regular"/>
                <a:sym typeface="PingFang SC Regular"/>
              </a:defRPr>
            </a:lvl1pPr>
          </a:lstStyle>
          <a:p>
            <a:r>
              <a:t>❷</a:t>
            </a:r>
          </a:p>
        </p:txBody>
      </p:sp>
      <p:sp>
        <p:nvSpPr>
          <p:cNvPr id="54"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
        <p:nvSpPr>
          <p:cNvPr id="55" name="5）页框号和页内偏移地址送物理地址寄存器，计算物理地址。…"/>
          <p:cNvSpPr/>
          <p:nvPr/>
        </p:nvSpPr>
        <p:spPr>
          <a:xfrm>
            <a:off x="14741970" y="2211188"/>
            <a:ext cx="7439570" cy="3057247"/>
          </a:xfrm>
          <a:prstGeom prst="rect">
            <a:avLst/>
          </a:prstGeom>
          <a:solidFill>
            <a:schemeClr val="bg2"/>
          </a:solidFill>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lnSpc>
                <a:spcPct val="120000"/>
              </a:lnSpc>
            </a:pPr>
            <a:r>
              <a:rPr sz="4000" dirty="0"/>
              <a:t>5）</a:t>
            </a:r>
            <a:r>
              <a:rPr sz="4000" b="1" dirty="0">
                <a:latin typeface="Helvetica"/>
                <a:ea typeface="Helvetica"/>
                <a:cs typeface="Helvetica"/>
                <a:sym typeface="Helvetica"/>
              </a:rPr>
              <a:t>页框号</a:t>
            </a:r>
            <a:r>
              <a:rPr sz="4000" dirty="0"/>
              <a:t>和</a:t>
            </a:r>
            <a:r>
              <a:rPr sz="4000" b="1" dirty="0">
                <a:latin typeface="Helvetica"/>
                <a:ea typeface="Helvetica"/>
                <a:cs typeface="Helvetica"/>
                <a:sym typeface="Helvetica"/>
              </a:rPr>
              <a:t>页内偏移地址</a:t>
            </a:r>
            <a:r>
              <a:rPr sz="4000" dirty="0"/>
              <a:t>送物理地址寄存器，计算</a:t>
            </a:r>
            <a:r>
              <a:rPr sz="4000" b="1" dirty="0">
                <a:latin typeface="Helvetica"/>
                <a:ea typeface="Helvetica"/>
                <a:cs typeface="Helvetica"/>
                <a:sym typeface="Helvetica"/>
              </a:rPr>
              <a:t>物理地址</a:t>
            </a:r>
            <a:r>
              <a:rPr sz="4000" dirty="0"/>
              <a:t>。</a:t>
            </a:r>
          </a:p>
          <a:p>
            <a:pPr algn="l">
              <a:lnSpc>
                <a:spcPct val="120000"/>
              </a:lnSpc>
            </a:pPr>
            <a:r>
              <a:rPr sz="4000" dirty="0"/>
              <a:t>      </a:t>
            </a:r>
            <a:r>
              <a:rPr sz="4000" u="sng" dirty="0"/>
              <a:t>物理地址=</a:t>
            </a:r>
            <a:r>
              <a:rPr sz="4000" u="sng" dirty="0" smtClean="0"/>
              <a:t>页框大小</a:t>
            </a:r>
            <a:r>
              <a:rPr lang="zh-CN" altLang="en-US" sz="4000" u="sng" dirty="0" smtClean="0"/>
              <a:t>*</a:t>
            </a:r>
            <a:r>
              <a:rPr sz="4000" u="sng" dirty="0" smtClean="0"/>
              <a:t>页框号</a:t>
            </a:r>
            <a:r>
              <a:rPr sz="4000" u="sng" dirty="0"/>
              <a:t>+页内偏移量</a:t>
            </a:r>
          </a:p>
        </p:txBody>
      </p:sp>
    </p:spTree>
    <p:extLst>
      <p:ext uri="{BB962C8B-B14F-4D97-AF65-F5344CB8AC3E}">
        <p14:creationId xmlns:p14="http://schemas.microsoft.com/office/powerpoint/2010/main" val="23362173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2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30"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531"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grpSp>
        <p:nvGrpSpPr>
          <p:cNvPr id="534" name="分页地址变换"/>
          <p:cNvGrpSpPr/>
          <p:nvPr/>
        </p:nvGrpSpPr>
        <p:grpSpPr>
          <a:xfrm>
            <a:off x="712766" y="2138618"/>
            <a:ext cx="4076701" cy="1143001"/>
            <a:chOff x="0" y="0"/>
            <a:chExt cx="4076700" cy="1143000"/>
          </a:xfrm>
        </p:grpSpPr>
        <p:sp>
          <p:nvSpPr>
            <p:cNvPr id="533" name="分页地址变换"/>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分页地址变换</a:t>
              </a:r>
            </a:p>
          </p:txBody>
        </p:sp>
        <p:pic>
          <p:nvPicPr>
            <p:cNvPr id="532" name="分页地址变换" descr="分页地址变换"/>
            <p:cNvPicPr>
              <a:picLocks/>
            </p:cNvPicPr>
            <p:nvPr/>
          </p:nvPicPr>
          <p:blipFill>
            <a:blip r:embed="rId4">
              <a:alphaModFix amt="20143"/>
              <a:extLst/>
            </a:blip>
            <a:stretch>
              <a:fillRect/>
            </a:stretch>
          </p:blipFill>
          <p:spPr>
            <a:xfrm>
              <a:off x="0" y="-1"/>
              <a:ext cx="4076701" cy="1143001"/>
            </a:xfrm>
            <a:prstGeom prst="rect">
              <a:avLst/>
            </a:prstGeom>
            <a:effectLst/>
          </p:spPr>
        </p:pic>
      </p:grpSp>
      <p:sp>
        <p:nvSpPr>
          <p:cNvPr id="535" name="1）进程执行，PCB中页表起始地址和页表长度送CPU的页表寄存器"/>
          <p:cNvSpPr/>
          <p:nvPr/>
        </p:nvSpPr>
        <p:spPr>
          <a:xfrm>
            <a:off x="1144593" y="4145464"/>
            <a:ext cx="1891728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1）进程执行，PCB中</a:t>
            </a:r>
            <a:r>
              <a:rPr b="1" dirty="0">
                <a:latin typeface="Helvetica"/>
                <a:ea typeface="Helvetica"/>
                <a:cs typeface="Helvetica"/>
                <a:sym typeface="Helvetica"/>
              </a:rPr>
              <a:t>页表起始地址</a:t>
            </a:r>
            <a:r>
              <a:rPr dirty="0"/>
              <a:t>和</a:t>
            </a:r>
            <a:r>
              <a:rPr b="1" dirty="0">
                <a:latin typeface="Helvetica"/>
                <a:ea typeface="Helvetica"/>
                <a:cs typeface="Helvetica"/>
                <a:sym typeface="Helvetica"/>
              </a:rPr>
              <a:t>页表长度</a:t>
            </a:r>
            <a:r>
              <a:rPr dirty="0"/>
              <a:t>送CPU的页表寄存器</a:t>
            </a:r>
          </a:p>
        </p:txBody>
      </p:sp>
      <p:sp>
        <p:nvSpPr>
          <p:cNvPr id="536" name="2）CPU访问某个逻辑单元A"/>
          <p:cNvSpPr/>
          <p:nvPr/>
        </p:nvSpPr>
        <p:spPr>
          <a:xfrm>
            <a:off x="1144594" y="5214008"/>
            <a:ext cx="791083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2）CPU访问某个逻辑单元A</a:t>
            </a:r>
          </a:p>
        </p:txBody>
      </p:sp>
      <p:sp>
        <p:nvSpPr>
          <p:cNvPr id="537" name="3）由分页地址变换硬件自动将A分为页号和页内偏移两部分"/>
          <p:cNvSpPr/>
          <p:nvPr/>
        </p:nvSpPr>
        <p:spPr>
          <a:xfrm>
            <a:off x="1144594" y="6330460"/>
            <a:ext cx="1676590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3）由分页</a:t>
            </a:r>
            <a:r>
              <a:rPr b="1">
                <a:latin typeface="Helvetica"/>
                <a:ea typeface="Helvetica"/>
                <a:cs typeface="Helvetica"/>
                <a:sym typeface="Helvetica"/>
              </a:rPr>
              <a:t>地址变换硬件</a:t>
            </a:r>
            <a:r>
              <a:t>自动将A分为</a:t>
            </a:r>
            <a:r>
              <a:rPr b="1">
                <a:latin typeface="Helvetica"/>
                <a:ea typeface="Helvetica"/>
                <a:cs typeface="Helvetica"/>
                <a:sym typeface="Helvetica"/>
              </a:rPr>
              <a:t>页号</a:t>
            </a:r>
            <a:r>
              <a:t>和</a:t>
            </a:r>
            <a:r>
              <a:rPr b="1">
                <a:latin typeface="Helvetica"/>
                <a:ea typeface="Helvetica"/>
                <a:cs typeface="Helvetica"/>
                <a:sym typeface="Helvetica"/>
              </a:rPr>
              <a:t>页内偏移</a:t>
            </a:r>
            <a:r>
              <a:t>两部分</a:t>
            </a:r>
          </a:p>
        </p:txBody>
      </p:sp>
      <p:sp>
        <p:nvSpPr>
          <p:cNvPr id="538" name="4）由硬件检索页表，得到A所在的页对应的页框号"/>
          <p:cNvSpPr/>
          <p:nvPr/>
        </p:nvSpPr>
        <p:spPr>
          <a:xfrm>
            <a:off x="1144594" y="7563324"/>
            <a:ext cx="1422590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dirty="0"/>
              <a:t>4）由硬件检索</a:t>
            </a:r>
            <a:r>
              <a:rPr b="1" dirty="0">
                <a:latin typeface="Helvetica"/>
                <a:ea typeface="Helvetica"/>
                <a:cs typeface="Helvetica"/>
                <a:sym typeface="Helvetica"/>
              </a:rPr>
              <a:t>页表</a:t>
            </a:r>
            <a:r>
              <a:rPr dirty="0"/>
              <a:t>，得到A所在的页对应的</a:t>
            </a:r>
            <a:r>
              <a:rPr b="1" dirty="0">
                <a:latin typeface="Helvetica"/>
                <a:ea typeface="Helvetica"/>
                <a:cs typeface="Helvetica"/>
                <a:sym typeface="Helvetica"/>
              </a:rPr>
              <a:t>页框号</a:t>
            </a:r>
          </a:p>
        </p:txBody>
      </p:sp>
      <p:sp>
        <p:nvSpPr>
          <p:cNvPr id="539" name="5）页框号和页内偏移地址送物理地址寄存器，计算物理地址。…"/>
          <p:cNvSpPr/>
          <p:nvPr/>
        </p:nvSpPr>
        <p:spPr>
          <a:xfrm>
            <a:off x="1144594" y="8860184"/>
            <a:ext cx="17770890" cy="19492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pPr>
            <a:r>
              <a:rPr dirty="0"/>
              <a:t>5）</a:t>
            </a:r>
            <a:r>
              <a:rPr b="1" dirty="0">
                <a:latin typeface="Helvetica"/>
                <a:ea typeface="Helvetica"/>
                <a:cs typeface="Helvetica"/>
                <a:sym typeface="Helvetica"/>
              </a:rPr>
              <a:t>页框号</a:t>
            </a:r>
            <a:r>
              <a:rPr dirty="0"/>
              <a:t>和</a:t>
            </a:r>
            <a:r>
              <a:rPr b="1" dirty="0">
                <a:latin typeface="Helvetica"/>
                <a:ea typeface="Helvetica"/>
                <a:cs typeface="Helvetica"/>
                <a:sym typeface="Helvetica"/>
              </a:rPr>
              <a:t>页内偏移地址</a:t>
            </a:r>
            <a:r>
              <a:rPr dirty="0"/>
              <a:t>送物理地址寄存器，计算</a:t>
            </a:r>
            <a:r>
              <a:rPr b="1" dirty="0">
                <a:latin typeface="Helvetica"/>
                <a:ea typeface="Helvetica"/>
                <a:cs typeface="Helvetica"/>
                <a:sym typeface="Helvetica"/>
              </a:rPr>
              <a:t>物理地址</a:t>
            </a:r>
            <a:r>
              <a:rPr dirty="0"/>
              <a:t>。</a:t>
            </a:r>
          </a:p>
          <a:p>
            <a:pPr algn="l">
              <a:lnSpc>
                <a:spcPct val="120000"/>
              </a:lnSpc>
            </a:pPr>
            <a:r>
              <a:rPr dirty="0"/>
              <a:t>      </a:t>
            </a:r>
            <a:r>
              <a:rPr u="sng" dirty="0"/>
              <a:t>物理地址=</a:t>
            </a:r>
            <a:r>
              <a:rPr u="sng" dirty="0" smtClean="0"/>
              <a:t>页框大小</a:t>
            </a:r>
            <a:r>
              <a:rPr lang="zh-CN" altLang="en-US" u="sng" dirty="0" smtClean="0"/>
              <a:t>*</a:t>
            </a:r>
            <a:r>
              <a:rPr u="sng" dirty="0" smtClean="0"/>
              <a:t>页框号</a:t>
            </a:r>
            <a:r>
              <a:rPr u="sng" dirty="0"/>
              <a:t>+页内偏移量</a:t>
            </a:r>
          </a:p>
        </p:txBody>
      </p:sp>
      <p:pic>
        <p:nvPicPr>
          <p:cNvPr id="540" name="屏幕快照 2019-03-06 下午3.29.37.png" descr="屏幕快照 2019-03-06 下午3.29.37.png"/>
          <p:cNvPicPr>
            <a:picLocks noChangeAspect="1"/>
          </p:cNvPicPr>
          <p:nvPr/>
        </p:nvPicPr>
        <p:blipFill>
          <a:blip r:embed="rId5">
            <a:extLst/>
          </a:blip>
          <a:stretch>
            <a:fillRect/>
          </a:stretch>
        </p:blipFill>
        <p:spPr>
          <a:xfrm>
            <a:off x="19527994" y="742950"/>
            <a:ext cx="4051301" cy="1308100"/>
          </a:xfrm>
          <a:prstGeom prst="rect">
            <a:avLst/>
          </a:prstGeom>
          <a:ln w="12700">
            <a:miter lim="400000"/>
          </a:ln>
        </p:spPr>
      </p:pic>
      <p:sp>
        <p:nvSpPr>
          <p:cNvPr id="16"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Tree>
    <p:extLst>
      <p:ext uri="{BB962C8B-B14F-4D97-AF65-F5344CB8AC3E}">
        <p14:creationId xmlns:p14="http://schemas.microsoft.com/office/powerpoint/2010/main" val="191618767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4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4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546"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547" name="如图，假定页大小为1KB，进程的逻辑地址空间有1026个单元，逻辑地址为0～1025，将逻辑地址空间划分为两个页，即0号页和1号页。请计算出逻辑单元1025对应的物理地址。"/>
          <p:cNvSpPr/>
          <p:nvPr/>
        </p:nvSpPr>
        <p:spPr>
          <a:xfrm>
            <a:off x="2147605" y="2032113"/>
            <a:ext cx="20088789" cy="27978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如图，假定页大小为1KB，进程的</a:t>
            </a:r>
            <a:r>
              <a:rPr b="1">
                <a:latin typeface="Helvetica"/>
                <a:ea typeface="Helvetica"/>
                <a:cs typeface="Helvetica"/>
                <a:sym typeface="Helvetica"/>
              </a:rPr>
              <a:t>逻辑地址空间</a:t>
            </a:r>
            <a:r>
              <a:t>有</a:t>
            </a:r>
            <a:r>
              <a:rPr b="1">
                <a:latin typeface="Helvetica"/>
                <a:ea typeface="Helvetica"/>
                <a:cs typeface="Helvetica"/>
                <a:sym typeface="Helvetica"/>
              </a:rPr>
              <a:t>1026个单元</a:t>
            </a:r>
            <a:r>
              <a:t>，逻辑地址为</a:t>
            </a:r>
            <a:r>
              <a:rPr b="1">
                <a:latin typeface="Helvetica"/>
                <a:ea typeface="Helvetica"/>
                <a:cs typeface="Helvetica"/>
                <a:sym typeface="Helvetica"/>
              </a:rPr>
              <a:t>0～1025</a:t>
            </a:r>
            <a:r>
              <a:t>，将逻辑地址空间划分为</a:t>
            </a:r>
            <a:r>
              <a:rPr b="1">
                <a:latin typeface="Helvetica"/>
                <a:ea typeface="Helvetica"/>
                <a:cs typeface="Helvetica"/>
                <a:sym typeface="Helvetica"/>
              </a:rPr>
              <a:t>两个页</a:t>
            </a:r>
            <a:r>
              <a:t>，即0号页和1号页</a:t>
            </a:r>
            <a:r>
              <a:rPr u="sng"/>
              <a:t>。请计算出逻辑单元1025对应的物理地址。</a:t>
            </a:r>
          </a:p>
        </p:txBody>
      </p:sp>
      <p:graphicFrame>
        <p:nvGraphicFramePr>
          <p:cNvPr id="548" name="表格"/>
          <p:cNvGraphicFramePr/>
          <p:nvPr/>
        </p:nvGraphicFramePr>
        <p:xfrm>
          <a:off x="2225462" y="7085648"/>
          <a:ext cx="1540498" cy="3297270"/>
        </p:xfrm>
        <a:graphic>
          <a:graphicData uri="http://schemas.openxmlformats.org/drawingml/2006/table">
            <a:tbl>
              <a:tblPr bandRow="1">
                <a:tableStyleId>{4C3C2611-4C71-4FC5-86AE-919BDF0F9419}</a:tableStyleId>
              </a:tblPr>
              <a:tblGrid>
                <a:gridCol w="770249"/>
                <a:gridCol w="770249"/>
              </a:tblGrid>
              <a:tr h="1099090">
                <a:tc>
                  <a:txBody>
                    <a:bodyPr/>
                    <a:lstStyle/>
                    <a:p>
                      <a:pPr defTabSz="914400">
                        <a:defRPr sz="1800"/>
                      </a:pPr>
                      <a:r>
                        <a:rPr sz="48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48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099090">
                <a:tc>
                  <a:txBody>
                    <a:bodyPr/>
                    <a:lstStyle/>
                    <a:p>
                      <a:pPr defTabSz="914400">
                        <a:defRPr sz="1800"/>
                      </a:pPr>
                      <a:r>
                        <a:rPr sz="4800"/>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4800"/>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099090">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549" name="页表"/>
          <p:cNvSpPr/>
          <p:nvPr/>
        </p:nvSpPr>
        <p:spPr>
          <a:xfrm>
            <a:off x="2303562" y="570306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页表</a:t>
            </a:r>
          </a:p>
        </p:txBody>
      </p:sp>
      <p:pic>
        <p:nvPicPr>
          <p:cNvPr id="550" name="屏幕快照 2019-03-06 下午3.29.37.png" descr="屏幕快照 2019-03-06 下午3.29.37.png"/>
          <p:cNvPicPr>
            <a:picLocks noChangeAspect="1"/>
          </p:cNvPicPr>
          <p:nvPr/>
        </p:nvPicPr>
        <p:blipFill>
          <a:blip r:embed="rId4">
            <a:extLst/>
          </a:blip>
          <a:stretch>
            <a:fillRect/>
          </a:stretch>
        </p:blipFill>
        <p:spPr>
          <a:xfrm>
            <a:off x="19527994" y="742950"/>
            <a:ext cx="4051301" cy="1308100"/>
          </a:xfrm>
          <a:prstGeom prst="rect">
            <a:avLst/>
          </a:prstGeom>
          <a:ln w="12700">
            <a:miter lim="400000"/>
          </a:ln>
        </p:spPr>
      </p:pic>
      <p:sp>
        <p:nvSpPr>
          <p:cNvPr id="11"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5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57"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558" name="分页存储管理的基本原理"/>
          <p:cNvSpPr/>
          <p:nvPr/>
        </p:nvSpPr>
        <p:spPr>
          <a:xfrm>
            <a:off x="760749" y="465037"/>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559" name="如图，假定页大小为1KB，进程的逻辑地址空间有1026个单元，逻辑地址为0～1025，将逻辑地址空间划分为两个页，即0号页和1号页。请计算出逻辑单元1025对应的物理地址。"/>
          <p:cNvSpPr/>
          <p:nvPr/>
        </p:nvSpPr>
        <p:spPr>
          <a:xfrm>
            <a:off x="2147605" y="2032113"/>
            <a:ext cx="20088789" cy="27978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如图，假定页大小为1KB，进程的</a:t>
            </a:r>
            <a:r>
              <a:rPr b="1">
                <a:latin typeface="Helvetica"/>
                <a:ea typeface="Helvetica"/>
                <a:cs typeface="Helvetica"/>
                <a:sym typeface="Helvetica"/>
              </a:rPr>
              <a:t>逻辑地址空间</a:t>
            </a:r>
            <a:r>
              <a:t>有</a:t>
            </a:r>
            <a:r>
              <a:rPr b="1">
                <a:latin typeface="Helvetica"/>
                <a:ea typeface="Helvetica"/>
                <a:cs typeface="Helvetica"/>
                <a:sym typeface="Helvetica"/>
              </a:rPr>
              <a:t>1026个单元</a:t>
            </a:r>
            <a:r>
              <a:t>，逻辑地址为</a:t>
            </a:r>
            <a:r>
              <a:rPr b="1">
                <a:latin typeface="Helvetica"/>
                <a:ea typeface="Helvetica"/>
                <a:cs typeface="Helvetica"/>
                <a:sym typeface="Helvetica"/>
              </a:rPr>
              <a:t>0～1025</a:t>
            </a:r>
            <a:r>
              <a:t>，将逻辑地址空间划分为</a:t>
            </a:r>
            <a:r>
              <a:rPr b="1">
                <a:latin typeface="Helvetica"/>
                <a:ea typeface="Helvetica"/>
                <a:cs typeface="Helvetica"/>
                <a:sym typeface="Helvetica"/>
              </a:rPr>
              <a:t>两个页</a:t>
            </a:r>
            <a:r>
              <a:t>，即0号页和1号页</a:t>
            </a:r>
            <a:r>
              <a:rPr u="sng"/>
              <a:t>。请计算出逻辑单元1025对应的物理地址。</a:t>
            </a:r>
          </a:p>
        </p:txBody>
      </p:sp>
      <p:sp>
        <p:nvSpPr>
          <p:cNvPr id="560" name="P=INT(1025/1024)=1"/>
          <p:cNvSpPr/>
          <p:nvPr/>
        </p:nvSpPr>
        <p:spPr>
          <a:xfrm>
            <a:off x="10626304" y="6583641"/>
            <a:ext cx="5570093" cy="7874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a:latin typeface="Helvetica"/>
                <a:ea typeface="Helvetica"/>
                <a:cs typeface="Helvetica"/>
                <a:sym typeface="Helvetica"/>
              </a:rPr>
              <a:t>P</a:t>
            </a:r>
            <a:r>
              <a:t>=</a:t>
            </a:r>
            <a:r>
              <a:rPr b="1">
                <a:latin typeface="Helvetica"/>
                <a:ea typeface="Helvetica"/>
                <a:cs typeface="Helvetica"/>
                <a:sym typeface="Helvetica"/>
              </a:rPr>
              <a:t>INT</a:t>
            </a:r>
            <a:r>
              <a:t>(1025/</a:t>
            </a:r>
            <a:r>
              <a:rPr b="1">
                <a:latin typeface="Helvetica"/>
                <a:ea typeface="Helvetica"/>
                <a:cs typeface="Helvetica"/>
                <a:sym typeface="Helvetica"/>
              </a:rPr>
              <a:t>1024</a:t>
            </a:r>
            <a:r>
              <a:t>)=1</a:t>
            </a:r>
          </a:p>
        </p:txBody>
      </p:sp>
      <p:sp>
        <p:nvSpPr>
          <p:cNvPr id="561" name="1）计算页号P"/>
          <p:cNvSpPr/>
          <p:nvPr/>
        </p:nvSpPr>
        <p:spPr>
          <a:xfrm>
            <a:off x="9787346" y="4899833"/>
            <a:ext cx="363874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1）计算页号P</a:t>
            </a:r>
          </a:p>
        </p:txBody>
      </p:sp>
      <p:sp>
        <p:nvSpPr>
          <p:cNvPr id="562" name="由题意可知，页大小1KB，即1024字节"/>
          <p:cNvSpPr/>
          <p:nvPr/>
        </p:nvSpPr>
        <p:spPr>
          <a:xfrm>
            <a:off x="10618607" y="5688691"/>
            <a:ext cx="9894952"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由题意可知，页大小1KB，即1024字节</a:t>
            </a:r>
          </a:p>
        </p:txBody>
      </p:sp>
      <p:pic>
        <p:nvPicPr>
          <p:cNvPr id="563" name="屏幕快照 2019-03-06 下午3.29.37.png" descr="屏幕快照 2019-03-06 下午3.29.37.png"/>
          <p:cNvPicPr>
            <a:picLocks noChangeAspect="1"/>
          </p:cNvPicPr>
          <p:nvPr/>
        </p:nvPicPr>
        <p:blipFill>
          <a:blip r:embed="rId3">
            <a:extLst/>
          </a:blip>
          <a:stretch>
            <a:fillRect/>
          </a:stretch>
        </p:blipFill>
        <p:spPr>
          <a:xfrm>
            <a:off x="19527994" y="742950"/>
            <a:ext cx="4051301" cy="1308100"/>
          </a:xfrm>
          <a:prstGeom prst="rect">
            <a:avLst/>
          </a:prstGeom>
          <a:ln w="12700">
            <a:miter lim="400000"/>
          </a:ln>
        </p:spPr>
      </p:pic>
      <p:graphicFrame>
        <p:nvGraphicFramePr>
          <p:cNvPr id="564" name="表格"/>
          <p:cNvGraphicFramePr/>
          <p:nvPr/>
        </p:nvGraphicFramePr>
        <p:xfrm>
          <a:off x="2225462" y="7085648"/>
          <a:ext cx="1540498" cy="3297270"/>
        </p:xfrm>
        <a:graphic>
          <a:graphicData uri="http://schemas.openxmlformats.org/drawingml/2006/table">
            <a:tbl>
              <a:tblPr bandRow="1">
                <a:tableStyleId>{4C3C2611-4C71-4FC5-86AE-919BDF0F9419}</a:tableStyleId>
              </a:tblPr>
              <a:tblGrid>
                <a:gridCol w="770249"/>
                <a:gridCol w="770249"/>
              </a:tblGrid>
              <a:tr h="1099090">
                <a:tc>
                  <a:txBody>
                    <a:bodyPr/>
                    <a:lstStyle/>
                    <a:p>
                      <a:pPr defTabSz="914400">
                        <a:defRPr sz="1800"/>
                      </a:pPr>
                      <a:r>
                        <a:rPr sz="48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48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099090">
                <a:tc>
                  <a:txBody>
                    <a:bodyPr/>
                    <a:lstStyle/>
                    <a:p>
                      <a:pPr defTabSz="914400">
                        <a:defRPr sz="1800"/>
                      </a:pPr>
                      <a:r>
                        <a:rPr sz="4800"/>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4800"/>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099090">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565" name="页表"/>
          <p:cNvSpPr/>
          <p:nvPr/>
        </p:nvSpPr>
        <p:spPr>
          <a:xfrm>
            <a:off x="2303562" y="570306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页表</a:t>
            </a:r>
          </a:p>
        </p:txBody>
      </p:sp>
      <p:sp>
        <p:nvSpPr>
          <p:cNvPr id="14"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6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70"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571" name="分页存储管理的基本原理"/>
          <p:cNvSpPr/>
          <p:nvPr/>
        </p:nvSpPr>
        <p:spPr>
          <a:xfrm>
            <a:off x="760749" y="465037"/>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572" name="如图，假定页大小为1KB，进程的逻辑地址空间有1026个单元，逻辑地址为0～1025，将逻辑地址空间划分为两个页，即0号页和1号页。请计算出逻辑单元1025对应的物理地址。"/>
          <p:cNvSpPr/>
          <p:nvPr/>
        </p:nvSpPr>
        <p:spPr>
          <a:xfrm>
            <a:off x="2147605" y="2032113"/>
            <a:ext cx="20088789" cy="27978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如图，假定页大小为1KB，进程的</a:t>
            </a:r>
            <a:r>
              <a:rPr b="1">
                <a:latin typeface="Helvetica"/>
                <a:ea typeface="Helvetica"/>
                <a:cs typeface="Helvetica"/>
                <a:sym typeface="Helvetica"/>
              </a:rPr>
              <a:t>逻辑地址空间</a:t>
            </a:r>
            <a:r>
              <a:t>有</a:t>
            </a:r>
            <a:r>
              <a:rPr b="1">
                <a:latin typeface="Helvetica"/>
                <a:ea typeface="Helvetica"/>
                <a:cs typeface="Helvetica"/>
                <a:sym typeface="Helvetica"/>
              </a:rPr>
              <a:t>1026个单元</a:t>
            </a:r>
            <a:r>
              <a:t>，逻辑地址为</a:t>
            </a:r>
            <a:r>
              <a:rPr b="1">
                <a:latin typeface="Helvetica"/>
                <a:ea typeface="Helvetica"/>
                <a:cs typeface="Helvetica"/>
                <a:sym typeface="Helvetica"/>
              </a:rPr>
              <a:t>0～1025</a:t>
            </a:r>
            <a:r>
              <a:t>，将逻辑地址空间划分为</a:t>
            </a:r>
            <a:r>
              <a:rPr b="1">
                <a:latin typeface="Helvetica"/>
                <a:ea typeface="Helvetica"/>
                <a:cs typeface="Helvetica"/>
                <a:sym typeface="Helvetica"/>
              </a:rPr>
              <a:t>两个页</a:t>
            </a:r>
            <a:r>
              <a:t>，即0号页和1号页</a:t>
            </a:r>
            <a:r>
              <a:rPr u="sng"/>
              <a:t>。请计算出逻辑单元1025对应的物理地址。</a:t>
            </a:r>
          </a:p>
        </p:txBody>
      </p:sp>
      <p:sp>
        <p:nvSpPr>
          <p:cNvPr id="573" name="P=INT(1025/1024)=1"/>
          <p:cNvSpPr/>
          <p:nvPr/>
        </p:nvSpPr>
        <p:spPr>
          <a:xfrm>
            <a:off x="10626304" y="6583641"/>
            <a:ext cx="5570093" cy="7874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a:latin typeface="Helvetica"/>
                <a:ea typeface="Helvetica"/>
                <a:cs typeface="Helvetica"/>
                <a:sym typeface="Helvetica"/>
              </a:rPr>
              <a:t>P</a:t>
            </a:r>
            <a:r>
              <a:t>=</a:t>
            </a:r>
            <a:r>
              <a:rPr b="1">
                <a:latin typeface="Helvetica"/>
                <a:ea typeface="Helvetica"/>
                <a:cs typeface="Helvetica"/>
                <a:sym typeface="Helvetica"/>
              </a:rPr>
              <a:t>INT</a:t>
            </a:r>
            <a:r>
              <a:t>(1025/</a:t>
            </a:r>
            <a:r>
              <a:rPr b="1">
                <a:latin typeface="Helvetica"/>
                <a:ea typeface="Helvetica"/>
                <a:cs typeface="Helvetica"/>
                <a:sym typeface="Helvetica"/>
              </a:rPr>
              <a:t>1024</a:t>
            </a:r>
            <a:r>
              <a:t>)=1</a:t>
            </a:r>
          </a:p>
        </p:txBody>
      </p:sp>
      <p:sp>
        <p:nvSpPr>
          <p:cNvPr id="574" name="1）计算页号P"/>
          <p:cNvSpPr/>
          <p:nvPr/>
        </p:nvSpPr>
        <p:spPr>
          <a:xfrm>
            <a:off x="9787346" y="4899833"/>
            <a:ext cx="363874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1）计算页号P</a:t>
            </a:r>
          </a:p>
        </p:txBody>
      </p:sp>
      <p:sp>
        <p:nvSpPr>
          <p:cNvPr id="575" name="由题意可知，页大小1KB，即1024字节"/>
          <p:cNvSpPr/>
          <p:nvPr/>
        </p:nvSpPr>
        <p:spPr>
          <a:xfrm>
            <a:off x="10618607" y="5688691"/>
            <a:ext cx="9894952"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由题意可知，页大小1KB，即1024字节</a:t>
            </a:r>
          </a:p>
        </p:txBody>
      </p:sp>
      <p:sp>
        <p:nvSpPr>
          <p:cNvPr id="576" name="2）搜索页表可知，1号页放在2号页框中"/>
          <p:cNvSpPr/>
          <p:nvPr/>
        </p:nvSpPr>
        <p:spPr>
          <a:xfrm>
            <a:off x="9758167" y="7494954"/>
            <a:ext cx="10211563"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2）搜索页表可知，1号页放在2号页框中</a:t>
            </a:r>
          </a:p>
        </p:txBody>
      </p:sp>
      <p:pic>
        <p:nvPicPr>
          <p:cNvPr id="577" name="屏幕快照 2019-03-06 下午3.29.37.png" descr="屏幕快照 2019-03-06 下午3.29.37.png"/>
          <p:cNvPicPr>
            <a:picLocks noChangeAspect="1"/>
          </p:cNvPicPr>
          <p:nvPr/>
        </p:nvPicPr>
        <p:blipFill>
          <a:blip r:embed="rId3">
            <a:extLst/>
          </a:blip>
          <a:stretch>
            <a:fillRect/>
          </a:stretch>
        </p:blipFill>
        <p:spPr>
          <a:xfrm>
            <a:off x="19527994" y="742950"/>
            <a:ext cx="4051301" cy="1308100"/>
          </a:xfrm>
          <a:prstGeom prst="rect">
            <a:avLst/>
          </a:prstGeom>
          <a:ln w="12700">
            <a:miter lim="400000"/>
          </a:ln>
        </p:spPr>
      </p:pic>
      <p:graphicFrame>
        <p:nvGraphicFramePr>
          <p:cNvPr id="578" name="表格"/>
          <p:cNvGraphicFramePr/>
          <p:nvPr/>
        </p:nvGraphicFramePr>
        <p:xfrm>
          <a:off x="2225462" y="7085648"/>
          <a:ext cx="1540498" cy="3297270"/>
        </p:xfrm>
        <a:graphic>
          <a:graphicData uri="http://schemas.openxmlformats.org/drawingml/2006/table">
            <a:tbl>
              <a:tblPr bandRow="1">
                <a:tableStyleId>{4C3C2611-4C71-4FC5-86AE-919BDF0F9419}</a:tableStyleId>
              </a:tblPr>
              <a:tblGrid>
                <a:gridCol w="770249"/>
                <a:gridCol w="770249"/>
              </a:tblGrid>
              <a:tr h="1099090">
                <a:tc>
                  <a:txBody>
                    <a:bodyPr/>
                    <a:lstStyle/>
                    <a:p>
                      <a:pPr defTabSz="914400">
                        <a:defRPr sz="1800"/>
                      </a:pPr>
                      <a:r>
                        <a:rPr sz="48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48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099090">
                <a:tc>
                  <a:txBody>
                    <a:bodyPr/>
                    <a:lstStyle/>
                    <a:p>
                      <a:pPr defTabSz="914400">
                        <a:defRPr sz="1800"/>
                      </a:pPr>
                      <a:r>
                        <a:rPr sz="4800"/>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4800"/>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099090">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579" name="页表"/>
          <p:cNvSpPr/>
          <p:nvPr/>
        </p:nvSpPr>
        <p:spPr>
          <a:xfrm>
            <a:off x="2303562" y="570306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页表</a:t>
            </a:r>
          </a:p>
        </p:txBody>
      </p:sp>
      <p:sp>
        <p:nvSpPr>
          <p:cNvPr id="15"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8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84"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585" name="分页存储管理的基本原理"/>
          <p:cNvSpPr/>
          <p:nvPr/>
        </p:nvSpPr>
        <p:spPr>
          <a:xfrm>
            <a:off x="760749" y="465037"/>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586" name="如图，假定页大小为1KB，进程的逻辑地址空间有1026个单元，逻辑地址为0～1025，将逻辑地址空间划分为两个页，即0号页和1号页。请计算出逻辑单元1025对应的物理地址。"/>
          <p:cNvSpPr/>
          <p:nvPr/>
        </p:nvSpPr>
        <p:spPr>
          <a:xfrm>
            <a:off x="2147605" y="2032113"/>
            <a:ext cx="20088789" cy="27978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如图，假定页大小为1KB，进程的</a:t>
            </a:r>
            <a:r>
              <a:rPr b="1">
                <a:latin typeface="Helvetica"/>
                <a:ea typeface="Helvetica"/>
                <a:cs typeface="Helvetica"/>
                <a:sym typeface="Helvetica"/>
              </a:rPr>
              <a:t>逻辑地址空间</a:t>
            </a:r>
            <a:r>
              <a:t>有</a:t>
            </a:r>
            <a:r>
              <a:rPr b="1">
                <a:latin typeface="Helvetica"/>
                <a:ea typeface="Helvetica"/>
                <a:cs typeface="Helvetica"/>
                <a:sym typeface="Helvetica"/>
              </a:rPr>
              <a:t>1026个单元</a:t>
            </a:r>
            <a:r>
              <a:t>，逻辑地址为</a:t>
            </a:r>
            <a:r>
              <a:rPr b="1">
                <a:latin typeface="Helvetica"/>
                <a:ea typeface="Helvetica"/>
                <a:cs typeface="Helvetica"/>
                <a:sym typeface="Helvetica"/>
              </a:rPr>
              <a:t>0～1025</a:t>
            </a:r>
            <a:r>
              <a:t>，将逻辑地址空间划分为</a:t>
            </a:r>
            <a:r>
              <a:rPr b="1">
                <a:latin typeface="Helvetica"/>
                <a:ea typeface="Helvetica"/>
                <a:cs typeface="Helvetica"/>
                <a:sym typeface="Helvetica"/>
              </a:rPr>
              <a:t>两个页</a:t>
            </a:r>
            <a:r>
              <a:t>，即0号页和1号页</a:t>
            </a:r>
            <a:r>
              <a:rPr u="sng"/>
              <a:t>。请计算出逻辑单元1025对应的物理地址。</a:t>
            </a:r>
          </a:p>
        </p:txBody>
      </p:sp>
      <p:sp>
        <p:nvSpPr>
          <p:cNvPr id="587" name="P=INT(1025/1024)=1"/>
          <p:cNvSpPr/>
          <p:nvPr/>
        </p:nvSpPr>
        <p:spPr>
          <a:xfrm>
            <a:off x="10626304" y="6583641"/>
            <a:ext cx="5570093" cy="7874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a:latin typeface="Helvetica"/>
                <a:ea typeface="Helvetica"/>
                <a:cs typeface="Helvetica"/>
                <a:sym typeface="Helvetica"/>
              </a:rPr>
              <a:t>P</a:t>
            </a:r>
            <a:r>
              <a:t>=</a:t>
            </a:r>
            <a:r>
              <a:rPr b="1">
                <a:latin typeface="Helvetica"/>
                <a:ea typeface="Helvetica"/>
                <a:cs typeface="Helvetica"/>
                <a:sym typeface="Helvetica"/>
              </a:rPr>
              <a:t>INT</a:t>
            </a:r>
            <a:r>
              <a:t>(1025/</a:t>
            </a:r>
            <a:r>
              <a:rPr b="1">
                <a:latin typeface="Helvetica"/>
                <a:ea typeface="Helvetica"/>
                <a:cs typeface="Helvetica"/>
                <a:sym typeface="Helvetica"/>
              </a:rPr>
              <a:t>1024</a:t>
            </a:r>
            <a:r>
              <a:t>)=1</a:t>
            </a:r>
          </a:p>
        </p:txBody>
      </p:sp>
      <p:sp>
        <p:nvSpPr>
          <p:cNvPr id="588" name="W=MOD(1025/1024)=1"/>
          <p:cNvSpPr/>
          <p:nvPr/>
        </p:nvSpPr>
        <p:spPr>
          <a:xfrm>
            <a:off x="15142067" y="8404167"/>
            <a:ext cx="6141034" cy="7874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a:latin typeface="Helvetica"/>
                <a:ea typeface="Helvetica"/>
                <a:cs typeface="Helvetica"/>
                <a:sym typeface="Helvetica"/>
              </a:rPr>
              <a:t>W</a:t>
            </a:r>
            <a:r>
              <a:t>=</a:t>
            </a:r>
            <a:r>
              <a:rPr b="1">
                <a:latin typeface="Helvetica"/>
                <a:ea typeface="Helvetica"/>
                <a:cs typeface="Helvetica"/>
                <a:sym typeface="Helvetica"/>
              </a:rPr>
              <a:t>MOD</a:t>
            </a:r>
            <a:r>
              <a:t>(1025/</a:t>
            </a:r>
            <a:r>
              <a:rPr b="1">
                <a:latin typeface="Helvetica"/>
                <a:ea typeface="Helvetica"/>
                <a:cs typeface="Helvetica"/>
                <a:sym typeface="Helvetica"/>
              </a:rPr>
              <a:t>1024</a:t>
            </a:r>
            <a:r>
              <a:t>)=1</a:t>
            </a:r>
          </a:p>
        </p:txBody>
      </p:sp>
      <p:sp>
        <p:nvSpPr>
          <p:cNvPr id="589" name="1）计算页号P"/>
          <p:cNvSpPr/>
          <p:nvPr/>
        </p:nvSpPr>
        <p:spPr>
          <a:xfrm>
            <a:off x="9787346" y="4899833"/>
            <a:ext cx="363874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1）计算页号P</a:t>
            </a:r>
          </a:p>
        </p:txBody>
      </p:sp>
      <p:sp>
        <p:nvSpPr>
          <p:cNvPr id="590" name="由题意可知，页大小1KB，即1024字节"/>
          <p:cNvSpPr/>
          <p:nvPr/>
        </p:nvSpPr>
        <p:spPr>
          <a:xfrm>
            <a:off x="10618607" y="5688691"/>
            <a:ext cx="9894952"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由题意可知，页大小1KB，即1024字节</a:t>
            </a:r>
          </a:p>
        </p:txBody>
      </p:sp>
      <p:sp>
        <p:nvSpPr>
          <p:cNvPr id="591" name="2）搜索页表可知，1号页放在2号页框中"/>
          <p:cNvSpPr/>
          <p:nvPr/>
        </p:nvSpPr>
        <p:spPr>
          <a:xfrm>
            <a:off x="9758167" y="7494954"/>
            <a:ext cx="10211563"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2）搜索页表可知，1号页放在2号页框中</a:t>
            </a:r>
          </a:p>
        </p:txBody>
      </p:sp>
      <p:sp>
        <p:nvSpPr>
          <p:cNvPr id="592" name="3）页内偏移地址W"/>
          <p:cNvSpPr/>
          <p:nvPr/>
        </p:nvSpPr>
        <p:spPr>
          <a:xfrm>
            <a:off x="9747091" y="8347021"/>
            <a:ext cx="4940618"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3）页内偏移地址W</a:t>
            </a:r>
          </a:p>
        </p:txBody>
      </p:sp>
      <p:pic>
        <p:nvPicPr>
          <p:cNvPr id="593" name="屏幕快照 2019-03-06 下午3.29.37.png" descr="屏幕快照 2019-03-06 下午3.29.37.png"/>
          <p:cNvPicPr>
            <a:picLocks noChangeAspect="1"/>
          </p:cNvPicPr>
          <p:nvPr/>
        </p:nvPicPr>
        <p:blipFill>
          <a:blip r:embed="rId3">
            <a:extLst/>
          </a:blip>
          <a:stretch>
            <a:fillRect/>
          </a:stretch>
        </p:blipFill>
        <p:spPr>
          <a:xfrm>
            <a:off x="19527994" y="742950"/>
            <a:ext cx="4051301" cy="1308100"/>
          </a:xfrm>
          <a:prstGeom prst="rect">
            <a:avLst/>
          </a:prstGeom>
          <a:ln w="12700">
            <a:miter lim="400000"/>
          </a:ln>
        </p:spPr>
      </p:pic>
      <p:graphicFrame>
        <p:nvGraphicFramePr>
          <p:cNvPr id="594" name="表格"/>
          <p:cNvGraphicFramePr/>
          <p:nvPr/>
        </p:nvGraphicFramePr>
        <p:xfrm>
          <a:off x="2225462" y="7085648"/>
          <a:ext cx="1540498" cy="3297270"/>
        </p:xfrm>
        <a:graphic>
          <a:graphicData uri="http://schemas.openxmlformats.org/drawingml/2006/table">
            <a:tbl>
              <a:tblPr bandRow="1">
                <a:tableStyleId>{4C3C2611-4C71-4FC5-86AE-919BDF0F9419}</a:tableStyleId>
              </a:tblPr>
              <a:tblGrid>
                <a:gridCol w="770249"/>
                <a:gridCol w="770249"/>
              </a:tblGrid>
              <a:tr h="1099090">
                <a:tc>
                  <a:txBody>
                    <a:bodyPr/>
                    <a:lstStyle/>
                    <a:p>
                      <a:pPr defTabSz="914400">
                        <a:defRPr sz="1800"/>
                      </a:pPr>
                      <a:r>
                        <a:rPr sz="48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48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099090">
                <a:tc>
                  <a:txBody>
                    <a:bodyPr/>
                    <a:lstStyle/>
                    <a:p>
                      <a:pPr defTabSz="914400">
                        <a:defRPr sz="1800"/>
                      </a:pPr>
                      <a:r>
                        <a:rPr sz="4800"/>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4800"/>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099090">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595" name="页表"/>
          <p:cNvSpPr/>
          <p:nvPr/>
        </p:nvSpPr>
        <p:spPr>
          <a:xfrm>
            <a:off x="2303562" y="570306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页表</a:t>
            </a:r>
          </a:p>
        </p:txBody>
      </p:sp>
      <p:sp>
        <p:nvSpPr>
          <p:cNvPr id="17"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0"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71"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72"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73" name="4 基本分页存储管理方式"/>
          <p:cNvSpPr/>
          <p:nvPr/>
        </p:nvSpPr>
        <p:spPr>
          <a:xfrm>
            <a:off x="8129867" y="6293423"/>
            <a:ext cx="9012081"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4 基本分页存储管理方式</a:t>
            </a:r>
          </a:p>
        </p:txBody>
      </p:sp>
      <p:sp>
        <p:nvSpPr>
          <p:cNvPr id="74"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75"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7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7"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9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00"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601" name="分页存储管理的基本原理"/>
          <p:cNvSpPr/>
          <p:nvPr/>
        </p:nvSpPr>
        <p:spPr>
          <a:xfrm>
            <a:off x="760749" y="465037"/>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602" name="如图，假定页大小为1KB，进程的逻辑地址空间有1026个单元，逻辑地址为0～1025，将逻辑地址空间划分为两个页，即0号页和1号页。请计算出逻辑单元1025对应的物理地址。"/>
          <p:cNvSpPr/>
          <p:nvPr/>
        </p:nvSpPr>
        <p:spPr>
          <a:xfrm>
            <a:off x="2147605" y="2032113"/>
            <a:ext cx="20088789" cy="27978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如图，假定页大小为1KB，进程的</a:t>
            </a:r>
            <a:r>
              <a:rPr b="1">
                <a:latin typeface="Helvetica"/>
                <a:ea typeface="Helvetica"/>
                <a:cs typeface="Helvetica"/>
                <a:sym typeface="Helvetica"/>
              </a:rPr>
              <a:t>逻辑地址空间</a:t>
            </a:r>
            <a:r>
              <a:t>有</a:t>
            </a:r>
            <a:r>
              <a:rPr b="1">
                <a:latin typeface="Helvetica"/>
                <a:ea typeface="Helvetica"/>
                <a:cs typeface="Helvetica"/>
                <a:sym typeface="Helvetica"/>
              </a:rPr>
              <a:t>1026个单元</a:t>
            </a:r>
            <a:r>
              <a:t>，逻辑地址为</a:t>
            </a:r>
            <a:r>
              <a:rPr b="1">
                <a:latin typeface="Helvetica"/>
                <a:ea typeface="Helvetica"/>
                <a:cs typeface="Helvetica"/>
                <a:sym typeface="Helvetica"/>
              </a:rPr>
              <a:t>0～1025</a:t>
            </a:r>
            <a:r>
              <a:t>，将逻辑地址空间划分为</a:t>
            </a:r>
            <a:r>
              <a:rPr b="1">
                <a:latin typeface="Helvetica"/>
                <a:ea typeface="Helvetica"/>
                <a:cs typeface="Helvetica"/>
                <a:sym typeface="Helvetica"/>
              </a:rPr>
              <a:t>两个页</a:t>
            </a:r>
            <a:r>
              <a:t>，即0号页和1号页</a:t>
            </a:r>
            <a:r>
              <a:rPr u="sng"/>
              <a:t>。请计算出逻辑单元1025对应的物理地址。</a:t>
            </a:r>
          </a:p>
        </p:txBody>
      </p:sp>
      <p:sp>
        <p:nvSpPr>
          <p:cNvPr id="603" name="P=INT(1025/1024)=1"/>
          <p:cNvSpPr/>
          <p:nvPr/>
        </p:nvSpPr>
        <p:spPr>
          <a:xfrm>
            <a:off x="10626304" y="6583641"/>
            <a:ext cx="5570093" cy="7874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a:latin typeface="Helvetica"/>
                <a:ea typeface="Helvetica"/>
                <a:cs typeface="Helvetica"/>
                <a:sym typeface="Helvetica"/>
              </a:rPr>
              <a:t>P</a:t>
            </a:r>
            <a:r>
              <a:t>=</a:t>
            </a:r>
            <a:r>
              <a:rPr b="1">
                <a:latin typeface="Helvetica"/>
                <a:ea typeface="Helvetica"/>
                <a:cs typeface="Helvetica"/>
                <a:sym typeface="Helvetica"/>
              </a:rPr>
              <a:t>INT</a:t>
            </a:r>
            <a:r>
              <a:t>(1025/</a:t>
            </a:r>
            <a:r>
              <a:rPr b="1">
                <a:latin typeface="Helvetica"/>
                <a:ea typeface="Helvetica"/>
                <a:cs typeface="Helvetica"/>
                <a:sym typeface="Helvetica"/>
              </a:rPr>
              <a:t>1024</a:t>
            </a:r>
            <a:r>
              <a:t>)=1</a:t>
            </a:r>
          </a:p>
        </p:txBody>
      </p:sp>
      <p:sp>
        <p:nvSpPr>
          <p:cNvPr id="604" name="W=MOD(1025/1024)=1"/>
          <p:cNvSpPr/>
          <p:nvPr/>
        </p:nvSpPr>
        <p:spPr>
          <a:xfrm>
            <a:off x="15142067" y="8404167"/>
            <a:ext cx="6141034" cy="7874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rPr b="1">
                <a:latin typeface="Helvetica"/>
                <a:ea typeface="Helvetica"/>
                <a:cs typeface="Helvetica"/>
                <a:sym typeface="Helvetica"/>
              </a:rPr>
              <a:t>W</a:t>
            </a:r>
            <a:r>
              <a:t>=</a:t>
            </a:r>
            <a:r>
              <a:rPr b="1">
                <a:latin typeface="Helvetica"/>
                <a:ea typeface="Helvetica"/>
                <a:cs typeface="Helvetica"/>
                <a:sym typeface="Helvetica"/>
              </a:rPr>
              <a:t>MOD</a:t>
            </a:r>
            <a:r>
              <a:t>(1025/</a:t>
            </a:r>
            <a:r>
              <a:rPr b="1">
                <a:latin typeface="Helvetica"/>
                <a:ea typeface="Helvetica"/>
                <a:cs typeface="Helvetica"/>
                <a:sym typeface="Helvetica"/>
              </a:rPr>
              <a:t>1024</a:t>
            </a:r>
            <a:r>
              <a:t>)=1</a:t>
            </a:r>
          </a:p>
        </p:txBody>
      </p:sp>
      <p:sp>
        <p:nvSpPr>
          <p:cNvPr id="605" name="1）计算页号P"/>
          <p:cNvSpPr/>
          <p:nvPr/>
        </p:nvSpPr>
        <p:spPr>
          <a:xfrm>
            <a:off x="9787346" y="4899833"/>
            <a:ext cx="363874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1）计算页号P</a:t>
            </a:r>
          </a:p>
        </p:txBody>
      </p:sp>
      <p:sp>
        <p:nvSpPr>
          <p:cNvPr id="606" name="由题意可知，页大小1KB，即1024字节"/>
          <p:cNvSpPr/>
          <p:nvPr/>
        </p:nvSpPr>
        <p:spPr>
          <a:xfrm>
            <a:off x="10618607" y="5688691"/>
            <a:ext cx="9894952"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由题意可知，页大小1KB，即1024字节</a:t>
            </a:r>
          </a:p>
        </p:txBody>
      </p:sp>
      <p:sp>
        <p:nvSpPr>
          <p:cNvPr id="607" name="2）搜索页表可知，1号页放在2号页框中"/>
          <p:cNvSpPr/>
          <p:nvPr/>
        </p:nvSpPr>
        <p:spPr>
          <a:xfrm>
            <a:off x="9758167" y="7494954"/>
            <a:ext cx="10211563"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2）搜索页表可知，1号页放在2号页框中</a:t>
            </a:r>
          </a:p>
        </p:txBody>
      </p:sp>
      <p:sp>
        <p:nvSpPr>
          <p:cNvPr id="608" name="3）页内偏移地址W"/>
          <p:cNvSpPr/>
          <p:nvPr/>
        </p:nvSpPr>
        <p:spPr>
          <a:xfrm>
            <a:off x="9747091" y="8347021"/>
            <a:ext cx="4940618"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3）页内偏移地址W</a:t>
            </a:r>
          </a:p>
        </p:txBody>
      </p:sp>
      <p:sp>
        <p:nvSpPr>
          <p:cNvPr id="609" name="4）逻辑单元1025对应的物理地址…"/>
          <p:cNvSpPr/>
          <p:nvPr/>
        </p:nvSpPr>
        <p:spPr>
          <a:xfrm>
            <a:off x="9794622" y="9491195"/>
            <a:ext cx="13300577" cy="21800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500"/>
            </a:pPr>
            <a:r>
              <a:rPr dirty="0"/>
              <a:t>4）逻辑单元1025对应的物理地址</a:t>
            </a:r>
          </a:p>
          <a:p>
            <a:pPr algn="l">
              <a:defRPr sz="4500"/>
            </a:pPr>
            <a:r>
              <a:rPr dirty="0"/>
              <a:t>     =</a:t>
            </a:r>
            <a:r>
              <a:rPr b="1" dirty="0" smtClean="0">
                <a:solidFill>
                  <a:schemeClr val="accent5"/>
                </a:solidFill>
                <a:latin typeface="Helvetica"/>
                <a:ea typeface="Helvetica"/>
                <a:cs typeface="Helvetica"/>
                <a:sym typeface="Helvetica"/>
              </a:rPr>
              <a:t>页框号</a:t>
            </a:r>
            <a:r>
              <a:rPr lang="zh-CN" altLang="en-US" b="1" dirty="0" smtClean="0">
                <a:solidFill>
                  <a:schemeClr val="accent5"/>
                </a:solidFill>
                <a:latin typeface="Helvetica"/>
                <a:ea typeface="Helvetica"/>
                <a:cs typeface="Helvetica"/>
                <a:sym typeface="Helvetica"/>
              </a:rPr>
              <a:t>*</a:t>
            </a:r>
            <a:r>
              <a:rPr b="1" dirty="0" smtClean="0">
                <a:solidFill>
                  <a:schemeClr val="accent5"/>
                </a:solidFill>
                <a:latin typeface="Helvetica"/>
                <a:ea typeface="Helvetica"/>
                <a:cs typeface="Helvetica"/>
                <a:sym typeface="Helvetica"/>
              </a:rPr>
              <a:t>页面大小</a:t>
            </a:r>
            <a:r>
              <a:rPr b="1" dirty="0">
                <a:solidFill>
                  <a:schemeClr val="accent5"/>
                </a:solidFill>
                <a:latin typeface="Helvetica"/>
                <a:ea typeface="Helvetica"/>
                <a:cs typeface="Helvetica"/>
                <a:sym typeface="Helvetica"/>
              </a:rPr>
              <a:t>+页内偏移地址</a:t>
            </a:r>
          </a:p>
          <a:p>
            <a:pPr algn="l">
              <a:defRPr sz="4500"/>
            </a:pPr>
            <a:r>
              <a:rPr dirty="0"/>
              <a:t>     =</a:t>
            </a:r>
            <a:r>
              <a:rPr dirty="0" smtClean="0"/>
              <a:t>2</a:t>
            </a:r>
            <a:r>
              <a:rPr lang="zh-CN" altLang="en-US" dirty="0" smtClean="0"/>
              <a:t>*</a:t>
            </a:r>
            <a:r>
              <a:rPr dirty="0" smtClean="0"/>
              <a:t>1024+1=</a:t>
            </a:r>
            <a:r>
              <a:rPr b="1" dirty="0" smtClean="0">
                <a:latin typeface="Helvetica"/>
                <a:ea typeface="Helvetica"/>
                <a:cs typeface="Helvetica"/>
                <a:sym typeface="Helvetica"/>
              </a:rPr>
              <a:t>2049</a:t>
            </a:r>
            <a:endParaRPr b="1" dirty="0">
              <a:latin typeface="Helvetica"/>
              <a:ea typeface="Helvetica"/>
              <a:cs typeface="Helvetica"/>
              <a:sym typeface="Helvetica"/>
            </a:endParaRPr>
          </a:p>
        </p:txBody>
      </p:sp>
      <p:pic>
        <p:nvPicPr>
          <p:cNvPr id="610" name="屏幕快照 2019-03-06 下午3.29.37.png" descr="屏幕快照 2019-03-06 下午3.29.37.png"/>
          <p:cNvPicPr>
            <a:picLocks noChangeAspect="1"/>
          </p:cNvPicPr>
          <p:nvPr/>
        </p:nvPicPr>
        <p:blipFill>
          <a:blip r:embed="rId3">
            <a:extLst/>
          </a:blip>
          <a:stretch>
            <a:fillRect/>
          </a:stretch>
        </p:blipFill>
        <p:spPr>
          <a:xfrm>
            <a:off x="19527994" y="742950"/>
            <a:ext cx="4051301" cy="1308100"/>
          </a:xfrm>
          <a:prstGeom prst="rect">
            <a:avLst/>
          </a:prstGeom>
          <a:ln w="12700">
            <a:miter lim="400000"/>
          </a:ln>
        </p:spPr>
      </p:pic>
      <p:graphicFrame>
        <p:nvGraphicFramePr>
          <p:cNvPr id="611" name="表格"/>
          <p:cNvGraphicFramePr/>
          <p:nvPr/>
        </p:nvGraphicFramePr>
        <p:xfrm>
          <a:off x="2225462" y="7085648"/>
          <a:ext cx="1540498" cy="3297270"/>
        </p:xfrm>
        <a:graphic>
          <a:graphicData uri="http://schemas.openxmlformats.org/drawingml/2006/table">
            <a:tbl>
              <a:tblPr bandRow="1">
                <a:tableStyleId>{4C3C2611-4C71-4FC5-86AE-919BDF0F9419}</a:tableStyleId>
              </a:tblPr>
              <a:tblGrid>
                <a:gridCol w="770249"/>
                <a:gridCol w="770249"/>
              </a:tblGrid>
              <a:tr h="1099090">
                <a:tc>
                  <a:txBody>
                    <a:bodyPr/>
                    <a:lstStyle/>
                    <a:p>
                      <a:pPr defTabSz="914400">
                        <a:defRPr sz="1800"/>
                      </a:pPr>
                      <a:r>
                        <a:rPr sz="48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4800"/>
                        <a:t>0</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1099090">
                <a:tc>
                  <a:txBody>
                    <a:bodyPr/>
                    <a:lstStyle/>
                    <a:p>
                      <a:pPr defTabSz="914400">
                        <a:defRPr sz="1800"/>
                      </a:pPr>
                      <a:r>
                        <a:rPr sz="4800"/>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c>
                  <a:txBody>
                    <a:bodyPr/>
                    <a:lstStyle/>
                    <a:p>
                      <a:pPr defTabSz="914400">
                        <a:defRPr sz="1800"/>
                      </a:pPr>
                      <a:r>
                        <a:rPr sz="4800"/>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099090">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612" name="页表"/>
          <p:cNvSpPr/>
          <p:nvPr/>
        </p:nvSpPr>
        <p:spPr>
          <a:xfrm>
            <a:off x="2303562" y="5703060"/>
            <a:ext cx="13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页表</a:t>
            </a:r>
          </a:p>
        </p:txBody>
      </p:sp>
      <p:sp>
        <p:nvSpPr>
          <p:cNvPr id="18"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16" name="分页地址变换机构的基本任务是实现（）…"/>
          <p:cNvSpPr/>
          <p:nvPr/>
        </p:nvSpPr>
        <p:spPr>
          <a:xfrm>
            <a:off x="3262758" y="4292600"/>
            <a:ext cx="1785848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分页地址变换机构的基本任务是实现（）</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A:逻辑地址到物理地址的变换</a:t>
            </a:r>
          </a:p>
          <a:p>
            <a:pPr algn="l">
              <a:defRPr sz="4800">
                <a:latin typeface="Lantinghei SC Extralight"/>
                <a:ea typeface="Lantinghei SC Extralight"/>
                <a:cs typeface="Lantinghei SC Extralight"/>
                <a:sym typeface="Lantinghei SC Extralight"/>
              </a:defRPr>
            </a:pPr>
            <a:r>
              <a:t>B:逻辑地址到逻辑地址的变换</a:t>
            </a:r>
          </a:p>
          <a:p>
            <a:pPr algn="l">
              <a:defRPr sz="4800">
                <a:latin typeface="Lantinghei SC Extralight"/>
                <a:ea typeface="Lantinghei SC Extralight"/>
                <a:cs typeface="Lantinghei SC Extralight"/>
                <a:sym typeface="Lantinghei SC Extralight"/>
              </a:defRPr>
            </a:pPr>
            <a:r>
              <a:t>C:物理地址到逻辑地址的变换</a:t>
            </a:r>
          </a:p>
          <a:p>
            <a:pPr algn="l">
              <a:defRPr sz="4800">
                <a:latin typeface="Lantinghei SC Extralight"/>
                <a:ea typeface="Lantinghei SC Extralight"/>
                <a:cs typeface="Lantinghei SC Extralight"/>
                <a:sym typeface="Lantinghei SC Extralight"/>
              </a:defRPr>
            </a:pPr>
            <a:r>
              <a:t>D:物理地址到物理地址的变换</a:t>
            </a:r>
          </a:p>
        </p:txBody>
      </p:sp>
      <p:sp>
        <p:nvSpPr>
          <p:cNvPr id="61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1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19"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23" name="分页地址变换机构的基本任务是实现（）…"/>
          <p:cNvSpPr/>
          <p:nvPr/>
        </p:nvSpPr>
        <p:spPr>
          <a:xfrm>
            <a:off x="3262758" y="4292600"/>
            <a:ext cx="1785848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分页地址变换机构的基本任务是实现（）</a:t>
            </a:r>
          </a:p>
          <a:p>
            <a:pPr algn="l">
              <a:defRPr sz="4800">
                <a:solidFill>
                  <a:schemeClr val="accent5"/>
                </a:solidFill>
                <a:latin typeface="Lantinghei SC Extralight"/>
                <a:ea typeface="Lantinghei SC Extralight"/>
                <a:cs typeface="Lantinghei SC Extralight"/>
                <a:sym typeface="Lantinghei SC Extralight"/>
              </a:defRPr>
            </a:pPr>
            <a:endParaRPr/>
          </a:p>
          <a:p>
            <a:pPr algn="l">
              <a:defRPr sz="4800">
                <a:solidFill>
                  <a:schemeClr val="accent5"/>
                </a:solidFill>
                <a:latin typeface="Lantinghei SC Extralight"/>
                <a:ea typeface="Lantinghei SC Extralight"/>
                <a:cs typeface="Lantinghei SC Extralight"/>
                <a:sym typeface="Lantinghei SC Extralight"/>
              </a:defRPr>
            </a:pPr>
            <a:r>
              <a:t>A:逻辑地址到物理地址的变换</a:t>
            </a:r>
          </a:p>
          <a:p>
            <a:pPr algn="l">
              <a:defRPr sz="4800">
                <a:latin typeface="Lantinghei SC Extralight"/>
                <a:ea typeface="Lantinghei SC Extralight"/>
                <a:cs typeface="Lantinghei SC Extralight"/>
                <a:sym typeface="Lantinghei SC Extralight"/>
              </a:defRPr>
            </a:pPr>
            <a:r>
              <a:t>B:逻辑地址到逻辑地址的变换</a:t>
            </a:r>
          </a:p>
          <a:p>
            <a:pPr algn="l">
              <a:defRPr sz="4800">
                <a:latin typeface="Lantinghei SC Extralight"/>
                <a:ea typeface="Lantinghei SC Extralight"/>
                <a:cs typeface="Lantinghei SC Extralight"/>
                <a:sym typeface="Lantinghei SC Extralight"/>
              </a:defRPr>
            </a:pPr>
            <a:r>
              <a:t>C:物理地址到逻辑地址的变换</a:t>
            </a:r>
          </a:p>
          <a:p>
            <a:pPr algn="l">
              <a:defRPr sz="4800">
                <a:latin typeface="Lantinghei SC Extralight"/>
                <a:ea typeface="Lantinghei SC Extralight"/>
                <a:cs typeface="Lantinghei SC Extralight"/>
                <a:sym typeface="Lantinghei SC Extralight"/>
              </a:defRPr>
            </a:pPr>
            <a:r>
              <a:t>D:物理地址到物理地址的变换</a:t>
            </a:r>
          </a:p>
        </p:txBody>
      </p:sp>
      <p:sp>
        <p:nvSpPr>
          <p:cNvPr id="62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2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26"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30" name="为了能将用户地址空间中的逻辑地址变换为内存空间的物理地址，在系统中必须设置______，该机构的基本任务是实现逻辑地址到物理地址的变换。"/>
          <p:cNvSpPr/>
          <p:nvPr/>
        </p:nvSpPr>
        <p:spPr>
          <a:xfrm>
            <a:off x="3262758" y="5549900"/>
            <a:ext cx="17858484"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为了能将用户地址空间中的逻辑地址变换为内存空间的物理地址，在系统中必须设置______，该机构的基本任务是实现逻辑地址到物理地址的变换。</a:t>
            </a:r>
          </a:p>
        </p:txBody>
      </p:sp>
      <p:sp>
        <p:nvSpPr>
          <p:cNvPr id="63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3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33"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37" name="为了能将用户地址空间中的逻辑地址变换为内存空间的物理地址，在系统中必须设置______，该机构的基本任务是实现逻辑地址到物理地址的变换。"/>
          <p:cNvSpPr/>
          <p:nvPr/>
        </p:nvSpPr>
        <p:spPr>
          <a:xfrm>
            <a:off x="3262758" y="5549900"/>
            <a:ext cx="17858484"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为了能将用户地址空间中的逻辑地址变换为内存空间的物理地址，在系统中必须设置______，该机构的基本任务是实现逻辑地址到物理地址的变换。</a:t>
            </a:r>
          </a:p>
        </p:txBody>
      </p:sp>
      <p:sp>
        <p:nvSpPr>
          <p:cNvPr id="63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3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40"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641" name="地址变换机构"/>
          <p:cNvSpPr/>
          <p:nvPr/>
        </p:nvSpPr>
        <p:spPr>
          <a:xfrm>
            <a:off x="7981564" y="7191165"/>
            <a:ext cx="417662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地址变换机构</a:t>
            </a:r>
          </a:p>
        </p:txBody>
      </p:sp>
      <p:sp>
        <p:nvSpPr>
          <p:cNvPr id="9" name="4.4.1.3 分页地址变换"/>
          <p:cNvSpPr/>
          <p:nvPr/>
        </p:nvSpPr>
        <p:spPr>
          <a:xfrm>
            <a:off x="33917" y="10500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4.4.1.3 分页地址变换</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4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46"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647" name="分页存储管理的基本原理"/>
          <p:cNvSpPr/>
          <p:nvPr/>
        </p:nvSpPr>
        <p:spPr>
          <a:xfrm>
            <a:off x="760749" y="465037"/>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grpSp>
        <p:nvGrpSpPr>
          <p:cNvPr id="650" name="页大小的选择因素"/>
          <p:cNvGrpSpPr/>
          <p:nvPr/>
        </p:nvGrpSpPr>
        <p:grpSpPr>
          <a:xfrm>
            <a:off x="764839" y="2138618"/>
            <a:ext cx="5346701" cy="1143001"/>
            <a:chOff x="0" y="0"/>
            <a:chExt cx="5346700" cy="1143000"/>
          </a:xfrm>
        </p:grpSpPr>
        <p:sp>
          <p:nvSpPr>
            <p:cNvPr id="649" name="页大小的选择因素"/>
            <p:cNvSpPr/>
            <p:nvPr/>
          </p:nvSpPr>
          <p:spPr>
            <a:xfrm>
              <a:off x="38100" y="38100"/>
              <a:ext cx="527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页大小的选择因素</a:t>
              </a:r>
            </a:p>
          </p:txBody>
        </p:sp>
        <p:pic>
          <p:nvPicPr>
            <p:cNvPr id="648" name="页大小的选择因素" descr="页大小的选择因素"/>
            <p:cNvPicPr>
              <a:picLocks/>
            </p:cNvPicPr>
            <p:nvPr/>
          </p:nvPicPr>
          <p:blipFill>
            <a:blip r:embed="rId4">
              <a:extLst/>
            </a:blip>
            <a:stretch>
              <a:fillRect/>
            </a:stretch>
          </p:blipFill>
          <p:spPr>
            <a:xfrm>
              <a:off x="0" y="-1"/>
              <a:ext cx="5346701" cy="1143001"/>
            </a:xfrm>
            <a:prstGeom prst="rect">
              <a:avLst/>
            </a:prstGeom>
            <a:effectLst/>
          </p:spPr>
        </p:pic>
      </p:grpSp>
      <p:sp>
        <p:nvSpPr>
          <p:cNvPr id="651" name="管理内存开销"/>
          <p:cNvSpPr/>
          <p:nvPr/>
        </p:nvSpPr>
        <p:spPr>
          <a:xfrm>
            <a:off x="1934087" y="4937661"/>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管理内存开销</a:t>
            </a:r>
          </a:p>
        </p:txBody>
      </p:sp>
      <p:sp>
        <p:nvSpPr>
          <p:cNvPr id="652" name="内存的利用率"/>
          <p:cNvSpPr/>
          <p:nvPr/>
        </p:nvSpPr>
        <p:spPr>
          <a:xfrm>
            <a:off x="1934087" y="6540593"/>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内存的利用率</a:t>
            </a:r>
          </a:p>
        </p:txBody>
      </p:sp>
      <p:sp>
        <p:nvSpPr>
          <p:cNvPr id="653" name="512B～4KB"/>
          <p:cNvSpPr/>
          <p:nvPr/>
        </p:nvSpPr>
        <p:spPr>
          <a:xfrm>
            <a:off x="7091444" y="2214818"/>
            <a:ext cx="343217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512B～4KB</a:t>
            </a:r>
          </a:p>
        </p:txBody>
      </p:sp>
      <p:sp>
        <p:nvSpPr>
          <p:cNvPr id="654" name="较小，划分为较多页，页表过长，占内存…"/>
          <p:cNvSpPr/>
          <p:nvPr/>
        </p:nvSpPr>
        <p:spPr>
          <a:xfrm>
            <a:off x="9021240" y="5128941"/>
            <a:ext cx="11733531" cy="20701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20000"/>
              </a:lnSpc>
            </a:pPr>
            <a:r>
              <a:t>较小，划分为较多页，页表过长，占内存</a:t>
            </a:r>
          </a:p>
          <a:p>
            <a:pPr algn="l">
              <a:lnSpc>
                <a:spcPct val="120000"/>
              </a:lnSpc>
            </a:pPr>
            <a:r>
              <a:t>较大，页内碎片大，空间利用率低</a:t>
            </a:r>
          </a:p>
        </p:txBody>
      </p:sp>
      <p:sp>
        <p:nvSpPr>
          <p:cNvPr id="655" name="4.4.1.4 页大小的选择"/>
          <p:cNvSpPr/>
          <p:nvPr/>
        </p:nvSpPr>
        <p:spPr>
          <a:xfrm>
            <a:off x="57255" y="106756"/>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a:solidFill>
                  <a:schemeClr val="bg2"/>
                </a:solidFill>
              </a:rPr>
              <a:t>4.4.1.4 页大小的选择</a:t>
            </a:r>
          </a:p>
        </p:txBody>
      </p:sp>
      <p:pic>
        <p:nvPicPr>
          <p:cNvPr id="656" name="屏幕快照 2019-03-06 下午3.29.52.png" descr="屏幕快照 2019-03-06 下午3.29.52.png"/>
          <p:cNvPicPr>
            <a:picLocks noChangeAspect="1"/>
          </p:cNvPicPr>
          <p:nvPr/>
        </p:nvPicPr>
        <p:blipFill>
          <a:blip r:embed="rId5">
            <a:extLst/>
          </a:blip>
          <a:stretch>
            <a:fillRect/>
          </a:stretch>
        </p:blipFill>
        <p:spPr>
          <a:xfrm>
            <a:off x="19739074" y="765770"/>
            <a:ext cx="4051301" cy="1308101"/>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6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62"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663" name="箭头"/>
          <p:cNvSpPr/>
          <p:nvPr/>
        </p:nvSpPr>
        <p:spPr>
          <a:xfrm>
            <a:off x="10213023" y="6117755"/>
            <a:ext cx="1701350" cy="1270001"/>
          </a:xfrm>
          <a:custGeom>
            <a:avLst/>
            <a:gdLst/>
            <a:ahLst/>
            <a:cxnLst>
              <a:cxn ang="0">
                <a:pos x="wd2" y="hd2"/>
              </a:cxn>
              <a:cxn ang="5400000">
                <a:pos x="wd2" y="hd2"/>
              </a:cxn>
              <a:cxn ang="10800000">
                <a:pos x="wd2" y="hd2"/>
              </a:cxn>
              <a:cxn ang="16200000">
                <a:pos x="wd2" y="hd2"/>
              </a:cxn>
            </a:cxnLst>
            <a:rect l="0" t="0" r="r" b="b"/>
            <a:pathLst>
              <a:path w="21600" h="21600" extrusionOk="0">
                <a:moveTo>
                  <a:pt x="10319" y="14256"/>
                </a:moveTo>
                <a:lnTo>
                  <a:pt x="10319" y="21600"/>
                </a:lnTo>
                <a:lnTo>
                  <a:pt x="0" y="10800"/>
                </a:lnTo>
                <a:lnTo>
                  <a:pt x="10319" y="0"/>
                </a:lnTo>
                <a:lnTo>
                  <a:pt x="10319" y="7344"/>
                </a:lnTo>
                <a:lnTo>
                  <a:pt x="21600" y="7344"/>
                </a:lnTo>
                <a:lnTo>
                  <a:pt x="21600" y="14256"/>
                </a:lnTo>
                <a:close/>
              </a:path>
            </a:pathLst>
          </a:cu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664" name="4.4.2.1 什么是快表"/>
          <p:cNvSpPr/>
          <p:nvPr/>
        </p:nvSpPr>
        <p:spPr>
          <a:xfrm>
            <a:off x="125357" y="7440"/>
            <a:ext cx="4257576"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a:solidFill>
                  <a:schemeClr val="bg2"/>
                </a:solidFill>
              </a:rPr>
              <a:t>4.4.2.1 什么是快表</a:t>
            </a:r>
          </a:p>
        </p:txBody>
      </p:sp>
      <p:pic>
        <p:nvPicPr>
          <p:cNvPr id="665" name="屏幕快照 2019-03-06 下午3.51.43.png" descr="屏幕快照 2019-03-06 下午3.51.43.png"/>
          <p:cNvPicPr>
            <a:picLocks noChangeAspect="1"/>
          </p:cNvPicPr>
          <p:nvPr/>
        </p:nvPicPr>
        <p:blipFill>
          <a:blip r:embed="rId4">
            <a:extLst/>
          </a:blip>
          <a:stretch>
            <a:fillRect/>
          </a:stretch>
        </p:blipFill>
        <p:spPr>
          <a:xfrm>
            <a:off x="18938775" y="574476"/>
            <a:ext cx="5013282" cy="1136155"/>
          </a:xfrm>
          <a:prstGeom prst="rect">
            <a:avLst/>
          </a:prstGeom>
          <a:ln w="12700">
            <a:miter lim="400000"/>
          </a:ln>
        </p:spPr>
      </p:pic>
      <p:sp>
        <p:nvSpPr>
          <p:cNvPr id="666" name="分页存储管理的基本原理"/>
          <p:cNvSpPr/>
          <p:nvPr/>
        </p:nvSpPr>
        <p:spPr>
          <a:xfrm>
            <a:off x="1750963" y="4103975"/>
            <a:ext cx="757418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667" name="快表"/>
          <p:cNvSpPr/>
          <p:nvPr/>
        </p:nvSpPr>
        <p:spPr>
          <a:xfrm>
            <a:off x="1750963" y="6117755"/>
            <a:ext cx="757418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快表</a:t>
            </a:r>
          </a:p>
        </p:txBody>
      </p:sp>
      <p:sp>
        <p:nvSpPr>
          <p:cNvPr id="668" name="两级和多级页表"/>
          <p:cNvSpPr/>
          <p:nvPr/>
        </p:nvSpPr>
        <p:spPr>
          <a:xfrm>
            <a:off x="1750963" y="8131534"/>
            <a:ext cx="757418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两级和多级页表</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4.4.2.1 什么是快表"/>
          <p:cNvSpPr/>
          <p:nvPr/>
        </p:nvSpPr>
        <p:spPr>
          <a:xfrm>
            <a:off x="80593" y="128637"/>
            <a:ext cx="241091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2000">
                <a:solidFill>
                  <a:schemeClr val="bg2"/>
                </a:solidFill>
              </a:rPr>
              <a:t>4.4.2.1 什么是快表</a:t>
            </a:r>
          </a:p>
        </p:txBody>
      </p:sp>
      <p:sp>
        <p:nvSpPr>
          <p:cNvPr id="6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7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7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grpSp>
        <p:nvGrpSpPr>
          <p:cNvPr id="678" name="快表也称“转换后援缓冲”，是为了提高CPU访存速度而采用的专用缓存，用来存放最近被访问过的页表项。"/>
          <p:cNvGrpSpPr/>
          <p:nvPr/>
        </p:nvGrpSpPr>
        <p:grpSpPr>
          <a:xfrm>
            <a:off x="822738" y="1897110"/>
            <a:ext cx="18937759" cy="1774191"/>
            <a:chOff x="0" y="0"/>
            <a:chExt cx="18937757" cy="1774189"/>
          </a:xfrm>
        </p:grpSpPr>
        <p:sp>
          <p:nvSpPr>
            <p:cNvPr id="677" name="快表也称“转换后援缓冲”，是为了提高CPU访存速度而采用的专用缓存，用来存放最近被访问过的页表项。"/>
            <p:cNvSpPr/>
            <p:nvPr/>
          </p:nvSpPr>
          <p:spPr>
            <a:xfrm>
              <a:off x="38100" y="38100"/>
              <a:ext cx="18861558" cy="169799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lnSpc>
                  <a:spcPct val="90000"/>
                </a:lnSpc>
                <a:defRPr sz="4500"/>
              </a:lvl1pPr>
            </a:lstStyle>
            <a:p>
              <a:r>
                <a:t>快表也称“转换后援缓冲”，是为了提高CPU访存速度而采用的专用缓存，用来存放最近被访问过的页表项。</a:t>
              </a:r>
            </a:p>
          </p:txBody>
        </p:sp>
        <p:pic>
          <p:nvPicPr>
            <p:cNvPr id="676" name="快表也称“转换后援缓冲”，是为了提高CPU访存速度而采用的专用缓存，用来存放最近被访问过的页表项。" descr="快表也称“转换后援缓冲”，是为了提高CPU访存速度而采用的专用缓存，用来存放最近被访问过的页表项。"/>
            <p:cNvPicPr>
              <a:picLocks/>
            </p:cNvPicPr>
            <p:nvPr/>
          </p:nvPicPr>
          <p:blipFill>
            <a:blip r:embed="rId3">
              <a:alphaModFix amt="20695"/>
              <a:extLst/>
            </a:blip>
            <a:stretch>
              <a:fillRect/>
            </a:stretch>
          </p:blipFill>
          <p:spPr>
            <a:xfrm>
              <a:off x="-1" y="0"/>
              <a:ext cx="18937759" cy="1774190"/>
            </a:xfrm>
            <a:prstGeom prst="rect">
              <a:avLst/>
            </a:prstGeom>
            <a:effectLst/>
          </p:spPr>
        </p:pic>
      </p:grpSp>
      <p:pic>
        <p:nvPicPr>
          <p:cNvPr id="679" name="屏幕快照 2019-03-06 下午3.51.43.png" descr="屏幕快照 2019-03-06 下午3.51.43.png"/>
          <p:cNvPicPr>
            <a:picLocks noChangeAspect="1"/>
          </p:cNvPicPr>
          <p:nvPr/>
        </p:nvPicPr>
        <p:blipFill>
          <a:blip r:embed="rId4">
            <a:extLst/>
          </a:blip>
          <a:stretch>
            <a:fillRect/>
          </a:stretch>
        </p:blipFill>
        <p:spPr>
          <a:xfrm>
            <a:off x="18938775" y="574476"/>
            <a:ext cx="5013282" cy="1136155"/>
          </a:xfrm>
          <a:prstGeom prst="rect">
            <a:avLst/>
          </a:prstGeom>
          <a:ln w="12700">
            <a:miter lim="400000"/>
          </a:ln>
        </p:spPr>
      </p:pic>
      <p:sp>
        <p:nvSpPr>
          <p:cNvPr id="680" name="文本"/>
          <p:cNvSpPr/>
          <p:nvPr/>
        </p:nvSpPr>
        <p:spPr>
          <a:xfrm>
            <a:off x="6533930" y="3780463"/>
            <a:ext cx="2353532" cy="3606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30000"/>
              </a:lnSpc>
              <a:defRPr>
                <a:solidFill>
                  <a:srgbClr val="FFFFFF"/>
                </a:solidFill>
              </a:defRPr>
            </a:pPr>
            <a:endParaRPr/>
          </a:p>
          <a:p>
            <a:pPr>
              <a:defRPr>
                <a:solidFill>
                  <a:srgbClr val="FFFFFF"/>
                </a:solidFill>
              </a:defRPr>
            </a:pPr>
            <a:endParaRPr/>
          </a:p>
          <a:p>
            <a:pPr>
              <a:lnSpc>
                <a:spcPct val="130000"/>
              </a:lnSpc>
              <a:defRPr>
                <a:solidFill>
                  <a:srgbClr val="FFFFFF"/>
                </a:solidFill>
              </a:defRPr>
            </a:pPr>
            <a:endParaRPr/>
          </a:p>
        </p:txBody>
      </p:sp>
      <p:sp>
        <p:nvSpPr>
          <p:cNvPr id="681" name="快表TLB"/>
          <p:cNvSpPr/>
          <p:nvPr/>
        </p:nvSpPr>
        <p:spPr>
          <a:xfrm>
            <a:off x="735302" y="686648"/>
            <a:ext cx="3437636" cy="997495"/>
          </a:xfrm>
          <a:prstGeom prst="roundRect">
            <a:avLst>
              <a:gd name="adj" fmla="val 19098"/>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快表TLB</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8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87"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grpSp>
        <p:nvGrpSpPr>
          <p:cNvPr id="690" name="快表也称“转换后援缓冲”，是为了提高CPU访存速度而采用的专用缓存，用来存放最近被访问过的页表项。"/>
          <p:cNvGrpSpPr/>
          <p:nvPr/>
        </p:nvGrpSpPr>
        <p:grpSpPr>
          <a:xfrm>
            <a:off x="822738" y="1897110"/>
            <a:ext cx="18937759" cy="1774191"/>
            <a:chOff x="0" y="0"/>
            <a:chExt cx="18937757" cy="1774189"/>
          </a:xfrm>
        </p:grpSpPr>
        <p:sp>
          <p:nvSpPr>
            <p:cNvPr id="689" name="快表也称“转换后援缓冲”，是为了提高CPU访存速度而采用的专用缓存，用来存放最近被访问过的页表项。"/>
            <p:cNvSpPr/>
            <p:nvPr/>
          </p:nvSpPr>
          <p:spPr>
            <a:xfrm>
              <a:off x="38100" y="38100"/>
              <a:ext cx="18861558" cy="169799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lnSpc>
                  <a:spcPct val="90000"/>
                </a:lnSpc>
                <a:defRPr sz="4500"/>
              </a:lvl1pPr>
            </a:lstStyle>
            <a:p>
              <a:r>
                <a:t>快表也称“转换后援缓冲”，是为了提高CPU访存速度而采用的专用缓存，用来存放最近被访问过的页表项。</a:t>
              </a:r>
            </a:p>
          </p:txBody>
        </p:sp>
        <p:pic>
          <p:nvPicPr>
            <p:cNvPr id="688" name="快表也称“转换后援缓冲”，是为了提高CPU访存速度而采用的专用缓存，用来存放最近被访问过的页表项。" descr="快表也称“转换后援缓冲”，是为了提高CPU访存速度而采用的专用缓存，用来存放最近被访问过的页表项。"/>
            <p:cNvPicPr>
              <a:picLocks/>
            </p:cNvPicPr>
            <p:nvPr/>
          </p:nvPicPr>
          <p:blipFill>
            <a:blip r:embed="rId3">
              <a:alphaModFix amt="20695"/>
              <a:extLst/>
            </a:blip>
            <a:stretch>
              <a:fillRect/>
            </a:stretch>
          </p:blipFill>
          <p:spPr>
            <a:xfrm>
              <a:off x="-1" y="0"/>
              <a:ext cx="18937759" cy="1774190"/>
            </a:xfrm>
            <a:prstGeom prst="rect">
              <a:avLst/>
            </a:prstGeom>
            <a:effectLst/>
          </p:spPr>
        </p:pic>
      </p:grpSp>
      <p:pic>
        <p:nvPicPr>
          <p:cNvPr id="691" name="屏幕快照 2019-03-06 下午3.51.43.png" descr="屏幕快照 2019-03-06 下午3.51.43.png"/>
          <p:cNvPicPr>
            <a:picLocks noChangeAspect="1"/>
          </p:cNvPicPr>
          <p:nvPr/>
        </p:nvPicPr>
        <p:blipFill>
          <a:blip r:embed="rId4">
            <a:extLst/>
          </a:blip>
          <a:stretch>
            <a:fillRect/>
          </a:stretch>
        </p:blipFill>
        <p:spPr>
          <a:xfrm>
            <a:off x="18938775" y="574476"/>
            <a:ext cx="5013282" cy="1136155"/>
          </a:xfrm>
          <a:prstGeom prst="rect">
            <a:avLst/>
          </a:prstGeom>
          <a:ln w="12700">
            <a:miter lim="400000"/>
          </a:ln>
        </p:spPr>
      </p:pic>
      <p:pic>
        <p:nvPicPr>
          <p:cNvPr id="692" name="屏幕快照 2019-03-22 下午5.29.10.png" descr="屏幕快照 2019-03-22 下午5.29.10.png"/>
          <p:cNvPicPr>
            <a:picLocks noChangeAspect="1"/>
          </p:cNvPicPr>
          <p:nvPr/>
        </p:nvPicPr>
        <p:blipFill>
          <a:blip r:embed="rId5">
            <a:extLst/>
          </a:blip>
          <a:stretch>
            <a:fillRect/>
          </a:stretch>
        </p:blipFill>
        <p:spPr>
          <a:xfrm>
            <a:off x="396494" y="3884268"/>
            <a:ext cx="13738986" cy="8554083"/>
          </a:xfrm>
          <a:prstGeom prst="rect">
            <a:avLst/>
          </a:prstGeom>
          <a:ln w="12700">
            <a:miter lim="400000"/>
          </a:ln>
        </p:spPr>
      </p:pic>
      <p:sp>
        <p:nvSpPr>
          <p:cNvPr id="693" name="键"/>
          <p:cNvSpPr/>
          <p:nvPr/>
        </p:nvSpPr>
        <p:spPr>
          <a:xfrm>
            <a:off x="9449834" y="7478969"/>
            <a:ext cx="6477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1">
                <a:solidFill>
                  <a:schemeClr val="accent5"/>
                </a:solidFill>
                <a:latin typeface="Helvetica"/>
                <a:ea typeface="Helvetica"/>
                <a:cs typeface="Helvetica"/>
                <a:sym typeface="Helvetica"/>
              </a:defRPr>
            </a:lvl1pPr>
          </a:lstStyle>
          <a:p>
            <a:r>
              <a:t>键</a:t>
            </a:r>
          </a:p>
        </p:txBody>
      </p:sp>
      <p:sp>
        <p:nvSpPr>
          <p:cNvPr id="694" name="值"/>
          <p:cNvSpPr/>
          <p:nvPr/>
        </p:nvSpPr>
        <p:spPr>
          <a:xfrm>
            <a:off x="10782259" y="7478969"/>
            <a:ext cx="6477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1">
                <a:solidFill>
                  <a:schemeClr val="accent5"/>
                </a:solidFill>
                <a:latin typeface="Helvetica"/>
                <a:ea typeface="Helvetica"/>
                <a:cs typeface="Helvetica"/>
                <a:sym typeface="Helvetica"/>
              </a:defRPr>
            </a:lvl1pPr>
          </a:lstStyle>
          <a:p>
            <a:r>
              <a:t>值</a:t>
            </a:r>
          </a:p>
        </p:txBody>
      </p:sp>
      <p:sp>
        <p:nvSpPr>
          <p:cNvPr id="695" name="快表TLB"/>
          <p:cNvSpPr/>
          <p:nvPr/>
        </p:nvSpPr>
        <p:spPr>
          <a:xfrm>
            <a:off x="735302" y="686648"/>
            <a:ext cx="3437636" cy="997495"/>
          </a:xfrm>
          <a:prstGeom prst="roundRect">
            <a:avLst>
              <a:gd name="adj" fmla="val 19098"/>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快表TLB</a:t>
            </a:r>
          </a:p>
        </p:txBody>
      </p:sp>
      <p:pic>
        <p:nvPicPr>
          <p:cNvPr id="696" name="屏幕快照 2019-03-28 下午12.57.31.png" descr="屏幕快照 2019-03-28 下午12.57.31.png"/>
          <p:cNvPicPr>
            <a:picLocks/>
          </p:cNvPicPr>
          <p:nvPr/>
        </p:nvPicPr>
        <p:blipFill>
          <a:blip r:embed="rId7">
            <a:extLst/>
          </a:blip>
          <a:stretch>
            <a:fillRect/>
          </a:stretch>
        </p:blipFill>
        <p:spPr>
          <a:xfrm>
            <a:off x="6301744" y="3870480"/>
            <a:ext cx="2129196" cy="3500430"/>
          </a:xfrm>
          <a:prstGeom prst="rect">
            <a:avLst/>
          </a:prstGeom>
          <a:ln w="12700">
            <a:miter lim="400000"/>
          </a:ln>
        </p:spPr>
      </p:pic>
      <p:sp>
        <p:nvSpPr>
          <p:cNvPr id="697" name="4.4.2.1 什么是快表"/>
          <p:cNvSpPr/>
          <p:nvPr/>
        </p:nvSpPr>
        <p:spPr>
          <a:xfrm>
            <a:off x="80593" y="98455"/>
            <a:ext cx="194925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4.4.2.1 什么是快表</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0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03"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grpSp>
        <p:nvGrpSpPr>
          <p:cNvPr id="706" name="快表也称“转换后援缓冲”，是为了提高CPU访存速度而采用的专用缓存，用来存放最近被访问过的页表项。"/>
          <p:cNvGrpSpPr/>
          <p:nvPr/>
        </p:nvGrpSpPr>
        <p:grpSpPr>
          <a:xfrm>
            <a:off x="822738" y="1897110"/>
            <a:ext cx="18937759" cy="1774191"/>
            <a:chOff x="0" y="0"/>
            <a:chExt cx="18937757" cy="1774189"/>
          </a:xfrm>
        </p:grpSpPr>
        <p:sp>
          <p:nvSpPr>
            <p:cNvPr id="705" name="快表也称“转换后援缓冲”，是为了提高CPU访存速度而采用的专用缓存，用来存放最近被访问过的页表项。"/>
            <p:cNvSpPr/>
            <p:nvPr/>
          </p:nvSpPr>
          <p:spPr>
            <a:xfrm>
              <a:off x="38100" y="38100"/>
              <a:ext cx="18861558" cy="169799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lnSpc>
                  <a:spcPct val="90000"/>
                </a:lnSpc>
                <a:defRPr sz="4500"/>
              </a:lvl1pPr>
            </a:lstStyle>
            <a:p>
              <a:r>
                <a:t>快表也称“转换后援缓冲”，是为了提高CPU访存速度而采用的专用缓存，用来存放最近被访问过的页表项。</a:t>
              </a:r>
            </a:p>
          </p:txBody>
        </p:sp>
        <p:pic>
          <p:nvPicPr>
            <p:cNvPr id="704" name="快表也称“转换后援缓冲”，是为了提高CPU访存速度而采用的专用缓存，用来存放最近被访问过的页表项。" descr="快表也称“转换后援缓冲”，是为了提高CPU访存速度而采用的专用缓存，用来存放最近被访问过的页表项。"/>
            <p:cNvPicPr>
              <a:picLocks/>
            </p:cNvPicPr>
            <p:nvPr/>
          </p:nvPicPr>
          <p:blipFill>
            <a:blip r:embed="rId3">
              <a:alphaModFix amt="20695"/>
              <a:extLst/>
            </a:blip>
            <a:stretch>
              <a:fillRect/>
            </a:stretch>
          </p:blipFill>
          <p:spPr>
            <a:xfrm>
              <a:off x="-1" y="0"/>
              <a:ext cx="18937759" cy="1774190"/>
            </a:xfrm>
            <a:prstGeom prst="rect">
              <a:avLst/>
            </a:prstGeom>
            <a:effectLst/>
          </p:spPr>
        </p:pic>
      </p:grpSp>
      <p:pic>
        <p:nvPicPr>
          <p:cNvPr id="707" name="屏幕快照 2019-03-06 下午3.51.43.png" descr="屏幕快照 2019-03-06 下午3.51.43.png"/>
          <p:cNvPicPr>
            <a:picLocks noChangeAspect="1"/>
          </p:cNvPicPr>
          <p:nvPr/>
        </p:nvPicPr>
        <p:blipFill>
          <a:blip r:embed="rId4">
            <a:extLst/>
          </a:blip>
          <a:stretch>
            <a:fillRect/>
          </a:stretch>
        </p:blipFill>
        <p:spPr>
          <a:xfrm>
            <a:off x="18938775" y="574476"/>
            <a:ext cx="5013282" cy="1136155"/>
          </a:xfrm>
          <a:prstGeom prst="rect">
            <a:avLst/>
          </a:prstGeom>
          <a:ln w="12700">
            <a:miter lim="400000"/>
          </a:ln>
        </p:spPr>
      </p:pic>
      <p:pic>
        <p:nvPicPr>
          <p:cNvPr id="708" name="屏幕快照 2019-03-22 下午5.29.10.png" descr="屏幕快照 2019-03-22 下午5.29.10.png"/>
          <p:cNvPicPr>
            <a:picLocks noChangeAspect="1"/>
          </p:cNvPicPr>
          <p:nvPr/>
        </p:nvPicPr>
        <p:blipFill>
          <a:blip r:embed="rId5">
            <a:extLst/>
          </a:blip>
          <a:stretch>
            <a:fillRect/>
          </a:stretch>
        </p:blipFill>
        <p:spPr>
          <a:xfrm>
            <a:off x="396494" y="3884268"/>
            <a:ext cx="13738986" cy="8554083"/>
          </a:xfrm>
          <a:prstGeom prst="rect">
            <a:avLst/>
          </a:prstGeom>
          <a:ln w="12700">
            <a:miter lim="400000"/>
          </a:ln>
        </p:spPr>
      </p:pic>
      <p:sp>
        <p:nvSpPr>
          <p:cNvPr id="709" name="1）CPU产生分页的逻辑地址页号和页内偏移地址后，将页号提交给快表"/>
          <p:cNvSpPr/>
          <p:nvPr/>
        </p:nvSpPr>
        <p:spPr>
          <a:xfrm>
            <a:off x="12734779" y="5868749"/>
            <a:ext cx="11163267" cy="152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000"/>
            </a:pPr>
            <a:r>
              <a:t>1）CPU产生分页的逻辑地址页号和页内偏移地址后，</a:t>
            </a:r>
            <a:r>
              <a:rPr b="1">
                <a:latin typeface="Helvetica"/>
                <a:ea typeface="Helvetica"/>
                <a:cs typeface="Helvetica"/>
                <a:sym typeface="Helvetica"/>
              </a:rPr>
              <a:t>将页号提交给快表</a:t>
            </a:r>
          </a:p>
        </p:txBody>
      </p:sp>
      <p:sp>
        <p:nvSpPr>
          <p:cNvPr id="710" name="2）查找快表，如果找到页号，得到该页所对应的页框号；否则，继续查找内存页表，得到页框号"/>
          <p:cNvSpPr/>
          <p:nvPr/>
        </p:nvSpPr>
        <p:spPr>
          <a:xfrm>
            <a:off x="12734779" y="7765342"/>
            <a:ext cx="11163267" cy="152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000"/>
            </a:pPr>
            <a:r>
              <a:t>2）</a:t>
            </a:r>
            <a:r>
              <a:rPr b="1">
                <a:latin typeface="Helvetica"/>
                <a:ea typeface="Helvetica"/>
                <a:cs typeface="Helvetica"/>
                <a:sym typeface="Helvetica"/>
              </a:rPr>
              <a:t>查找快表</a:t>
            </a:r>
            <a:r>
              <a:t>，如果找到页号，得到该页所对应的页框号；否则，继续查找</a:t>
            </a:r>
            <a:r>
              <a:rPr b="1">
                <a:latin typeface="Helvetica"/>
                <a:ea typeface="Helvetica"/>
                <a:cs typeface="Helvetica"/>
                <a:sym typeface="Helvetica"/>
              </a:rPr>
              <a:t>内存页表</a:t>
            </a:r>
            <a:r>
              <a:t>，得到页框号</a:t>
            </a:r>
          </a:p>
        </p:txBody>
      </p:sp>
      <p:sp>
        <p:nvSpPr>
          <p:cNvPr id="711" name="3）如果查找的页表项不在快表中，访问完内存页表后，把该页表项写到快表中"/>
          <p:cNvSpPr/>
          <p:nvPr/>
        </p:nvSpPr>
        <p:spPr>
          <a:xfrm>
            <a:off x="12734779" y="9661935"/>
            <a:ext cx="11163267" cy="152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000"/>
            </a:pPr>
            <a:r>
              <a:t>3）如果查找的页表项不在快表中，访问完内存页表后，把</a:t>
            </a:r>
            <a:r>
              <a:rPr b="1">
                <a:latin typeface="Helvetica"/>
                <a:ea typeface="Helvetica"/>
                <a:cs typeface="Helvetica"/>
                <a:sym typeface="Helvetica"/>
              </a:rPr>
              <a:t>该页表项写到快表中</a:t>
            </a:r>
          </a:p>
        </p:txBody>
      </p:sp>
      <p:sp>
        <p:nvSpPr>
          <p:cNvPr id="712" name="引入快表后的地址变换过程"/>
          <p:cNvSpPr/>
          <p:nvPr/>
        </p:nvSpPr>
        <p:spPr>
          <a:xfrm>
            <a:off x="14624797" y="4430935"/>
            <a:ext cx="6210301" cy="8331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b="1" u="sng">
                <a:solidFill>
                  <a:schemeClr val="accent5"/>
                </a:solidFill>
                <a:latin typeface="Helvetica"/>
                <a:ea typeface="Helvetica"/>
                <a:cs typeface="Helvetica"/>
                <a:sym typeface="Helvetica"/>
              </a:defRPr>
            </a:lvl1pPr>
          </a:lstStyle>
          <a:p>
            <a:r>
              <a:t>引入快表后的地址变换过程</a:t>
            </a:r>
          </a:p>
        </p:txBody>
      </p:sp>
      <p:sp>
        <p:nvSpPr>
          <p:cNvPr id="713" name="键"/>
          <p:cNvSpPr/>
          <p:nvPr/>
        </p:nvSpPr>
        <p:spPr>
          <a:xfrm>
            <a:off x="9449834" y="7478969"/>
            <a:ext cx="6477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1">
                <a:solidFill>
                  <a:schemeClr val="accent5"/>
                </a:solidFill>
                <a:latin typeface="Helvetica"/>
                <a:ea typeface="Helvetica"/>
                <a:cs typeface="Helvetica"/>
                <a:sym typeface="Helvetica"/>
              </a:defRPr>
            </a:lvl1pPr>
          </a:lstStyle>
          <a:p>
            <a:r>
              <a:t>键</a:t>
            </a:r>
          </a:p>
        </p:txBody>
      </p:sp>
      <p:sp>
        <p:nvSpPr>
          <p:cNvPr id="714" name="值"/>
          <p:cNvSpPr/>
          <p:nvPr/>
        </p:nvSpPr>
        <p:spPr>
          <a:xfrm>
            <a:off x="10782259" y="7478969"/>
            <a:ext cx="647701"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b="1">
                <a:solidFill>
                  <a:schemeClr val="accent5"/>
                </a:solidFill>
                <a:latin typeface="Helvetica"/>
                <a:ea typeface="Helvetica"/>
                <a:cs typeface="Helvetica"/>
                <a:sym typeface="Helvetica"/>
              </a:defRPr>
            </a:lvl1pPr>
          </a:lstStyle>
          <a:p>
            <a:r>
              <a:t>值</a:t>
            </a:r>
          </a:p>
        </p:txBody>
      </p:sp>
      <p:sp>
        <p:nvSpPr>
          <p:cNvPr id="715" name="快表TLB"/>
          <p:cNvSpPr/>
          <p:nvPr/>
        </p:nvSpPr>
        <p:spPr>
          <a:xfrm>
            <a:off x="735302" y="686648"/>
            <a:ext cx="3437636" cy="997495"/>
          </a:xfrm>
          <a:prstGeom prst="roundRect">
            <a:avLst>
              <a:gd name="adj" fmla="val 19098"/>
            </a:avLst>
          </a:prstGeom>
          <a:blipFill>
            <a:blip r:embed="rId6"/>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快表TLB</a:t>
            </a:r>
          </a:p>
        </p:txBody>
      </p:sp>
      <p:pic>
        <p:nvPicPr>
          <p:cNvPr id="716" name="屏幕快照 2019-03-28 下午12.57.31.png" descr="屏幕快照 2019-03-28 下午12.57.31.png"/>
          <p:cNvPicPr>
            <a:picLocks/>
          </p:cNvPicPr>
          <p:nvPr/>
        </p:nvPicPr>
        <p:blipFill>
          <a:blip r:embed="rId7">
            <a:extLst/>
          </a:blip>
          <a:stretch>
            <a:fillRect/>
          </a:stretch>
        </p:blipFill>
        <p:spPr>
          <a:xfrm>
            <a:off x="6301744" y="3870480"/>
            <a:ext cx="2129196" cy="3500430"/>
          </a:xfrm>
          <a:prstGeom prst="rect">
            <a:avLst/>
          </a:prstGeom>
          <a:ln w="12700">
            <a:miter lim="400000"/>
          </a:ln>
        </p:spPr>
      </p:pic>
      <p:sp>
        <p:nvSpPr>
          <p:cNvPr id="717" name="4.4.2.1 什么是快表"/>
          <p:cNvSpPr/>
          <p:nvPr/>
        </p:nvSpPr>
        <p:spPr>
          <a:xfrm>
            <a:off x="80593" y="83066"/>
            <a:ext cx="2180084"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4.4.2.1 什么是快表</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2" name="连续分配存储管理方式"/>
          <p:cNvSpPr/>
          <p:nvPr/>
        </p:nvSpPr>
        <p:spPr>
          <a:xfrm>
            <a:off x="2752401" y="3672290"/>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连续分配存储管理方式</a:t>
            </a:r>
          </a:p>
        </p:txBody>
      </p:sp>
      <p:sp>
        <p:nvSpPr>
          <p:cNvPr id="83" name="👉单一连续分配"/>
          <p:cNvSpPr/>
          <p:nvPr/>
        </p:nvSpPr>
        <p:spPr>
          <a:xfrm>
            <a:off x="2887759" y="6681508"/>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单一连续分配</a:t>
            </a:r>
          </a:p>
        </p:txBody>
      </p:sp>
      <p:sp>
        <p:nvSpPr>
          <p:cNvPr id="84" name="👉固定分区分配"/>
          <p:cNvSpPr/>
          <p:nvPr/>
        </p:nvSpPr>
        <p:spPr>
          <a:xfrm>
            <a:off x="2887759" y="774455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85" name="👉动态分区分配"/>
          <p:cNvSpPr/>
          <p:nvPr/>
        </p:nvSpPr>
        <p:spPr>
          <a:xfrm>
            <a:off x="2887759" y="8807600"/>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86" name="离散分配存储管理方式"/>
          <p:cNvSpPr/>
          <p:nvPr/>
        </p:nvSpPr>
        <p:spPr>
          <a:xfrm>
            <a:off x="13389299" y="3672290"/>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离散分配存储管理方式</a:t>
            </a:r>
          </a:p>
        </p:txBody>
      </p:sp>
      <p:sp>
        <p:nvSpPr>
          <p:cNvPr id="87" name="👉分页存储管理"/>
          <p:cNvSpPr/>
          <p:nvPr/>
        </p:nvSpPr>
        <p:spPr>
          <a:xfrm>
            <a:off x="13929252" y="6681508"/>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分页存储管理</a:t>
            </a:r>
          </a:p>
        </p:txBody>
      </p:sp>
      <p:sp>
        <p:nvSpPr>
          <p:cNvPr id="8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0" name="👉分段存储管理"/>
          <p:cNvSpPr/>
          <p:nvPr/>
        </p:nvSpPr>
        <p:spPr>
          <a:xfrm>
            <a:off x="13929252" y="774455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分段存储管理</a:t>
            </a:r>
          </a:p>
        </p:txBody>
      </p:sp>
      <p:sp>
        <p:nvSpPr>
          <p:cNvPr id="91" name="👉段页式存储管理"/>
          <p:cNvSpPr/>
          <p:nvPr/>
        </p:nvSpPr>
        <p:spPr>
          <a:xfrm>
            <a:off x="13929252" y="8807600"/>
            <a:ext cx="66579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段页式存储管理</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22" name="快表是用来存放（）…"/>
          <p:cNvSpPr/>
          <p:nvPr/>
        </p:nvSpPr>
        <p:spPr>
          <a:xfrm>
            <a:off x="3262758" y="4292600"/>
            <a:ext cx="1785848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快表是用来存放（）</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A:最近没被访问过的页表项</a:t>
            </a:r>
          </a:p>
          <a:p>
            <a:pPr algn="l">
              <a:defRPr sz="4800">
                <a:latin typeface="Lantinghei SC Extralight"/>
                <a:ea typeface="Lantinghei SC Extralight"/>
                <a:cs typeface="Lantinghei SC Extralight"/>
                <a:sym typeface="Lantinghei SC Extralight"/>
              </a:defRPr>
            </a:pPr>
            <a:r>
              <a:t>B:访问频率高的页表项</a:t>
            </a:r>
          </a:p>
          <a:p>
            <a:pPr algn="l">
              <a:defRPr sz="4800">
                <a:latin typeface="Lantinghei SC Extralight"/>
                <a:ea typeface="Lantinghei SC Extralight"/>
                <a:cs typeface="Lantinghei SC Extralight"/>
                <a:sym typeface="Lantinghei SC Extralight"/>
              </a:defRPr>
            </a:pPr>
            <a:r>
              <a:t>C:最近被访问过的页表项</a:t>
            </a:r>
          </a:p>
          <a:p>
            <a:pPr algn="l">
              <a:defRPr sz="4800">
                <a:latin typeface="Lantinghei SC Extralight"/>
                <a:ea typeface="Lantinghei SC Extralight"/>
                <a:cs typeface="Lantinghei SC Extralight"/>
                <a:sym typeface="Lantinghei SC Extralight"/>
              </a:defRPr>
            </a:pPr>
            <a:r>
              <a:t>D:以上答案都不对</a:t>
            </a:r>
          </a:p>
        </p:txBody>
      </p:sp>
      <p:sp>
        <p:nvSpPr>
          <p:cNvPr id="72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2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2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726" name="4.4.2.1 什么是快表"/>
          <p:cNvSpPr/>
          <p:nvPr/>
        </p:nvSpPr>
        <p:spPr>
          <a:xfrm>
            <a:off x="80593" y="83066"/>
            <a:ext cx="2180084"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4.4.2.1 什么是快表</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29" name="快表是用来存放（）…"/>
          <p:cNvSpPr/>
          <p:nvPr/>
        </p:nvSpPr>
        <p:spPr>
          <a:xfrm>
            <a:off x="3262758" y="4292600"/>
            <a:ext cx="1785848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快表是用来存放（）</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A:最近没被访问过的页表项</a:t>
            </a:r>
          </a:p>
          <a:p>
            <a:pPr algn="l">
              <a:defRPr sz="4800">
                <a:latin typeface="Lantinghei SC Extralight"/>
                <a:ea typeface="Lantinghei SC Extralight"/>
                <a:cs typeface="Lantinghei SC Extralight"/>
                <a:sym typeface="Lantinghei SC Extralight"/>
              </a:defRPr>
            </a:pPr>
            <a:r>
              <a:t>B:访问频率高的页表项</a:t>
            </a:r>
          </a:p>
          <a:p>
            <a:pPr algn="l">
              <a:defRPr sz="4800">
                <a:solidFill>
                  <a:schemeClr val="accent5"/>
                </a:solidFill>
                <a:latin typeface="Lantinghei SC Extralight"/>
                <a:ea typeface="Lantinghei SC Extralight"/>
                <a:cs typeface="Lantinghei SC Extralight"/>
                <a:sym typeface="Lantinghei SC Extralight"/>
              </a:defRPr>
            </a:pPr>
            <a:r>
              <a:t>C:最近被访问过的页表项</a:t>
            </a:r>
          </a:p>
          <a:p>
            <a:pPr algn="l">
              <a:defRPr sz="4800">
                <a:latin typeface="Lantinghei SC Extralight"/>
                <a:ea typeface="Lantinghei SC Extralight"/>
                <a:cs typeface="Lantinghei SC Extralight"/>
                <a:sym typeface="Lantinghei SC Extralight"/>
              </a:defRPr>
            </a:pPr>
            <a:r>
              <a:t>D:以上答案都不对</a:t>
            </a:r>
          </a:p>
        </p:txBody>
      </p:sp>
      <p:sp>
        <p:nvSpPr>
          <p:cNvPr id="73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3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32"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733" name="4.4.2.1 什么是快表"/>
          <p:cNvSpPr/>
          <p:nvPr/>
        </p:nvSpPr>
        <p:spPr>
          <a:xfrm>
            <a:off x="80593" y="83066"/>
            <a:ext cx="2180084"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4.4.2.1 什么是快表</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36" name="TLB的条目由什么组成（）…"/>
          <p:cNvSpPr/>
          <p:nvPr/>
        </p:nvSpPr>
        <p:spPr>
          <a:xfrm>
            <a:off x="3262758" y="4292600"/>
            <a:ext cx="1785848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TLB的条目由什么组成（）</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A:页框和页号</a:t>
            </a:r>
          </a:p>
          <a:p>
            <a:pPr algn="l">
              <a:defRPr sz="4800">
                <a:latin typeface="Lantinghei SC Extralight"/>
                <a:ea typeface="Lantinghei SC Extralight"/>
                <a:cs typeface="Lantinghei SC Extralight"/>
                <a:sym typeface="Lantinghei SC Extralight"/>
              </a:defRPr>
            </a:pPr>
            <a:r>
              <a:t>B:页号和键</a:t>
            </a:r>
          </a:p>
          <a:p>
            <a:pPr algn="l">
              <a:defRPr sz="4800">
                <a:latin typeface="Lantinghei SC Extralight"/>
                <a:ea typeface="Lantinghei SC Extralight"/>
                <a:cs typeface="Lantinghei SC Extralight"/>
                <a:sym typeface="Lantinghei SC Extralight"/>
              </a:defRPr>
            </a:pPr>
            <a:r>
              <a:t>C:页框和键</a:t>
            </a:r>
          </a:p>
          <a:p>
            <a:pPr algn="l">
              <a:defRPr sz="4800">
                <a:latin typeface="Lantinghei SC Extralight"/>
                <a:ea typeface="Lantinghei SC Extralight"/>
                <a:cs typeface="Lantinghei SC Extralight"/>
                <a:sym typeface="Lantinghei SC Extralight"/>
              </a:defRPr>
            </a:pPr>
            <a:r>
              <a:t>D:键和值</a:t>
            </a:r>
          </a:p>
        </p:txBody>
      </p:sp>
      <p:sp>
        <p:nvSpPr>
          <p:cNvPr id="73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3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39"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740" name="4.4.2.1 什么是快表"/>
          <p:cNvSpPr/>
          <p:nvPr/>
        </p:nvSpPr>
        <p:spPr>
          <a:xfrm>
            <a:off x="80593" y="83066"/>
            <a:ext cx="2180084"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4.4.2.1 什么是快表</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43" name="TLB的条目由什么组成（）…"/>
          <p:cNvSpPr/>
          <p:nvPr/>
        </p:nvSpPr>
        <p:spPr>
          <a:xfrm>
            <a:off x="3262758" y="4292600"/>
            <a:ext cx="1785848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TLB的条目由什么组成（）</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A:页框和页号</a:t>
            </a:r>
          </a:p>
          <a:p>
            <a:pPr algn="l">
              <a:defRPr sz="4800">
                <a:latin typeface="Lantinghei SC Extralight"/>
                <a:ea typeface="Lantinghei SC Extralight"/>
                <a:cs typeface="Lantinghei SC Extralight"/>
                <a:sym typeface="Lantinghei SC Extralight"/>
              </a:defRPr>
            </a:pPr>
            <a:r>
              <a:t>B:页号和键</a:t>
            </a:r>
          </a:p>
          <a:p>
            <a:pPr algn="l">
              <a:defRPr sz="4800">
                <a:latin typeface="Lantinghei SC Extralight"/>
                <a:ea typeface="Lantinghei SC Extralight"/>
                <a:cs typeface="Lantinghei SC Extralight"/>
                <a:sym typeface="Lantinghei SC Extralight"/>
              </a:defRPr>
            </a:pPr>
            <a:r>
              <a:t>C:页框和键</a:t>
            </a:r>
          </a:p>
          <a:p>
            <a:pPr algn="l">
              <a:defRPr sz="4800">
                <a:solidFill>
                  <a:schemeClr val="accent5"/>
                </a:solidFill>
                <a:latin typeface="Lantinghei SC Extralight"/>
                <a:ea typeface="Lantinghei SC Extralight"/>
                <a:cs typeface="Lantinghei SC Extralight"/>
                <a:sym typeface="Lantinghei SC Extralight"/>
              </a:defRPr>
            </a:pPr>
            <a:r>
              <a:t>D:键和值</a:t>
            </a:r>
          </a:p>
        </p:txBody>
      </p:sp>
      <p:sp>
        <p:nvSpPr>
          <p:cNvPr id="74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4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46"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747" name="4.4.2.1 什么是快表"/>
          <p:cNvSpPr/>
          <p:nvPr/>
        </p:nvSpPr>
        <p:spPr>
          <a:xfrm>
            <a:off x="80593" y="83066"/>
            <a:ext cx="2180084"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4.4.2.1 什么是快表</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50" name="在引入TLB之后的地址变换过程中，如果查找TLB时找不到页号，则查找______，找到相应的页表项，读取页所在的页框号，以形成物理地址。"/>
          <p:cNvSpPr/>
          <p:nvPr/>
        </p:nvSpPr>
        <p:spPr>
          <a:xfrm>
            <a:off x="3262758" y="5549900"/>
            <a:ext cx="17858484"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在引入TLB之后的地址变换过程中，如果查找TLB时找不到页号，则查找______，找到相应的页表项，读取页所在的页框号，以形成物理地址。</a:t>
            </a:r>
          </a:p>
        </p:txBody>
      </p:sp>
      <p:sp>
        <p:nvSpPr>
          <p:cNvPr id="75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5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53"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754" name="4.4.2.1 什么是快表"/>
          <p:cNvSpPr/>
          <p:nvPr/>
        </p:nvSpPr>
        <p:spPr>
          <a:xfrm>
            <a:off x="80593" y="98455"/>
            <a:ext cx="194925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4.4.2.1 什么是快表</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57" name="在引入TLB之后的地址变换过程中，如果查找TLB时找不到页号，则查找______，找到相应的页表项，读取页所在的页框号，以形成物理地址。"/>
          <p:cNvSpPr/>
          <p:nvPr/>
        </p:nvSpPr>
        <p:spPr>
          <a:xfrm>
            <a:off x="3262758" y="5549900"/>
            <a:ext cx="17858484"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rPr dirty="0"/>
              <a:t>在引入TLB之后的地址变换过程中，如果查找TLB时找不到页号，则查找______，找到相应的页表项，读取页所在的页框号，以形成物理地址。</a:t>
            </a:r>
          </a:p>
        </p:txBody>
      </p:sp>
      <p:sp>
        <p:nvSpPr>
          <p:cNvPr id="75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5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60"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761" name="内存页表"/>
          <p:cNvSpPr/>
          <p:nvPr/>
        </p:nvSpPr>
        <p:spPr>
          <a:xfrm>
            <a:off x="4890978" y="6282855"/>
            <a:ext cx="339190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内存页表</a:t>
            </a:r>
          </a:p>
        </p:txBody>
      </p:sp>
      <p:sp>
        <p:nvSpPr>
          <p:cNvPr id="762" name="4.4.2.1 什么是快表"/>
          <p:cNvSpPr/>
          <p:nvPr/>
        </p:nvSpPr>
        <p:spPr>
          <a:xfrm>
            <a:off x="80593" y="83066"/>
            <a:ext cx="2180084"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4.4.2.1 什么是快表</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6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68"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769" name="引入TLB的性能分析"/>
          <p:cNvSpPr/>
          <p:nvPr/>
        </p:nvSpPr>
        <p:spPr>
          <a:xfrm>
            <a:off x="735302" y="414142"/>
            <a:ext cx="630882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引入TLB的性能分析</a:t>
            </a:r>
          </a:p>
        </p:txBody>
      </p:sp>
      <p:grpSp>
        <p:nvGrpSpPr>
          <p:cNvPr id="772" name="在TLB中找到某一个页号对应的页表项的百分比称为TLB命中率🎯"/>
          <p:cNvGrpSpPr/>
          <p:nvPr/>
        </p:nvGrpSpPr>
        <p:grpSpPr>
          <a:xfrm>
            <a:off x="822738" y="2257155"/>
            <a:ext cx="17194361" cy="1054101"/>
            <a:chOff x="0" y="0"/>
            <a:chExt cx="17194359" cy="1054100"/>
          </a:xfrm>
        </p:grpSpPr>
        <p:sp>
          <p:nvSpPr>
            <p:cNvPr id="771" name="在TLB中找到某一个页号对应的页表项的百分比称为TLB命中率🎯"/>
            <p:cNvSpPr/>
            <p:nvPr/>
          </p:nvSpPr>
          <p:spPr>
            <a:xfrm>
              <a:off x="38100" y="38100"/>
              <a:ext cx="17118160" cy="9779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4500"/>
              </a:pPr>
              <a:r>
                <a:t>在TLB中找到某一个页号对应的页表项的百分比称为</a:t>
              </a:r>
              <a:r>
                <a:rPr b="1">
                  <a:solidFill>
                    <a:schemeClr val="accent5"/>
                  </a:solidFill>
                  <a:latin typeface="Helvetica"/>
                  <a:ea typeface="Helvetica"/>
                  <a:cs typeface="Helvetica"/>
                  <a:sym typeface="Helvetica"/>
                </a:rPr>
                <a:t>TLB命中率</a:t>
              </a:r>
              <a:r>
                <a:t>🎯</a:t>
              </a:r>
            </a:p>
          </p:txBody>
        </p:sp>
        <p:pic>
          <p:nvPicPr>
            <p:cNvPr id="770" name="在TLB中找到某一个页号对应的页表项的百分比称为TLB命中率🎯" descr="在TLB中找到某一个页号对应的页表项的百分比称为TLB命中率🎯"/>
            <p:cNvPicPr>
              <a:picLocks/>
            </p:cNvPicPr>
            <p:nvPr/>
          </p:nvPicPr>
          <p:blipFill>
            <a:blip r:embed="rId4">
              <a:extLst/>
            </a:blip>
            <a:stretch>
              <a:fillRect/>
            </a:stretch>
          </p:blipFill>
          <p:spPr>
            <a:xfrm>
              <a:off x="-1" y="-1"/>
              <a:ext cx="17194361" cy="1054101"/>
            </a:xfrm>
            <a:prstGeom prst="rect">
              <a:avLst/>
            </a:prstGeom>
            <a:effectLst/>
          </p:spPr>
        </p:pic>
      </p:grpSp>
      <p:pic>
        <p:nvPicPr>
          <p:cNvPr id="773" name="屏幕快照 2019-03-06 下午3.51.43.png" descr="屏幕快照 2019-03-06 下午3.51.43.png"/>
          <p:cNvPicPr>
            <a:picLocks noChangeAspect="1"/>
          </p:cNvPicPr>
          <p:nvPr/>
        </p:nvPicPr>
        <p:blipFill>
          <a:blip r:embed="rId5">
            <a:extLst/>
          </a:blip>
          <a:stretch>
            <a:fillRect/>
          </a:stretch>
        </p:blipFill>
        <p:spPr>
          <a:xfrm>
            <a:off x="18938775" y="574476"/>
            <a:ext cx="5013282" cy="1136155"/>
          </a:xfrm>
          <a:prstGeom prst="rect">
            <a:avLst/>
          </a:prstGeom>
          <a:ln w="12700">
            <a:miter lim="400000"/>
          </a:ln>
        </p:spPr>
      </p:pic>
      <p:sp>
        <p:nvSpPr>
          <p:cNvPr id="774" name="文本"/>
          <p:cNvSpPr/>
          <p:nvPr/>
        </p:nvSpPr>
        <p:spPr>
          <a:xfrm>
            <a:off x="6533930" y="3780463"/>
            <a:ext cx="2353532" cy="3606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30000"/>
              </a:lnSpc>
              <a:defRPr>
                <a:solidFill>
                  <a:srgbClr val="FFFFFF"/>
                </a:solidFill>
              </a:defRPr>
            </a:pPr>
            <a:endParaRPr/>
          </a:p>
          <a:p>
            <a:pPr>
              <a:defRPr>
                <a:solidFill>
                  <a:srgbClr val="FFFFFF"/>
                </a:solidFill>
              </a:defRPr>
            </a:pPr>
            <a:endParaRPr/>
          </a:p>
          <a:p>
            <a:pPr>
              <a:lnSpc>
                <a:spcPct val="130000"/>
              </a:lnSpc>
              <a:defRPr>
                <a:solidFill>
                  <a:srgbClr val="FFFFFF"/>
                </a:solidFill>
              </a:defRPr>
            </a:pPr>
            <a:endParaRPr/>
          </a:p>
        </p:txBody>
      </p:sp>
      <p:sp>
        <p:nvSpPr>
          <p:cNvPr id="775" name="4.4.2.1 什么是快表"/>
          <p:cNvSpPr/>
          <p:nvPr/>
        </p:nvSpPr>
        <p:spPr>
          <a:xfrm>
            <a:off x="80593" y="98455"/>
            <a:ext cx="194925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4.4.2.1 什么是快表</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8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81"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782" name="引入TLB的性能分析"/>
          <p:cNvSpPr/>
          <p:nvPr/>
        </p:nvSpPr>
        <p:spPr>
          <a:xfrm>
            <a:off x="735302" y="414142"/>
            <a:ext cx="630882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引入TLB的性能分析</a:t>
            </a:r>
          </a:p>
        </p:txBody>
      </p:sp>
      <p:grpSp>
        <p:nvGrpSpPr>
          <p:cNvPr id="785" name="在TLB中找到某一个页号对应的页表项的百分比称为TLB命中率🎯"/>
          <p:cNvGrpSpPr/>
          <p:nvPr/>
        </p:nvGrpSpPr>
        <p:grpSpPr>
          <a:xfrm>
            <a:off x="822738" y="2257155"/>
            <a:ext cx="17194361" cy="1054101"/>
            <a:chOff x="0" y="0"/>
            <a:chExt cx="17194359" cy="1054100"/>
          </a:xfrm>
        </p:grpSpPr>
        <p:sp>
          <p:nvSpPr>
            <p:cNvPr id="784" name="在TLB中找到某一个页号对应的页表项的百分比称为TLB命中率🎯"/>
            <p:cNvSpPr/>
            <p:nvPr/>
          </p:nvSpPr>
          <p:spPr>
            <a:xfrm>
              <a:off x="38100" y="38100"/>
              <a:ext cx="17118160" cy="9779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4500"/>
              </a:pPr>
              <a:r>
                <a:t>在TLB中找到某一个页号对应的页表项的百分比称为</a:t>
              </a:r>
              <a:r>
                <a:rPr b="1">
                  <a:solidFill>
                    <a:schemeClr val="accent5"/>
                  </a:solidFill>
                  <a:latin typeface="Helvetica"/>
                  <a:ea typeface="Helvetica"/>
                  <a:cs typeface="Helvetica"/>
                  <a:sym typeface="Helvetica"/>
                </a:rPr>
                <a:t>TLB命中率</a:t>
              </a:r>
              <a:r>
                <a:t>🎯</a:t>
              </a:r>
            </a:p>
          </p:txBody>
        </p:sp>
        <p:pic>
          <p:nvPicPr>
            <p:cNvPr id="783" name="在TLB中找到某一个页号对应的页表项的百分比称为TLB命中率🎯" descr="在TLB中找到某一个页号对应的页表项的百分比称为TLB命中率🎯"/>
            <p:cNvPicPr>
              <a:picLocks/>
            </p:cNvPicPr>
            <p:nvPr/>
          </p:nvPicPr>
          <p:blipFill>
            <a:blip r:embed="rId4">
              <a:extLst/>
            </a:blip>
            <a:stretch>
              <a:fillRect/>
            </a:stretch>
          </p:blipFill>
          <p:spPr>
            <a:xfrm>
              <a:off x="-1" y="-1"/>
              <a:ext cx="17194361" cy="1054101"/>
            </a:xfrm>
            <a:prstGeom prst="rect">
              <a:avLst/>
            </a:prstGeom>
            <a:effectLst/>
          </p:spPr>
        </p:pic>
      </p:grpSp>
      <p:pic>
        <p:nvPicPr>
          <p:cNvPr id="786" name="屏幕快照 2019-03-06 下午3.51.43.png" descr="屏幕快照 2019-03-06 下午3.51.43.png"/>
          <p:cNvPicPr>
            <a:picLocks noChangeAspect="1"/>
          </p:cNvPicPr>
          <p:nvPr/>
        </p:nvPicPr>
        <p:blipFill>
          <a:blip r:embed="rId5">
            <a:extLst/>
          </a:blip>
          <a:stretch>
            <a:fillRect/>
          </a:stretch>
        </p:blipFill>
        <p:spPr>
          <a:xfrm>
            <a:off x="18938775" y="574476"/>
            <a:ext cx="5013282" cy="1136155"/>
          </a:xfrm>
          <a:prstGeom prst="rect">
            <a:avLst/>
          </a:prstGeom>
          <a:ln w="12700">
            <a:miter lim="400000"/>
          </a:ln>
        </p:spPr>
      </p:pic>
      <p:sp>
        <p:nvSpPr>
          <p:cNvPr id="787" name="文本"/>
          <p:cNvSpPr/>
          <p:nvPr/>
        </p:nvSpPr>
        <p:spPr>
          <a:xfrm>
            <a:off x="6533930" y="3780463"/>
            <a:ext cx="2353532" cy="3606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30000"/>
              </a:lnSpc>
              <a:defRPr>
                <a:solidFill>
                  <a:srgbClr val="FFFFFF"/>
                </a:solidFill>
              </a:defRPr>
            </a:pPr>
            <a:endParaRPr/>
          </a:p>
          <a:p>
            <a:pPr>
              <a:defRPr>
                <a:solidFill>
                  <a:srgbClr val="FFFFFF"/>
                </a:solidFill>
              </a:defRPr>
            </a:pPr>
            <a:endParaRPr/>
          </a:p>
          <a:p>
            <a:pPr>
              <a:lnSpc>
                <a:spcPct val="130000"/>
              </a:lnSpc>
              <a:defRPr>
                <a:solidFill>
                  <a:srgbClr val="FFFFFF"/>
                </a:solidFill>
              </a:defRPr>
            </a:pPr>
            <a:endParaRPr/>
          </a:p>
        </p:txBody>
      </p:sp>
      <p:grpSp>
        <p:nvGrpSpPr>
          <p:cNvPr id="790" name="当能在TLB中找到所需要的页表项时：…"/>
          <p:cNvGrpSpPr/>
          <p:nvPr/>
        </p:nvGrpSpPr>
        <p:grpSpPr>
          <a:xfrm>
            <a:off x="822738" y="4364328"/>
            <a:ext cx="22536345" cy="2014221"/>
            <a:chOff x="0" y="0"/>
            <a:chExt cx="22536343" cy="2014220"/>
          </a:xfrm>
        </p:grpSpPr>
        <p:sp>
          <p:nvSpPr>
            <p:cNvPr id="789" name="当能在TLB中找到所需要的页表项时：…"/>
            <p:cNvSpPr/>
            <p:nvPr/>
          </p:nvSpPr>
          <p:spPr>
            <a:xfrm>
              <a:off x="38100" y="38099"/>
              <a:ext cx="22460144" cy="1938022"/>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just">
                <a:lnSpc>
                  <a:spcPct val="120000"/>
                </a:lnSpc>
                <a:defRPr sz="4500"/>
              </a:pPr>
              <a:r>
                <a:t>当</a:t>
              </a:r>
              <a:r>
                <a:rPr b="1">
                  <a:latin typeface="Helvetica"/>
                  <a:ea typeface="Helvetica"/>
                  <a:cs typeface="Helvetica"/>
                  <a:sym typeface="Helvetica"/>
                </a:rPr>
                <a:t>能</a:t>
              </a:r>
              <a:r>
                <a:t>在TLB中找到所需要的页表项时：</a:t>
              </a:r>
            </a:p>
            <a:p>
              <a:pPr algn="just">
                <a:lnSpc>
                  <a:spcPct val="120000"/>
                </a:lnSpc>
                <a:defRPr sz="4500" b="1">
                  <a:latin typeface="Helvetica"/>
                  <a:ea typeface="Helvetica"/>
                  <a:cs typeface="Helvetica"/>
                  <a:sym typeface="Helvetica"/>
                </a:defRPr>
              </a:pPr>
              <a:r>
                <a:rPr>
                  <a:solidFill>
                    <a:schemeClr val="accent5"/>
                  </a:solidFill>
                </a:rPr>
                <a:t>有效访存时间</a:t>
              </a:r>
              <a:r>
                <a:t> </a:t>
              </a:r>
              <a:r>
                <a:rPr b="0">
                  <a:latin typeface="+mn-lt"/>
                  <a:ea typeface="+mn-ea"/>
                  <a:cs typeface="+mn-cs"/>
                  <a:sym typeface="Helvetica Light"/>
                </a:rPr>
                <a:t>= </a:t>
              </a:r>
              <a:r>
                <a:rPr>
                  <a:solidFill>
                    <a:schemeClr val="accent5"/>
                  </a:solidFill>
                </a:rPr>
                <a:t>一次访问TLB</a:t>
              </a:r>
              <a:r>
                <a:t>的时间 </a:t>
              </a:r>
              <a:r>
                <a:rPr b="0">
                  <a:latin typeface="+mn-lt"/>
                  <a:ea typeface="+mn-ea"/>
                  <a:cs typeface="+mn-cs"/>
                  <a:sym typeface="Helvetica Light"/>
                </a:rPr>
                <a:t>+</a:t>
              </a:r>
              <a:r>
                <a:t> </a:t>
              </a:r>
              <a:r>
                <a:rPr>
                  <a:solidFill>
                    <a:schemeClr val="accent5"/>
                  </a:solidFill>
                </a:rPr>
                <a:t>一次访问内存</a:t>
              </a:r>
              <a:r>
                <a:t>的时间</a:t>
              </a:r>
              <a:r>
                <a:rPr sz="4000" b="0">
                  <a:latin typeface="+mn-lt"/>
                  <a:ea typeface="+mn-ea"/>
                  <a:cs typeface="+mn-cs"/>
                  <a:sym typeface="Helvetica Light"/>
                </a:rPr>
                <a:t>（访问内存读写数据或指令）</a:t>
              </a:r>
            </a:p>
          </p:txBody>
        </p:sp>
        <p:pic>
          <p:nvPicPr>
            <p:cNvPr id="788" name="当能在TLB中找到所需要的页表项时：…" descr="当能在TLB中找到所需要的页表项时：…"/>
            <p:cNvPicPr>
              <a:picLocks/>
            </p:cNvPicPr>
            <p:nvPr/>
          </p:nvPicPr>
          <p:blipFill>
            <a:blip r:embed="rId6">
              <a:extLst/>
            </a:blip>
            <a:stretch>
              <a:fillRect/>
            </a:stretch>
          </p:blipFill>
          <p:spPr>
            <a:xfrm>
              <a:off x="-1" y="-1"/>
              <a:ext cx="22536345" cy="2014222"/>
            </a:xfrm>
            <a:prstGeom prst="rect">
              <a:avLst/>
            </a:prstGeom>
            <a:effectLst/>
          </p:spPr>
        </p:pic>
      </p:grpSp>
      <p:grpSp>
        <p:nvGrpSpPr>
          <p:cNvPr id="793" name="当没有在TLB中找到所需要的页表项时：…"/>
          <p:cNvGrpSpPr/>
          <p:nvPr/>
        </p:nvGrpSpPr>
        <p:grpSpPr>
          <a:xfrm>
            <a:off x="822738" y="7476071"/>
            <a:ext cx="22536345" cy="2885442"/>
            <a:chOff x="0" y="0"/>
            <a:chExt cx="22536343" cy="2885440"/>
          </a:xfrm>
        </p:grpSpPr>
        <p:sp>
          <p:nvSpPr>
            <p:cNvPr id="792" name="当没有在TLB中找到所需要的页表项时：…"/>
            <p:cNvSpPr/>
            <p:nvPr/>
          </p:nvSpPr>
          <p:spPr>
            <a:xfrm>
              <a:off x="38100" y="38099"/>
              <a:ext cx="22460143" cy="2809242"/>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just">
                <a:lnSpc>
                  <a:spcPct val="120000"/>
                </a:lnSpc>
                <a:defRPr sz="4500"/>
              </a:pPr>
              <a:r>
                <a:t>当</a:t>
              </a:r>
              <a:r>
                <a:rPr b="1">
                  <a:latin typeface="Helvetica"/>
                  <a:ea typeface="Helvetica"/>
                  <a:cs typeface="Helvetica"/>
                  <a:sym typeface="Helvetica"/>
                </a:rPr>
                <a:t>没有</a:t>
              </a:r>
              <a:r>
                <a:t>在TLB中找到所需要的页表项时：</a:t>
              </a:r>
            </a:p>
            <a:p>
              <a:pPr algn="just">
                <a:lnSpc>
                  <a:spcPct val="120000"/>
                </a:lnSpc>
                <a:defRPr sz="4500" b="1">
                  <a:latin typeface="Helvetica"/>
                  <a:ea typeface="Helvetica"/>
                  <a:cs typeface="Helvetica"/>
                  <a:sym typeface="Helvetica"/>
                </a:defRPr>
              </a:pPr>
              <a:r>
                <a:rPr>
                  <a:solidFill>
                    <a:schemeClr val="accent5"/>
                  </a:solidFill>
                </a:rPr>
                <a:t>有效访存时间</a:t>
              </a:r>
              <a:r>
                <a:t> </a:t>
              </a:r>
              <a:r>
                <a:rPr b="0">
                  <a:latin typeface="+mn-lt"/>
                  <a:ea typeface="+mn-ea"/>
                  <a:cs typeface="+mn-cs"/>
                  <a:sym typeface="Helvetica Light"/>
                </a:rPr>
                <a:t>= </a:t>
              </a:r>
              <a:r>
                <a:rPr>
                  <a:solidFill>
                    <a:schemeClr val="accent5"/>
                  </a:solidFill>
                </a:rPr>
                <a:t>一次访问TLB</a:t>
              </a:r>
              <a:r>
                <a:t>的时间 </a:t>
              </a:r>
              <a:r>
                <a:rPr b="0">
                  <a:latin typeface="+mn-lt"/>
                  <a:ea typeface="+mn-ea"/>
                  <a:cs typeface="+mn-cs"/>
                  <a:sym typeface="Helvetica Light"/>
                </a:rPr>
                <a:t>+</a:t>
              </a:r>
              <a:r>
                <a:t> </a:t>
              </a:r>
              <a:r>
                <a:rPr>
                  <a:solidFill>
                    <a:schemeClr val="accent5"/>
                  </a:solidFill>
                </a:rPr>
                <a:t>两次访问内存</a:t>
              </a:r>
              <a:r>
                <a:t>的时间</a:t>
              </a:r>
              <a:r>
                <a:rPr sz="4000" b="0">
                  <a:latin typeface="+mn-lt"/>
                  <a:ea typeface="+mn-ea"/>
                  <a:cs typeface="+mn-cs"/>
                  <a:sym typeface="Helvetica Light"/>
                </a:rPr>
                <a:t>（一次访问内存页表，一次访问内存读写数据或指令）</a:t>
              </a:r>
            </a:p>
          </p:txBody>
        </p:sp>
        <p:pic>
          <p:nvPicPr>
            <p:cNvPr id="791" name="当没有在TLB中找到所需要的页表项时：…" descr="当没有在TLB中找到所需要的页表项时：…"/>
            <p:cNvPicPr>
              <a:picLocks/>
            </p:cNvPicPr>
            <p:nvPr/>
          </p:nvPicPr>
          <p:blipFill>
            <a:blip r:embed="rId7">
              <a:extLst/>
            </a:blip>
            <a:stretch>
              <a:fillRect/>
            </a:stretch>
          </p:blipFill>
          <p:spPr>
            <a:xfrm>
              <a:off x="-1" y="0"/>
              <a:ext cx="22536345" cy="2885441"/>
            </a:xfrm>
            <a:prstGeom prst="rect">
              <a:avLst/>
            </a:prstGeom>
            <a:effectLst/>
          </p:spPr>
        </p:pic>
      </p:grpSp>
      <p:sp>
        <p:nvSpPr>
          <p:cNvPr id="794" name="4.4.2.1 什么是快表"/>
          <p:cNvSpPr/>
          <p:nvPr/>
        </p:nvSpPr>
        <p:spPr>
          <a:xfrm>
            <a:off x="80593" y="98455"/>
            <a:ext cx="194925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4.4.2.1 什么是快表</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99" name="引入TLB后，当能在TLB中找到所需要的页表项时，有效访存时间等于（）…"/>
          <p:cNvSpPr/>
          <p:nvPr/>
        </p:nvSpPr>
        <p:spPr>
          <a:xfrm>
            <a:off x="1886434" y="5144711"/>
            <a:ext cx="20611132" cy="34265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4800">
                <a:latin typeface="Lantinghei SC Extralight"/>
                <a:ea typeface="Lantinghei SC Extralight"/>
                <a:cs typeface="Lantinghei SC Extralight"/>
                <a:sym typeface="Lantinghei SC Extralight"/>
              </a:defRPr>
            </a:pPr>
            <a:r>
              <a:rPr lang="en-US" altLang="zh-CN" sz="4800" dirty="0" smtClean="0">
                <a:sym typeface="Lantinghei SC Extralight"/>
              </a:rPr>
              <a:t>1904</a:t>
            </a:r>
          </a:p>
          <a:p>
            <a:pPr algn="l">
              <a:lnSpc>
                <a:spcPct val="150000"/>
              </a:lnSpc>
              <a:defRPr sz="4800">
                <a:latin typeface="Lantinghei SC Extralight"/>
                <a:ea typeface="Lantinghei SC Extralight"/>
                <a:cs typeface="Lantinghei SC Extralight"/>
                <a:sym typeface="Lantinghei SC Extralight"/>
              </a:defRPr>
            </a:pPr>
            <a:r>
              <a:rPr lang="zh-CN" altLang="en-US" sz="4800" dirty="0" smtClean="0">
                <a:sym typeface="Lantinghei SC Extralight"/>
              </a:rPr>
              <a:t>在</a:t>
            </a:r>
            <a:r>
              <a:rPr lang="zh-CN" altLang="en-US" sz="4800" dirty="0">
                <a:sym typeface="Lantinghei SC Extralight"/>
              </a:rPr>
              <a:t>设有快表的分页存储管理方式中，当能在快表中找到所需的页表项时，有效访存时间等于一次</a:t>
            </a:r>
            <a:r>
              <a:rPr lang="zh-CN" altLang="en-US" sz="4800" dirty="0" smtClean="0">
                <a:sym typeface="Lantinghei SC Extralight"/>
              </a:rPr>
              <a:t>访问</a:t>
            </a:r>
            <a:r>
              <a:rPr lang="en-US" altLang="zh-CN" sz="4800" dirty="0" smtClean="0">
                <a:sym typeface="Lantinghei SC Extralight"/>
              </a:rPr>
              <a:t>______</a:t>
            </a:r>
            <a:r>
              <a:rPr lang="zh-CN" altLang="en-US" sz="4800" dirty="0">
                <a:sym typeface="Lantinghei SC Extralight"/>
              </a:rPr>
              <a:t>的时间加上一次</a:t>
            </a:r>
            <a:r>
              <a:rPr lang="zh-CN" altLang="en-US" sz="4800" dirty="0" smtClean="0">
                <a:sym typeface="Lantinghei SC Extralight"/>
              </a:rPr>
              <a:t>访问</a:t>
            </a:r>
            <a:r>
              <a:rPr lang="en-US" altLang="zh-CN" sz="4800" dirty="0" smtClean="0">
                <a:sym typeface="Lantinghei SC Extralight"/>
              </a:rPr>
              <a:t>______</a:t>
            </a:r>
            <a:r>
              <a:rPr lang="zh-CN" altLang="en-US" sz="4800" dirty="0">
                <a:sym typeface="Lantinghei SC Extralight"/>
              </a:rPr>
              <a:t>的时间。</a:t>
            </a:r>
            <a:endParaRPr dirty="0"/>
          </a:p>
        </p:txBody>
      </p:sp>
      <p:sp>
        <p:nvSpPr>
          <p:cNvPr id="80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0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02"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03" name="4.4.2.1 什么是快表"/>
          <p:cNvSpPr/>
          <p:nvPr/>
        </p:nvSpPr>
        <p:spPr>
          <a:xfrm>
            <a:off x="80593" y="98455"/>
            <a:ext cx="194925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4.4.2.1 什么是快表</a:t>
            </a:r>
          </a:p>
        </p:txBody>
      </p:sp>
    </p:spTree>
    <p:extLst>
      <p:ext uri="{BB962C8B-B14F-4D97-AF65-F5344CB8AC3E}">
        <p14:creationId xmlns:p14="http://schemas.microsoft.com/office/powerpoint/2010/main" val="21224015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99" name="引入TLB后，当能在TLB中找到所需要的页表项时，有效访存时间等于（）…"/>
          <p:cNvSpPr/>
          <p:nvPr/>
        </p:nvSpPr>
        <p:spPr>
          <a:xfrm>
            <a:off x="1886434" y="5144711"/>
            <a:ext cx="20611132" cy="34265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defRPr sz="4800">
                <a:latin typeface="Lantinghei SC Extralight"/>
                <a:ea typeface="Lantinghei SC Extralight"/>
                <a:cs typeface="Lantinghei SC Extralight"/>
                <a:sym typeface="Lantinghei SC Extralight"/>
              </a:defRPr>
            </a:pPr>
            <a:r>
              <a:rPr lang="en-US" altLang="zh-CN" sz="4800" dirty="0" smtClean="0">
                <a:sym typeface="Lantinghei SC Extralight"/>
              </a:rPr>
              <a:t>1904</a:t>
            </a:r>
          </a:p>
          <a:p>
            <a:pPr algn="l">
              <a:lnSpc>
                <a:spcPct val="150000"/>
              </a:lnSpc>
              <a:defRPr sz="4800">
                <a:latin typeface="Lantinghei SC Extralight"/>
                <a:ea typeface="Lantinghei SC Extralight"/>
                <a:cs typeface="Lantinghei SC Extralight"/>
                <a:sym typeface="Lantinghei SC Extralight"/>
              </a:defRPr>
            </a:pPr>
            <a:r>
              <a:rPr lang="zh-CN" altLang="en-US" sz="4800" dirty="0" smtClean="0">
                <a:sym typeface="Lantinghei SC Extralight"/>
              </a:rPr>
              <a:t>在</a:t>
            </a:r>
            <a:r>
              <a:rPr lang="zh-CN" altLang="en-US" sz="4800" dirty="0">
                <a:sym typeface="Lantinghei SC Extralight"/>
              </a:rPr>
              <a:t>设有快表的分页存储管理方式中，当能在快表中找到所需</a:t>
            </a:r>
            <a:r>
              <a:rPr lang="zh-CN" altLang="en-US" sz="4800" dirty="0" smtClean="0">
                <a:sym typeface="Lantinghei SC Extralight"/>
              </a:rPr>
              <a:t>的页表项时，有效访存时间等于一次访问</a:t>
            </a:r>
            <a:r>
              <a:rPr lang="en-US" altLang="zh-CN" sz="4800" dirty="0" smtClean="0">
                <a:sym typeface="Lantinghei SC Extralight"/>
              </a:rPr>
              <a:t>______</a:t>
            </a:r>
            <a:r>
              <a:rPr lang="zh-CN" altLang="en-US" sz="4800" dirty="0" smtClean="0">
                <a:sym typeface="Lantinghei SC Extralight"/>
              </a:rPr>
              <a:t>的时间加上一次访问</a:t>
            </a:r>
            <a:r>
              <a:rPr lang="en-US" altLang="zh-CN" sz="4800" dirty="0" smtClean="0">
                <a:sym typeface="Lantinghei SC Extralight"/>
              </a:rPr>
              <a:t>______</a:t>
            </a:r>
            <a:r>
              <a:rPr lang="zh-CN" altLang="en-US" sz="4800" dirty="0">
                <a:sym typeface="Lantinghei SC Extralight"/>
              </a:rPr>
              <a:t>的时间。</a:t>
            </a:r>
            <a:endParaRPr dirty="0"/>
          </a:p>
        </p:txBody>
      </p:sp>
      <p:sp>
        <p:nvSpPr>
          <p:cNvPr id="80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0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02"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03" name="4.4.2.1 什么是快表"/>
          <p:cNvSpPr/>
          <p:nvPr/>
        </p:nvSpPr>
        <p:spPr>
          <a:xfrm>
            <a:off x="80593" y="98455"/>
            <a:ext cx="194925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4.4.2.1 什么是快表</a:t>
            </a:r>
          </a:p>
        </p:txBody>
      </p:sp>
      <p:sp>
        <p:nvSpPr>
          <p:cNvPr id="8" name="内存页表"/>
          <p:cNvSpPr/>
          <p:nvPr/>
        </p:nvSpPr>
        <p:spPr>
          <a:xfrm>
            <a:off x="7755625" y="7480749"/>
            <a:ext cx="3391905" cy="841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rPr lang="en-US" smtClean="0"/>
              <a:t>TLB</a:t>
            </a:r>
          </a:p>
        </p:txBody>
      </p:sp>
      <p:sp>
        <p:nvSpPr>
          <p:cNvPr id="9" name="内存页表"/>
          <p:cNvSpPr/>
          <p:nvPr/>
        </p:nvSpPr>
        <p:spPr>
          <a:xfrm>
            <a:off x="15842657" y="7480749"/>
            <a:ext cx="3391905" cy="841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rPr lang="zh-CN" altLang="en-US" dirty="0" smtClean="0"/>
              <a:t>内存</a:t>
            </a:r>
            <a:endParaRPr lang="en-US" dirty="0" smtClean="0"/>
          </a:p>
        </p:txBody>
      </p:sp>
    </p:spTree>
    <p:extLst>
      <p:ext uri="{BB962C8B-B14F-4D97-AF65-F5344CB8AC3E}">
        <p14:creationId xmlns:p14="http://schemas.microsoft.com/office/powerpoint/2010/main" val="5900622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8"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109" name="分页存储管理的基本原理"/>
          <p:cNvSpPr/>
          <p:nvPr/>
        </p:nvSpPr>
        <p:spPr>
          <a:xfrm>
            <a:off x="1750963" y="4103975"/>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110" name="快表"/>
          <p:cNvSpPr/>
          <p:nvPr/>
        </p:nvSpPr>
        <p:spPr>
          <a:xfrm>
            <a:off x="1750963" y="6117755"/>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快表</a:t>
            </a:r>
          </a:p>
        </p:txBody>
      </p:sp>
      <p:sp>
        <p:nvSpPr>
          <p:cNvPr id="111" name="两级和多级页表"/>
          <p:cNvSpPr/>
          <p:nvPr/>
        </p:nvSpPr>
        <p:spPr>
          <a:xfrm>
            <a:off x="1750963" y="8131534"/>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两级和多级页表</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13" name="1810…"/>
          <p:cNvSpPr/>
          <p:nvPr/>
        </p:nvSpPr>
        <p:spPr>
          <a:xfrm>
            <a:off x="1886434" y="3454399"/>
            <a:ext cx="20611132"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latin typeface="Lantinghei SC Extralight"/>
                <a:ea typeface="Lantinghei SC Extralight"/>
                <a:cs typeface="Lantinghei SC Extralight"/>
                <a:sym typeface="Lantinghei SC Extralight"/>
              </a:defRPr>
            </a:pPr>
            <a:r>
              <a:t>1810</a:t>
            </a:r>
          </a:p>
          <a:p>
            <a:pPr algn="just">
              <a:defRPr sz="4800">
                <a:latin typeface="Lantinghei SC Extralight"/>
                <a:ea typeface="Lantinghei SC Extralight"/>
                <a:cs typeface="Lantinghei SC Extralight"/>
                <a:sym typeface="Lantinghei SC Extralight"/>
              </a:defRPr>
            </a:pPr>
            <a:r>
              <a:t>在采用快表的存储管理方式中，假定快表的命中率为85%，快表的访问时间为30ns，访问内存的时间为210ns，则系统的有效访存时间是（   ）</a:t>
            </a:r>
          </a:p>
          <a:p>
            <a:pPr algn="just">
              <a:defRPr sz="4800">
                <a:latin typeface="Lantinghei SC Extralight"/>
                <a:ea typeface="Lantinghei SC Extralight"/>
                <a:cs typeface="Lantinghei SC Extralight"/>
                <a:sym typeface="Lantinghei SC Extralight"/>
              </a:defRPr>
            </a:pPr>
            <a:endParaRPr/>
          </a:p>
          <a:p>
            <a:pPr algn="just">
              <a:defRPr sz="4800">
                <a:latin typeface="Lantinghei SC Extralight"/>
                <a:ea typeface="Lantinghei SC Extralight"/>
                <a:cs typeface="Lantinghei SC Extralight"/>
                <a:sym typeface="Lantinghei SC Extralight"/>
              </a:defRPr>
            </a:pPr>
            <a:r>
              <a:t>A:210.5ns</a:t>
            </a:r>
          </a:p>
          <a:p>
            <a:pPr algn="just">
              <a:defRPr sz="4800">
                <a:latin typeface="Lantinghei SC Extralight"/>
                <a:ea typeface="Lantinghei SC Extralight"/>
                <a:cs typeface="Lantinghei SC Extralight"/>
                <a:sym typeface="Lantinghei SC Extralight"/>
              </a:defRPr>
            </a:pPr>
            <a:r>
              <a:t>B:250.5ns</a:t>
            </a:r>
          </a:p>
          <a:p>
            <a:pPr algn="just">
              <a:defRPr sz="4800">
                <a:latin typeface="Lantinghei SC Extralight"/>
                <a:ea typeface="Lantinghei SC Extralight"/>
                <a:cs typeface="Lantinghei SC Extralight"/>
                <a:sym typeface="Lantinghei SC Extralight"/>
              </a:defRPr>
            </a:pPr>
            <a:r>
              <a:t>C:271.5ns</a:t>
            </a:r>
          </a:p>
          <a:p>
            <a:pPr algn="just">
              <a:defRPr sz="4800">
                <a:latin typeface="Lantinghei SC Extralight"/>
                <a:ea typeface="Lantinghei SC Extralight"/>
                <a:cs typeface="Lantinghei SC Extralight"/>
                <a:sym typeface="Lantinghei SC Extralight"/>
              </a:defRPr>
            </a:pPr>
            <a:r>
              <a:t>D:282.5ns</a:t>
            </a:r>
          </a:p>
        </p:txBody>
      </p:sp>
      <p:sp>
        <p:nvSpPr>
          <p:cNvPr id="81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1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16"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 name="4.4.2.1 什么是快表"/>
          <p:cNvSpPr/>
          <p:nvPr/>
        </p:nvSpPr>
        <p:spPr>
          <a:xfrm>
            <a:off x="80593" y="98455"/>
            <a:ext cx="194925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4.4.2.1 什么是快表</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22" name="1810…"/>
          <p:cNvSpPr/>
          <p:nvPr/>
        </p:nvSpPr>
        <p:spPr>
          <a:xfrm>
            <a:off x="1886434" y="3454399"/>
            <a:ext cx="20611132"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latin typeface="Lantinghei SC Extralight"/>
                <a:ea typeface="Lantinghei SC Extralight"/>
                <a:cs typeface="Lantinghei SC Extralight"/>
                <a:sym typeface="Lantinghei SC Extralight"/>
              </a:defRPr>
            </a:pPr>
            <a:r>
              <a:t>1810</a:t>
            </a:r>
          </a:p>
          <a:p>
            <a:pPr algn="just">
              <a:defRPr sz="4800">
                <a:latin typeface="Lantinghei SC Extralight"/>
                <a:ea typeface="Lantinghei SC Extralight"/>
                <a:cs typeface="Lantinghei SC Extralight"/>
                <a:sym typeface="Lantinghei SC Extralight"/>
              </a:defRPr>
            </a:pPr>
            <a:r>
              <a:t>在采用快表的存储管理方式中，假定快表的命中率为85%，快表的访问时间为30ns，访问内存的时间为210ns，则系统的有效访存时间是（   ）</a:t>
            </a:r>
          </a:p>
          <a:p>
            <a:pPr algn="just">
              <a:defRPr sz="4800">
                <a:latin typeface="Lantinghei SC Extralight"/>
                <a:ea typeface="Lantinghei SC Extralight"/>
                <a:cs typeface="Lantinghei SC Extralight"/>
                <a:sym typeface="Lantinghei SC Extralight"/>
              </a:defRPr>
            </a:pPr>
            <a:endParaRPr/>
          </a:p>
          <a:p>
            <a:pPr algn="just">
              <a:defRPr sz="4800">
                <a:latin typeface="Lantinghei SC Extralight"/>
                <a:ea typeface="Lantinghei SC Extralight"/>
                <a:cs typeface="Lantinghei SC Extralight"/>
                <a:sym typeface="Lantinghei SC Extralight"/>
              </a:defRPr>
            </a:pPr>
            <a:r>
              <a:t>A:210.5ns</a:t>
            </a:r>
          </a:p>
          <a:p>
            <a:pPr algn="just">
              <a:defRPr sz="4800">
                <a:latin typeface="Lantinghei SC Extralight"/>
                <a:ea typeface="Lantinghei SC Extralight"/>
                <a:cs typeface="Lantinghei SC Extralight"/>
                <a:sym typeface="Lantinghei SC Extralight"/>
              </a:defRPr>
            </a:pPr>
            <a:r>
              <a:t>B:250.5ns</a:t>
            </a:r>
          </a:p>
          <a:p>
            <a:pPr algn="just">
              <a:defRPr sz="4800">
                <a:latin typeface="Lantinghei SC Extralight"/>
                <a:ea typeface="Lantinghei SC Extralight"/>
                <a:cs typeface="Lantinghei SC Extralight"/>
                <a:sym typeface="Lantinghei SC Extralight"/>
              </a:defRPr>
            </a:pPr>
            <a:r>
              <a:t>C:271.5ns</a:t>
            </a:r>
          </a:p>
          <a:p>
            <a:pPr algn="just">
              <a:defRPr sz="4800">
                <a:latin typeface="Lantinghei SC Extralight"/>
                <a:ea typeface="Lantinghei SC Extralight"/>
                <a:cs typeface="Lantinghei SC Extralight"/>
                <a:sym typeface="Lantinghei SC Extralight"/>
              </a:defRPr>
            </a:pPr>
            <a:r>
              <a:t>D:282.5ns</a:t>
            </a:r>
          </a:p>
        </p:txBody>
      </p:sp>
      <p:sp>
        <p:nvSpPr>
          <p:cNvPr id="82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2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2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26" name="（访问快表时间+访问内存时间）x命中率"/>
          <p:cNvSpPr/>
          <p:nvPr/>
        </p:nvSpPr>
        <p:spPr>
          <a:xfrm>
            <a:off x="7455427" y="8649422"/>
            <a:ext cx="1584295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r>
              <a:t>（访问快表时间+访问内存时间）x命中率</a:t>
            </a:r>
          </a:p>
        </p:txBody>
      </p:sp>
      <p:sp>
        <p:nvSpPr>
          <p:cNvPr id="827" name="+（访问快表时间+访问内存时间✖️2）x（1-命中率）"/>
          <p:cNvSpPr/>
          <p:nvPr/>
        </p:nvSpPr>
        <p:spPr>
          <a:xfrm>
            <a:off x="7455427" y="9936412"/>
            <a:ext cx="14451072" cy="8412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r>
              <a:rPr dirty="0"/>
              <a:t>+（访问快表时间+</a:t>
            </a:r>
            <a:r>
              <a:rPr dirty="0" smtClean="0"/>
              <a:t>访问内存时间</a:t>
            </a:r>
            <a:r>
              <a:rPr lang="zh-CN" altLang="en-US" dirty="0" smtClean="0"/>
              <a:t>*</a:t>
            </a:r>
            <a:r>
              <a:rPr dirty="0" smtClean="0"/>
              <a:t>2）x（1-</a:t>
            </a:r>
            <a:r>
              <a:rPr dirty="0"/>
              <a:t>命中率）</a:t>
            </a:r>
          </a:p>
        </p:txBody>
      </p:sp>
      <p:sp>
        <p:nvSpPr>
          <p:cNvPr id="828" name="有效访存时间="/>
          <p:cNvSpPr/>
          <p:nvPr/>
        </p:nvSpPr>
        <p:spPr>
          <a:xfrm>
            <a:off x="7455427" y="7411704"/>
            <a:ext cx="417909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r>
              <a:t>有效访存时间=</a:t>
            </a:r>
          </a:p>
        </p:txBody>
      </p:sp>
      <p:sp>
        <p:nvSpPr>
          <p:cNvPr id="11" name="4.4.2.1 什么是快表"/>
          <p:cNvSpPr/>
          <p:nvPr/>
        </p:nvSpPr>
        <p:spPr>
          <a:xfrm>
            <a:off x="80593" y="98455"/>
            <a:ext cx="194925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4.4.2.1 什么是快表</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34" name="1810…"/>
          <p:cNvSpPr/>
          <p:nvPr/>
        </p:nvSpPr>
        <p:spPr>
          <a:xfrm>
            <a:off x="1886434" y="3454399"/>
            <a:ext cx="20611132"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latin typeface="Lantinghei SC Extralight"/>
                <a:ea typeface="Lantinghei SC Extralight"/>
                <a:cs typeface="Lantinghei SC Extralight"/>
                <a:sym typeface="Lantinghei SC Extralight"/>
              </a:defRPr>
            </a:pPr>
            <a:r>
              <a:t>1810</a:t>
            </a:r>
          </a:p>
          <a:p>
            <a:pPr algn="just">
              <a:defRPr sz="4800">
                <a:latin typeface="Lantinghei SC Extralight"/>
                <a:ea typeface="Lantinghei SC Extralight"/>
                <a:cs typeface="Lantinghei SC Extralight"/>
                <a:sym typeface="Lantinghei SC Extralight"/>
              </a:defRPr>
            </a:pPr>
            <a:r>
              <a:t>在采用快表的存储管理方式中，假定快表的命中率为85%，快表的访问时间为30ns，访问内存的时间为210ns，则系统的有效访存时间是（   ）</a:t>
            </a:r>
          </a:p>
          <a:p>
            <a:pPr algn="just">
              <a:defRPr sz="4800">
                <a:latin typeface="Lantinghei SC Extralight"/>
                <a:ea typeface="Lantinghei SC Extralight"/>
                <a:cs typeface="Lantinghei SC Extralight"/>
                <a:sym typeface="Lantinghei SC Extralight"/>
              </a:defRPr>
            </a:pPr>
            <a:endParaRPr/>
          </a:p>
          <a:p>
            <a:pPr algn="just">
              <a:defRPr sz="4800">
                <a:latin typeface="Lantinghei SC Extralight"/>
                <a:ea typeface="Lantinghei SC Extralight"/>
                <a:cs typeface="Lantinghei SC Extralight"/>
                <a:sym typeface="Lantinghei SC Extralight"/>
              </a:defRPr>
            </a:pPr>
            <a:r>
              <a:t>A:210.5ns</a:t>
            </a:r>
          </a:p>
          <a:p>
            <a:pPr algn="just">
              <a:defRPr sz="4800">
                <a:latin typeface="Lantinghei SC Extralight"/>
                <a:ea typeface="Lantinghei SC Extralight"/>
                <a:cs typeface="Lantinghei SC Extralight"/>
                <a:sym typeface="Lantinghei SC Extralight"/>
              </a:defRPr>
            </a:pPr>
            <a:r>
              <a:t>B:250.5ns</a:t>
            </a:r>
          </a:p>
          <a:p>
            <a:pPr algn="just">
              <a:defRPr sz="4800">
                <a:solidFill>
                  <a:schemeClr val="accent5"/>
                </a:solidFill>
                <a:latin typeface="Lantinghei SC Extralight"/>
                <a:ea typeface="Lantinghei SC Extralight"/>
                <a:cs typeface="Lantinghei SC Extralight"/>
                <a:sym typeface="Lantinghei SC Extralight"/>
              </a:defRPr>
            </a:pPr>
            <a:r>
              <a:t>C:271.5ns</a:t>
            </a:r>
          </a:p>
          <a:p>
            <a:pPr algn="just">
              <a:defRPr sz="4800">
                <a:latin typeface="Lantinghei SC Extralight"/>
                <a:ea typeface="Lantinghei SC Extralight"/>
                <a:cs typeface="Lantinghei SC Extralight"/>
                <a:sym typeface="Lantinghei SC Extralight"/>
              </a:defRPr>
            </a:pPr>
            <a:r>
              <a:t>D:282.5ns</a:t>
            </a:r>
          </a:p>
        </p:txBody>
      </p:sp>
      <p:sp>
        <p:nvSpPr>
          <p:cNvPr id="83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3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37"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38" name="有效访存时间=（30+210）x85%+（30+210✖️2）x15%=271.5ns"/>
          <p:cNvSpPr/>
          <p:nvPr/>
        </p:nvSpPr>
        <p:spPr>
          <a:xfrm>
            <a:off x="1879174" y="11174130"/>
            <a:ext cx="19021233" cy="8412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r>
              <a:rPr dirty="0"/>
              <a:t>有效访存时间=（30+210）x85%+（</a:t>
            </a:r>
            <a:r>
              <a:rPr dirty="0" smtClean="0"/>
              <a:t>30+210</a:t>
            </a:r>
            <a:r>
              <a:rPr lang="zh-CN" altLang="en-US" dirty="0" smtClean="0"/>
              <a:t>*</a:t>
            </a:r>
            <a:r>
              <a:rPr dirty="0" smtClean="0"/>
              <a:t>2）x15</a:t>
            </a:r>
            <a:r>
              <a:rPr dirty="0"/>
              <a:t>%=271.5ns</a:t>
            </a:r>
          </a:p>
        </p:txBody>
      </p:sp>
      <p:sp>
        <p:nvSpPr>
          <p:cNvPr id="839" name="（访问快表时间+访问内存时间）x命中率"/>
          <p:cNvSpPr/>
          <p:nvPr/>
        </p:nvSpPr>
        <p:spPr>
          <a:xfrm>
            <a:off x="7455427" y="8649422"/>
            <a:ext cx="1584295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r>
              <a:t>（访问快表时间+访问内存时间）x命中率</a:t>
            </a:r>
          </a:p>
        </p:txBody>
      </p:sp>
      <p:sp>
        <p:nvSpPr>
          <p:cNvPr id="840" name="+（访问快表时间+访问内存时间✖️2）x（1-命中率）"/>
          <p:cNvSpPr/>
          <p:nvPr/>
        </p:nvSpPr>
        <p:spPr>
          <a:xfrm>
            <a:off x="7455427" y="9936412"/>
            <a:ext cx="14451072" cy="8412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r>
              <a:rPr dirty="0"/>
              <a:t>+（访问快表时间+</a:t>
            </a:r>
            <a:r>
              <a:rPr dirty="0" smtClean="0"/>
              <a:t>访问内存时间</a:t>
            </a:r>
            <a:r>
              <a:rPr lang="zh-CN" altLang="en-US" dirty="0" smtClean="0"/>
              <a:t>*</a:t>
            </a:r>
            <a:r>
              <a:rPr dirty="0" smtClean="0"/>
              <a:t>2）x（1-</a:t>
            </a:r>
            <a:r>
              <a:rPr dirty="0"/>
              <a:t>命中率）</a:t>
            </a:r>
          </a:p>
        </p:txBody>
      </p:sp>
      <p:sp>
        <p:nvSpPr>
          <p:cNvPr id="841" name="有效访存时间="/>
          <p:cNvSpPr/>
          <p:nvPr/>
        </p:nvSpPr>
        <p:spPr>
          <a:xfrm>
            <a:off x="7455427" y="7411704"/>
            <a:ext cx="4179094"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800">
                <a:latin typeface="Lantinghei SC Demibold"/>
                <a:ea typeface="Lantinghei SC Demibold"/>
                <a:cs typeface="Lantinghei SC Demibold"/>
                <a:sym typeface="Lantinghei SC Demibold"/>
              </a:defRPr>
            </a:lvl1pPr>
          </a:lstStyle>
          <a:p>
            <a:r>
              <a:t>有效访存时间=</a:t>
            </a:r>
          </a:p>
        </p:txBody>
      </p:sp>
      <p:sp>
        <p:nvSpPr>
          <p:cNvPr id="12" name="4.4.2.1 什么是快表"/>
          <p:cNvSpPr/>
          <p:nvPr/>
        </p:nvSpPr>
        <p:spPr>
          <a:xfrm>
            <a:off x="80593" y="98455"/>
            <a:ext cx="194925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4.4.2.1 什么是快表</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4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46"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47" name="箭头"/>
          <p:cNvSpPr/>
          <p:nvPr/>
        </p:nvSpPr>
        <p:spPr>
          <a:xfrm>
            <a:off x="10161016" y="8131534"/>
            <a:ext cx="170135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319" y="14256"/>
                </a:moveTo>
                <a:lnTo>
                  <a:pt x="10319" y="21600"/>
                </a:lnTo>
                <a:lnTo>
                  <a:pt x="0" y="10800"/>
                </a:lnTo>
                <a:lnTo>
                  <a:pt x="10319" y="0"/>
                </a:lnTo>
                <a:lnTo>
                  <a:pt x="10319" y="7344"/>
                </a:lnTo>
                <a:lnTo>
                  <a:pt x="21600" y="7344"/>
                </a:lnTo>
                <a:lnTo>
                  <a:pt x="21600" y="14256"/>
                </a:lnTo>
                <a:close/>
              </a:path>
            </a:pathLst>
          </a:cu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848" name="4.4.3.1 两级页表"/>
          <p:cNvSpPr/>
          <p:nvPr/>
        </p:nvSpPr>
        <p:spPr>
          <a:xfrm>
            <a:off x="355574" y="122375"/>
            <a:ext cx="379591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a:solidFill>
                  <a:schemeClr val="bg2"/>
                </a:solidFill>
              </a:rPr>
              <a:t>4.4.3.1 两级页表</a:t>
            </a:r>
          </a:p>
        </p:txBody>
      </p:sp>
      <p:pic>
        <p:nvPicPr>
          <p:cNvPr id="849" name="屏幕快照 2019-03-06 下午3.52.51.png" descr="屏幕快照 2019-03-06 下午3.52.51.png"/>
          <p:cNvPicPr>
            <a:picLocks noChangeAspect="1"/>
          </p:cNvPicPr>
          <p:nvPr/>
        </p:nvPicPr>
        <p:blipFill>
          <a:blip r:embed="rId4">
            <a:extLst/>
          </a:blip>
          <a:stretch>
            <a:fillRect/>
          </a:stretch>
        </p:blipFill>
        <p:spPr>
          <a:xfrm>
            <a:off x="18794051" y="755650"/>
            <a:ext cx="4923199" cy="1110806"/>
          </a:xfrm>
          <a:prstGeom prst="rect">
            <a:avLst/>
          </a:prstGeom>
          <a:ln w="12700">
            <a:miter lim="400000"/>
          </a:ln>
        </p:spPr>
      </p:pic>
      <p:sp>
        <p:nvSpPr>
          <p:cNvPr id="850" name="分页存储管理的基本原理"/>
          <p:cNvSpPr/>
          <p:nvPr/>
        </p:nvSpPr>
        <p:spPr>
          <a:xfrm>
            <a:off x="1750963" y="4103975"/>
            <a:ext cx="757418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851" name="快表"/>
          <p:cNvSpPr/>
          <p:nvPr/>
        </p:nvSpPr>
        <p:spPr>
          <a:xfrm>
            <a:off x="1750963" y="6117755"/>
            <a:ext cx="757418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快表</a:t>
            </a:r>
          </a:p>
        </p:txBody>
      </p:sp>
      <p:sp>
        <p:nvSpPr>
          <p:cNvPr id="852" name="两级和多级页表"/>
          <p:cNvSpPr/>
          <p:nvPr/>
        </p:nvSpPr>
        <p:spPr>
          <a:xfrm>
            <a:off x="1750963" y="8131534"/>
            <a:ext cx="7574186" cy="1270001"/>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两级和多级页表</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5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58"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59" name="两级和多级页表"/>
          <p:cNvSpPr/>
          <p:nvPr/>
        </p:nvSpPr>
        <p:spPr>
          <a:xfrm>
            <a:off x="582619" y="539052"/>
            <a:ext cx="5845173" cy="1050216"/>
          </a:xfrm>
          <a:prstGeom prst="roundRect">
            <a:avLst>
              <a:gd name="adj" fmla="val 18139"/>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两级和多级页表</a:t>
            </a:r>
          </a:p>
        </p:txBody>
      </p:sp>
      <p:pic>
        <p:nvPicPr>
          <p:cNvPr id="860" name="屏幕快照 2019-03-06 下午3.52.51.png" descr="屏幕快照 2019-03-06 下午3.52.51.png"/>
          <p:cNvPicPr>
            <a:picLocks noChangeAspect="1"/>
          </p:cNvPicPr>
          <p:nvPr/>
        </p:nvPicPr>
        <p:blipFill>
          <a:blip r:embed="rId4">
            <a:extLst/>
          </a:blip>
          <a:stretch>
            <a:fillRect/>
          </a:stretch>
        </p:blipFill>
        <p:spPr>
          <a:xfrm>
            <a:off x="18794051" y="577850"/>
            <a:ext cx="4923199" cy="1110806"/>
          </a:xfrm>
          <a:prstGeom prst="rect">
            <a:avLst/>
          </a:prstGeom>
          <a:ln w="12700">
            <a:miter lim="400000"/>
          </a:ln>
        </p:spPr>
      </p:pic>
      <p:sp>
        <p:nvSpPr>
          <p:cNvPr id="861" name="将页表再分页，形成两级或多级页表，将页表离散地存放在物理内存中"/>
          <p:cNvSpPr/>
          <p:nvPr/>
        </p:nvSpPr>
        <p:spPr>
          <a:xfrm>
            <a:off x="612666" y="1654639"/>
            <a:ext cx="19859858"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Helvetica"/>
                <a:ea typeface="Helvetica"/>
                <a:cs typeface="Helvetica"/>
                <a:sym typeface="Helvetica"/>
              </a:defRPr>
            </a:lvl1pPr>
          </a:lstStyle>
          <a:p>
            <a:r>
              <a:t>将页表再分页，形成两级或多级页表，将页表离散地存放在物理内存中</a:t>
            </a:r>
          </a:p>
        </p:txBody>
      </p:sp>
      <p:sp>
        <p:nvSpPr>
          <p:cNvPr id="862" name="4.4.3.1 两级页表"/>
          <p:cNvSpPr/>
          <p:nvPr/>
        </p:nvSpPr>
        <p:spPr>
          <a:xfrm>
            <a:off x="127270" y="83066"/>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4.4.3.1 两级页表</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6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68"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pic>
        <p:nvPicPr>
          <p:cNvPr id="869" name="屏幕快照 2019-03-06 下午3.52.51.png" descr="屏幕快照 2019-03-06 下午3.52.51.png"/>
          <p:cNvPicPr>
            <a:picLocks noChangeAspect="1"/>
          </p:cNvPicPr>
          <p:nvPr/>
        </p:nvPicPr>
        <p:blipFill>
          <a:blip r:embed="rId3">
            <a:extLst/>
          </a:blip>
          <a:stretch>
            <a:fillRect/>
          </a:stretch>
        </p:blipFill>
        <p:spPr>
          <a:xfrm>
            <a:off x="18794051" y="577850"/>
            <a:ext cx="4923199" cy="1110806"/>
          </a:xfrm>
          <a:prstGeom prst="rect">
            <a:avLst/>
          </a:prstGeom>
          <a:ln w="12700">
            <a:miter lim="400000"/>
          </a:ln>
        </p:spPr>
      </p:pic>
      <p:pic>
        <p:nvPicPr>
          <p:cNvPr id="870" name="屏幕快照 2019-03-22 下午6.29.11.png" descr="屏幕快照 2019-03-22 下午6.29.11.png"/>
          <p:cNvPicPr>
            <a:picLocks/>
          </p:cNvPicPr>
          <p:nvPr/>
        </p:nvPicPr>
        <p:blipFill>
          <a:blip r:embed="rId4">
            <a:extLst/>
          </a:blip>
          <a:srcRect l="1579" t="3515"/>
          <a:stretch>
            <a:fillRect/>
          </a:stretch>
        </p:blipFill>
        <p:spPr>
          <a:xfrm>
            <a:off x="8801315" y="2909508"/>
            <a:ext cx="14620659" cy="9943165"/>
          </a:xfrm>
          <a:prstGeom prst="rect">
            <a:avLst/>
          </a:prstGeom>
          <a:ln w="25400">
            <a:solidFill>
              <a:srgbClr val="000000"/>
            </a:solidFill>
            <a:miter lim="400000"/>
          </a:ln>
        </p:spPr>
      </p:pic>
      <p:graphicFrame>
        <p:nvGraphicFramePr>
          <p:cNvPr id="871" name="表格"/>
          <p:cNvGraphicFramePr/>
          <p:nvPr/>
        </p:nvGraphicFramePr>
        <p:xfrm>
          <a:off x="703369" y="3139356"/>
          <a:ext cx="7731084" cy="1270000"/>
        </p:xfrm>
        <a:graphic>
          <a:graphicData uri="http://schemas.openxmlformats.org/drawingml/2006/table">
            <a:tbl>
              <a:tblPr bandRow="1">
                <a:tableStyleId>{4C3C2611-4C71-4FC5-86AE-919BDF0F9419}</a:tableStyleId>
              </a:tblPr>
              <a:tblGrid>
                <a:gridCol w="2577028"/>
                <a:gridCol w="2577028"/>
                <a:gridCol w="2577028"/>
              </a:tblGrid>
              <a:tr h="1270000">
                <a:tc>
                  <a:txBody>
                    <a:bodyPr/>
                    <a:lstStyle/>
                    <a:p>
                      <a:pPr defTabSz="914400">
                        <a:defRPr sz="1800"/>
                      </a:pPr>
                      <a:r>
                        <a:rPr sz="3600" b="1" dirty="0">
                          <a:latin typeface="Helvetica"/>
                          <a:ea typeface="Helvetica"/>
                          <a:cs typeface="Helvetica"/>
                          <a:sym typeface="Helvetica"/>
                        </a:rPr>
                        <a:t>页目录号p1</a:t>
                      </a:r>
                    </a:p>
                  </a:txBody>
                  <a:tcPr marL="50800" marR="50800" marT="50800" marB="50800" anchor="ctr" horzOverflow="overflow">
                    <a:lnL w="50800">
                      <a:solidFill>
                        <a:srgbClr val="3797C6"/>
                      </a:solidFill>
                      <a:miter lim="400000"/>
                    </a:lnL>
                    <a:lnR w="50800">
                      <a:solidFill>
                        <a:srgbClr val="3797C6"/>
                      </a:solidFill>
                      <a:miter lim="400000"/>
                    </a:lnR>
                    <a:lnT w="50800">
                      <a:solidFill>
                        <a:srgbClr val="3797C6"/>
                      </a:solidFill>
                      <a:miter lim="400000"/>
                    </a:lnT>
                    <a:lnB w="50800">
                      <a:solidFill>
                        <a:srgbClr val="3797C6"/>
                      </a:solidFill>
                      <a:miter lim="400000"/>
                    </a:lnB>
                    <a:solidFill>
                      <a:srgbClr val="DCDEE0"/>
                    </a:solidFill>
                  </a:tcPr>
                </a:tc>
                <a:tc>
                  <a:txBody>
                    <a:bodyPr/>
                    <a:lstStyle/>
                    <a:p>
                      <a:pPr defTabSz="914400">
                        <a:defRPr sz="1800"/>
                      </a:pPr>
                      <a:r>
                        <a:rPr sz="3600" b="1" dirty="0">
                          <a:latin typeface="Helvetica"/>
                          <a:ea typeface="Helvetica"/>
                          <a:cs typeface="Helvetica"/>
                          <a:sym typeface="Helvetica"/>
                        </a:rPr>
                        <a:t>页号p2</a:t>
                      </a:r>
                    </a:p>
                  </a:txBody>
                  <a:tcPr marL="50800" marR="50800" marT="50800" marB="50800" anchor="ctr" horzOverflow="overflow">
                    <a:lnL w="50800">
                      <a:solidFill>
                        <a:srgbClr val="3797C6"/>
                      </a:solidFill>
                      <a:miter lim="400000"/>
                    </a:lnL>
                    <a:lnR w="50800">
                      <a:solidFill>
                        <a:srgbClr val="3797C6"/>
                      </a:solidFill>
                      <a:miter lim="400000"/>
                    </a:lnR>
                    <a:lnT w="50800">
                      <a:solidFill>
                        <a:srgbClr val="3797C6"/>
                      </a:solidFill>
                      <a:miter lim="400000"/>
                    </a:lnT>
                    <a:lnB w="50800">
                      <a:solidFill>
                        <a:srgbClr val="3797C6"/>
                      </a:solidFill>
                      <a:miter lim="400000"/>
                    </a:lnB>
                    <a:solidFill>
                      <a:srgbClr val="DCDEE0"/>
                    </a:solidFill>
                  </a:tcPr>
                </a:tc>
                <a:tc>
                  <a:txBody>
                    <a:bodyPr/>
                    <a:lstStyle/>
                    <a:p>
                      <a:pPr defTabSz="914400">
                        <a:defRPr sz="1800"/>
                      </a:pPr>
                      <a:r>
                        <a:rPr sz="3600" b="1" dirty="0">
                          <a:latin typeface="Helvetica"/>
                          <a:ea typeface="Helvetica"/>
                          <a:cs typeface="Helvetica"/>
                          <a:sym typeface="Helvetica"/>
                        </a:rPr>
                        <a:t>页内偏移d</a:t>
                      </a:r>
                    </a:p>
                  </a:txBody>
                  <a:tcPr marL="50800" marR="50800" marT="50800" marB="50800" anchor="ctr" horzOverflow="overflow">
                    <a:lnL w="50800">
                      <a:solidFill>
                        <a:srgbClr val="3797C6"/>
                      </a:solidFill>
                      <a:miter lim="400000"/>
                    </a:lnL>
                    <a:lnR w="50800">
                      <a:solidFill>
                        <a:srgbClr val="3797C6"/>
                      </a:solidFill>
                      <a:miter lim="400000"/>
                    </a:lnR>
                    <a:lnT w="50800">
                      <a:solidFill>
                        <a:srgbClr val="3797C6"/>
                      </a:solidFill>
                      <a:miter lim="400000"/>
                    </a:lnT>
                    <a:lnB w="50800">
                      <a:solidFill>
                        <a:srgbClr val="3797C6"/>
                      </a:solidFill>
                      <a:miter lim="400000"/>
                    </a:lnB>
                    <a:solidFill>
                      <a:srgbClr val="DCDEE0"/>
                    </a:solidFill>
                  </a:tcPr>
                </a:tc>
              </a:tr>
            </a:tbl>
          </a:graphicData>
        </a:graphic>
      </p:graphicFrame>
      <p:sp>
        <p:nvSpPr>
          <p:cNvPr id="872" name="将页表再分页，形成两级或多级页表，将页表离散地存放在物理内存中"/>
          <p:cNvSpPr/>
          <p:nvPr/>
        </p:nvSpPr>
        <p:spPr>
          <a:xfrm>
            <a:off x="612666" y="1654639"/>
            <a:ext cx="19859858"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Helvetica"/>
                <a:ea typeface="Helvetica"/>
                <a:cs typeface="Helvetica"/>
                <a:sym typeface="Helvetica"/>
              </a:defRPr>
            </a:lvl1pPr>
          </a:lstStyle>
          <a:p>
            <a:r>
              <a:rPr dirty="0"/>
              <a:t>将页表再分页，形成两级或多级页表，将页表离散地存放在物理内存中</a:t>
            </a:r>
          </a:p>
        </p:txBody>
      </p:sp>
      <p:sp>
        <p:nvSpPr>
          <p:cNvPr id="873" name="两级页表的逻辑地址结构"/>
          <p:cNvSpPr/>
          <p:nvPr/>
        </p:nvSpPr>
        <p:spPr>
          <a:xfrm>
            <a:off x="1997161" y="4746889"/>
            <a:ext cx="51435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两级页表的逻辑地址结构</a:t>
            </a:r>
          </a:p>
        </p:txBody>
      </p:sp>
      <p:sp>
        <p:nvSpPr>
          <p:cNvPr id="874" name="两级和多级页表"/>
          <p:cNvSpPr/>
          <p:nvPr/>
        </p:nvSpPr>
        <p:spPr>
          <a:xfrm>
            <a:off x="582619" y="539052"/>
            <a:ext cx="5845173" cy="1050216"/>
          </a:xfrm>
          <a:prstGeom prst="roundRect">
            <a:avLst>
              <a:gd name="adj" fmla="val 18139"/>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两级和多级页表</a:t>
            </a:r>
          </a:p>
        </p:txBody>
      </p:sp>
      <p:sp>
        <p:nvSpPr>
          <p:cNvPr id="12" name="4.4.3.1 两级页表"/>
          <p:cNvSpPr/>
          <p:nvPr/>
        </p:nvSpPr>
        <p:spPr>
          <a:xfrm>
            <a:off x="127270" y="83066"/>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4.4.3.1 两级页表</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9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92"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93" name="1810…"/>
          <p:cNvSpPr/>
          <p:nvPr/>
        </p:nvSpPr>
        <p:spPr>
          <a:xfrm>
            <a:off x="2098305" y="4393135"/>
            <a:ext cx="20187390" cy="4719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50000"/>
              </a:lnSpc>
            </a:pPr>
            <a:r>
              <a:rPr lang="en-US" altLang="zh-CN" dirty="0" smtClean="0"/>
              <a:t>1904</a:t>
            </a:r>
            <a:endParaRPr dirty="0"/>
          </a:p>
          <a:p>
            <a:pPr algn="just">
              <a:lnSpc>
                <a:spcPct val="150000"/>
              </a:lnSpc>
            </a:pPr>
            <a:r>
              <a:rPr lang="zh-CN" altLang="en-US" dirty="0"/>
              <a:t>在二级分页系统中，为了能在地址映射时得到页表在物理内存中的地址，需要为页表再建立一个</a:t>
            </a:r>
            <a:r>
              <a:rPr dirty="0" smtClean="0"/>
              <a:t>______</a:t>
            </a:r>
            <a:r>
              <a:rPr lang="zh-CN" altLang="en-US" dirty="0"/>
              <a:t>，在其中的表项中存放了每一个页表在物理内存中所在的</a:t>
            </a:r>
            <a:r>
              <a:rPr dirty="0" smtClean="0"/>
              <a:t>______。</a:t>
            </a:r>
            <a:endParaRPr dirty="0"/>
          </a:p>
        </p:txBody>
      </p:sp>
      <p:sp>
        <p:nvSpPr>
          <p:cNvPr id="89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 name="4.4.3.1 两级页表"/>
          <p:cNvSpPr/>
          <p:nvPr/>
        </p:nvSpPr>
        <p:spPr>
          <a:xfrm>
            <a:off x="127270" y="83066"/>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4.4.3.1 两级页表</a:t>
            </a:r>
          </a:p>
        </p:txBody>
      </p:sp>
    </p:spTree>
    <p:extLst>
      <p:ext uri="{BB962C8B-B14F-4D97-AF65-F5344CB8AC3E}">
        <p14:creationId xmlns:p14="http://schemas.microsoft.com/office/powerpoint/2010/main" val="196397579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810…"/>
          <p:cNvSpPr/>
          <p:nvPr/>
        </p:nvSpPr>
        <p:spPr>
          <a:xfrm>
            <a:off x="2098305" y="4393135"/>
            <a:ext cx="20187390" cy="4719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50000"/>
              </a:lnSpc>
            </a:pPr>
            <a:r>
              <a:rPr lang="en-US" altLang="zh-CN" dirty="0" smtClean="0"/>
              <a:t>1904</a:t>
            </a:r>
            <a:endParaRPr dirty="0"/>
          </a:p>
          <a:p>
            <a:pPr algn="just">
              <a:lnSpc>
                <a:spcPct val="150000"/>
              </a:lnSpc>
            </a:pPr>
            <a:r>
              <a:rPr lang="zh-CN" altLang="en-US" dirty="0"/>
              <a:t>在二级分页系统中，为了能在地址映射时得到页表在物理内存中的地址，需要为页表再建立一个</a:t>
            </a:r>
            <a:r>
              <a:rPr dirty="0" smtClean="0"/>
              <a:t>______</a:t>
            </a:r>
            <a:r>
              <a:rPr lang="zh-CN" altLang="en-US" dirty="0"/>
              <a:t>，在其中的表项中存放了每一个页表在物理内存中所在的</a:t>
            </a:r>
            <a:r>
              <a:rPr dirty="0" smtClean="0"/>
              <a:t>______。</a:t>
            </a:r>
            <a:endParaRPr dirty="0"/>
          </a:p>
        </p:txBody>
      </p:sp>
      <p:sp>
        <p:nvSpPr>
          <p:cNvPr id="89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9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92"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9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 name="4.4.3.1 两级页表"/>
          <p:cNvSpPr/>
          <p:nvPr/>
        </p:nvSpPr>
        <p:spPr>
          <a:xfrm>
            <a:off x="127270" y="83066"/>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4.4.3.1 两级页表</a:t>
            </a:r>
          </a:p>
        </p:txBody>
      </p:sp>
      <p:sp>
        <p:nvSpPr>
          <p:cNvPr id="9" name="页表"/>
          <p:cNvSpPr/>
          <p:nvPr/>
        </p:nvSpPr>
        <p:spPr>
          <a:xfrm>
            <a:off x="9451578" y="6633109"/>
            <a:ext cx="3391905" cy="841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rPr dirty="0" smtClean="0"/>
              <a:t>页</a:t>
            </a:r>
            <a:r>
              <a:rPr lang="zh-CN" altLang="en-US" dirty="0" smtClean="0"/>
              <a:t>目录</a:t>
            </a:r>
            <a:r>
              <a:rPr dirty="0" smtClean="0"/>
              <a:t>表</a:t>
            </a:r>
            <a:endParaRPr dirty="0"/>
          </a:p>
        </p:txBody>
      </p:sp>
      <p:sp>
        <p:nvSpPr>
          <p:cNvPr id="10" name="页表"/>
          <p:cNvSpPr/>
          <p:nvPr/>
        </p:nvSpPr>
        <p:spPr>
          <a:xfrm>
            <a:off x="7036382" y="7872742"/>
            <a:ext cx="3391905" cy="8412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rPr lang="zh-CN" altLang="en-US" smtClean="0"/>
              <a:t>页框号</a:t>
            </a:r>
            <a:endParaRPr dirty="0"/>
          </a:p>
        </p:txBody>
      </p:sp>
    </p:spTree>
    <p:extLst>
      <p:ext uri="{BB962C8B-B14F-4D97-AF65-F5344CB8AC3E}">
        <p14:creationId xmlns:p14="http://schemas.microsoft.com/office/powerpoint/2010/main" val="194600712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9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92"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893" name="1810…"/>
          <p:cNvSpPr/>
          <p:nvPr/>
        </p:nvSpPr>
        <p:spPr>
          <a:xfrm>
            <a:off x="2098305" y="4987455"/>
            <a:ext cx="20187390" cy="353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1810</a:t>
            </a:r>
          </a:p>
          <a:p>
            <a:pPr algn="just"/>
            <a:r>
              <a:t>在二级分页系统中，为页表再建立一个页目录表的目的是为了能在地址映射时得到页表在物理内存中的地址，在页目录表的表项中存放了每一个______在物理内存中所在的______。</a:t>
            </a:r>
          </a:p>
        </p:txBody>
      </p:sp>
      <p:sp>
        <p:nvSpPr>
          <p:cNvPr id="89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8" name="4.4.3.1 两级页表"/>
          <p:cNvSpPr/>
          <p:nvPr/>
        </p:nvSpPr>
        <p:spPr>
          <a:xfrm>
            <a:off x="127270" y="83066"/>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4.4.3.1 两级页表</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0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01"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902" name="1810…"/>
          <p:cNvSpPr/>
          <p:nvPr/>
        </p:nvSpPr>
        <p:spPr>
          <a:xfrm>
            <a:off x="2098305" y="4987455"/>
            <a:ext cx="20187390" cy="353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dirty="0"/>
              <a:t>1810</a:t>
            </a:r>
          </a:p>
          <a:p>
            <a:pPr algn="just"/>
            <a:r>
              <a:rPr dirty="0"/>
              <a:t>在二级分页系统中，为页表再建立一个页目录表的目的是为了能在地址映射时得到页表在物理内存中的地址，在页目录表的表项中存放了每一个______在物理内存中所在的______。</a:t>
            </a:r>
          </a:p>
        </p:txBody>
      </p:sp>
      <p:sp>
        <p:nvSpPr>
          <p:cNvPr id="90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904" name="页表"/>
          <p:cNvSpPr/>
          <p:nvPr/>
        </p:nvSpPr>
        <p:spPr>
          <a:xfrm>
            <a:off x="2092415" y="7475286"/>
            <a:ext cx="339190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页表</a:t>
            </a:r>
          </a:p>
        </p:txBody>
      </p:sp>
      <p:sp>
        <p:nvSpPr>
          <p:cNvPr id="905" name="页框号"/>
          <p:cNvSpPr/>
          <p:nvPr/>
        </p:nvSpPr>
        <p:spPr>
          <a:xfrm>
            <a:off x="9666026" y="7475286"/>
            <a:ext cx="339190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页框号</a:t>
            </a:r>
          </a:p>
        </p:txBody>
      </p:sp>
      <p:sp>
        <p:nvSpPr>
          <p:cNvPr id="10" name="4.4.3.1 两级页表"/>
          <p:cNvSpPr/>
          <p:nvPr/>
        </p:nvSpPr>
        <p:spPr>
          <a:xfrm>
            <a:off x="127270" y="83066"/>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800">
                <a:solidFill>
                  <a:schemeClr val="bg2"/>
                </a:solidFill>
              </a:rPr>
              <a:t>4.4.3.1 两级页表</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15"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116" name="箭头"/>
          <p:cNvSpPr/>
          <p:nvPr/>
        </p:nvSpPr>
        <p:spPr>
          <a:xfrm>
            <a:off x="10162128" y="4103975"/>
            <a:ext cx="1701350" cy="1270001"/>
          </a:xfrm>
          <a:custGeom>
            <a:avLst/>
            <a:gdLst/>
            <a:ahLst/>
            <a:cxnLst>
              <a:cxn ang="0">
                <a:pos x="wd2" y="hd2"/>
              </a:cxn>
              <a:cxn ang="5400000">
                <a:pos x="wd2" y="hd2"/>
              </a:cxn>
              <a:cxn ang="10800000">
                <a:pos x="wd2" y="hd2"/>
              </a:cxn>
              <a:cxn ang="16200000">
                <a:pos x="wd2" y="hd2"/>
              </a:cxn>
            </a:cxnLst>
            <a:rect l="0" t="0" r="r" b="b"/>
            <a:pathLst>
              <a:path w="21600" h="21600" extrusionOk="0">
                <a:moveTo>
                  <a:pt x="10319" y="14256"/>
                </a:moveTo>
                <a:lnTo>
                  <a:pt x="10319" y="21600"/>
                </a:lnTo>
                <a:lnTo>
                  <a:pt x="0" y="10800"/>
                </a:lnTo>
                <a:lnTo>
                  <a:pt x="10319" y="0"/>
                </a:lnTo>
                <a:lnTo>
                  <a:pt x="10319"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17" name="分页存储管理的基本原理"/>
          <p:cNvSpPr/>
          <p:nvPr/>
        </p:nvSpPr>
        <p:spPr>
          <a:xfrm>
            <a:off x="1750963" y="4103975"/>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118" name="快表"/>
          <p:cNvSpPr/>
          <p:nvPr/>
        </p:nvSpPr>
        <p:spPr>
          <a:xfrm>
            <a:off x="1750963" y="6117755"/>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快表</a:t>
            </a:r>
          </a:p>
        </p:txBody>
      </p:sp>
      <p:sp>
        <p:nvSpPr>
          <p:cNvPr id="119" name="两级和多级页表"/>
          <p:cNvSpPr/>
          <p:nvPr/>
        </p:nvSpPr>
        <p:spPr>
          <a:xfrm>
            <a:off x="1750963" y="8131534"/>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两级和多级页表</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1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12"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913" name="分页存储管理的基本原理"/>
          <p:cNvSpPr/>
          <p:nvPr/>
        </p:nvSpPr>
        <p:spPr>
          <a:xfrm>
            <a:off x="1750963" y="4103975"/>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914" name="快表"/>
          <p:cNvSpPr/>
          <p:nvPr/>
        </p:nvSpPr>
        <p:spPr>
          <a:xfrm>
            <a:off x="1750963" y="6117755"/>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快表</a:t>
            </a:r>
          </a:p>
        </p:txBody>
      </p:sp>
      <p:sp>
        <p:nvSpPr>
          <p:cNvPr id="915" name="两级和多级页表"/>
          <p:cNvSpPr/>
          <p:nvPr/>
        </p:nvSpPr>
        <p:spPr>
          <a:xfrm>
            <a:off x="1750963" y="8131534"/>
            <a:ext cx="7574186"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两级和多级页表</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2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21"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922"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923"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924"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925"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926"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92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28"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
        <p:nvSpPr>
          <p:cNvPr id="929" name="基本原理"/>
          <p:cNvSpPr/>
          <p:nvPr/>
        </p:nvSpPr>
        <p:spPr>
          <a:xfrm>
            <a:off x="17709199" y="4845441"/>
            <a:ext cx="4650017"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基本原理</a:t>
            </a:r>
          </a:p>
        </p:txBody>
      </p:sp>
      <p:sp>
        <p:nvSpPr>
          <p:cNvPr id="930" name="快表"/>
          <p:cNvSpPr/>
          <p:nvPr/>
        </p:nvSpPr>
        <p:spPr>
          <a:xfrm>
            <a:off x="17709199" y="5687502"/>
            <a:ext cx="4650017"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快表</a:t>
            </a:r>
          </a:p>
        </p:txBody>
      </p:sp>
      <p:sp>
        <p:nvSpPr>
          <p:cNvPr id="931" name="线条"/>
          <p:cNvSpPr/>
          <p:nvPr/>
        </p:nvSpPr>
        <p:spPr>
          <a:xfrm flipV="1">
            <a:off x="17639950" y="5109046"/>
            <a:ext cx="1" cy="2226792"/>
          </a:xfrm>
          <a:prstGeom prst="line">
            <a:avLst/>
          </a:prstGeom>
          <a:ln w="38100">
            <a:solidFill>
              <a:srgbClr val="000000"/>
            </a:solidFill>
            <a:miter lim="400000"/>
          </a:ln>
        </p:spPr>
        <p:txBody>
          <a:bodyPr lIns="50800" tIns="50800" rIns="50800" bIns="50800" anchor="ctr"/>
          <a:lstStyle/>
          <a:p>
            <a:pPr>
              <a:defRPr sz="3200"/>
            </a:pPr>
            <a:endParaRPr/>
          </a:p>
        </p:txBody>
      </p:sp>
      <p:sp>
        <p:nvSpPr>
          <p:cNvPr id="932" name="线条"/>
          <p:cNvSpPr/>
          <p:nvPr/>
        </p:nvSpPr>
        <p:spPr>
          <a:xfrm>
            <a:off x="17117131" y="6784993"/>
            <a:ext cx="541870" cy="1"/>
          </a:xfrm>
          <a:prstGeom prst="line">
            <a:avLst/>
          </a:prstGeom>
          <a:ln w="38100">
            <a:solidFill>
              <a:srgbClr val="000000"/>
            </a:solidFill>
            <a:miter lim="400000"/>
          </a:ln>
        </p:spPr>
        <p:txBody>
          <a:bodyPr lIns="50800" tIns="50800" rIns="50800" bIns="50800" anchor="ctr"/>
          <a:lstStyle/>
          <a:p>
            <a:pPr>
              <a:defRPr sz="3200"/>
            </a:pPr>
            <a:endParaRPr/>
          </a:p>
        </p:txBody>
      </p:sp>
      <p:sp>
        <p:nvSpPr>
          <p:cNvPr id="933" name="两级和多级页表"/>
          <p:cNvSpPr/>
          <p:nvPr/>
        </p:nvSpPr>
        <p:spPr>
          <a:xfrm>
            <a:off x="17709199" y="6495891"/>
            <a:ext cx="4650017"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两级和多级页表</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3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37"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938"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939"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940"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941" name="5 基于分页的虚拟存储系统"/>
          <p:cNvSpPr/>
          <p:nvPr/>
        </p:nvSpPr>
        <p:spPr>
          <a:xfrm>
            <a:off x="8129867" y="7356469"/>
            <a:ext cx="9832819"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5 基于分页的虚拟存储系统</a:t>
            </a:r>
          </a:p>
        </p:txBody>
      </p:sp>
      <p:sp>
        <p:nvSpPr>
          <p:cNvPr id="942"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94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44"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4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4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49"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950" name="虚拟存储器"/>
          <p:cNvSpPr/>
          <p:nvPr/>
        </p:nvSpPr>
        <p:spPr>
          <a:xfrm>
            <a:off x="633513" y="344714"/>
            <a:ext cx="485345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虚拟存储器</a:t>
            </a:r>
          </a:p>
        </p:txBody>
      </p:sp>
      <p:grpSp>
        <p:nvGrpSpPr>
          <p:cNvPr id="953" name="虚拟存储器是指具有请求调入功能和置换功能，能从逻辑上对内存容量进行扩充的一种存储器系统。"/>
          <p:cNvGrpSpPr/>
          <p:nvPr/>
        </p:nvGrpSpPr>
        <p:grpSpPr>
          <a:xfrm>
            <a:off x="591586" y="2024931"/>
            <a:ext cx="20030673" cy="2032001"/>
            <a:chOff x="0" y="0"/>
            <a:chExt cx="20030671" cy="2032000"/>
          </a:xfrm>
        </p:grpSpPr>
        <p:sp>
          <p:nvSpPr>
            <p:cNvPr id="952" name="虚拟存储器是指具有请求调入功能和置换功能，能从逻辑上对内存容量进行扩充的一种存储器系统。"/>
            <p:cNvSpPr/>
            <p:nvPr/>
          </p:nvSpPr>
          <p:spPr>
            <a:xfrm>
              <a:off x="38100" y="38100"/>
              <a:ext cx="19954472" cy="19558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just"/>
              <a:r>
                <a:t>虚拟存储器是指具有</a:t>
              </a:r>
              <a:r>
                <a:rPr b="1">
                  <a:latin typeface="Helvetica"/>
                  <a:ea typeface="Helvetica"/>
                  <a:cs typeface="Helvetica"/>
                  <a:sym typeface="Helvetica"/>
                </a:rPr>
                <a:t>请求调入功能</a:t>
              </a:r>
              <a:r>
                <a:t>和</a:t>
              </a:r>
              <a:r>
                <a:rPr b="1">
                  <a:latin typeface="Helvetica"/>
                  <a:ea typeface="Helvetica"/>
                  <a:cs typeface="Helvetica"/>
                  <a:sym typeface="Helvetica"/>
                </a:rPr>
                <a:t>置换功能</a:t>
              </a:r>
              <a:r>
                <a:t>，能</a:t>
              </a:r>
              <a:r>
                <a:rPr b="1">
                  <a:latin typeface="Helvetica"/>
                  <a:ea typeface="Helvetica"/>
                  <a:cs typeface="Helvetica"/>
                  <a:sym typeface="Helvetica"/>
                </a:rPr>
                <a:t>从逻辑上对内存容量进行扩充</a:t>
              </a:r>
              <a:r>
                <a:t>的一种存储器系统。</a:t>
              </a:r>
            </a:p>
          </p:txBody>
        </p:sp>
        <p:pic>
          <p:nvPicPr>
            <p:cNvPr id="951" name="虚拟存储器是指具有请求调入功能和置换功能，能从逻辑上对内存容量进行扩充的一种存储器系统。" descr="虚拟存储器是指具有请求调入功能和置换功能，能从逻辑上对内存容量进行扩充的一种存储器系统。"/>
            <p:cNvPicPr>
              <a:picLocks/>
            </p:cNvPicPr>
            <p:nvPr/>
          </p:nvPicPr>
          <p:blipFill>
            <a:blip r:embed="rId3">
              <a:extLst/>
            </a:blip>
            <a:stretch>
              <a:fillRect/>
            </a:stretch>
          </p:blipFill>
          <p:spPr>
            <a:xfrm>
              <a:off x="0" y="-1"/>
              <a:ext cx="20030673" cy="2032001"/>
            </a:xfrm>
            <a:prstGeom prst="rect">
              <a:avLst/>
            </a:prstGeom>
            <a:effectLst/>
          </p:spPr>
        </p:pic>
      </p:grpSp>
      <p:sp>
        <p:nvSpPr>
          <p:cNvPr id="954" name="4.5.0 零、基于分页的虚拟存储系统"/>
          <p:cNvSpPr/>
          <p:nvPr/>
        </p:nvSpPr>
        <p:spPr>
          <a:xfrm>
            <a:off x="103932"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4.5.0 零、基于分页的虚拟存储系统</a:t>
            </a:r>
          </a:p>
        </p:txBody>
      </p:sp>
      <p:pic>
        <p:nvPicPr>
          <p:cNvPr id="955" name="屏幕快照 2019-03-06 下午3.55.51.png" descr="屏幕快照 2019-03-06 下午3.55.51.png"/>
          <p:cNvPicPr>
            <a:picLocks noChangeAspect="1"/>
          </p:cNvPicPr>
          <p:nvPr/>
        </p:nvPicPr>
        <p:blipFill>
          <a:blip r:embed="rId4">
            <a:extLst/>
          </a:blip>
          <a:stretch>
            <a:fillRect/>
          </a:stretch>
        </p:blipFill>
        <p:spPr>
          <a:xfrm>
            <a:off x="20836315" y="573285"/>
            <a:ext cx="3076099" cy="1233524"/>
          </a:xfrm>
          <a:prstGeom prst="rect">
            <a:avLst/>
          </a:prstGeom>
          <a:ln w="12700">
            <a:miter lim="400000"/>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5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5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60" name="虚拟存储器"/>
          <p:cNvSpPr/>
          <p:nvPr/>
        </p:nvSpPr>
        <p:spPr>
          <a:xfrm>
            <a:off x="633513" y="344714"/>
            <a:ext cx="485345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虚拟存储器</a:t>
            </a:r>
          </a:p>
        </p:txBody>
      </p:sp>
      <p:grpSp>
        <p:nvGrpSpPr>
          <p:cNvPr id="963" name="虚拟存储器是指具有请求调入功能和置换功能，能从逻辑上对内存容量进行扩充的一种存储器系统。"/>
          <p:cNvGrpSpPr/>
          <p:nvPr/>
        </p:nvGrpSpPr>
        <p:grpSpPr>
          <a:xfrm>
            <a:off x="591586" y="2024930"/>
            <a:ext cx="20030675" cy="2032002"/>
            <a:chOff x="0" y="-1"/>
            <a:chExt cx="20030673" cy="2032001"/>
          </a:xfrm>
        </p:grpSpPr>
        <p:sp>
          <p:nvSpPr>
            <p:cNvPr id="962" name="虚拟存储器是指具有请求调入功能和置换功能，能从逻辑上对内存容量进行扩充的一种存储器系统。"/>
            <p:cNvSpPr/>
            <p:nvPr/>
          </p:nvSpPr>
          <p:spPr>
            <a:xfrm>
              <a:off x="38100" y="195263"/>
              <a:ext cx="19954472" cy="1641474"/>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just"/>
              <a:r>
                <a:rPr>
                  <a:solidFill>
                    <a:schemeClr val="bg2">
                      <a:lumMod val="90000"/>
                    </a:schemeClr>
                  </a:solidFill>
                </a:rPr>
                <a:t>虚拟存储器是指具有</a:t>
              </a:r>
              <a:r>
                <a:rPr b="1">
                  <a:solidFill>
                    <a:schemeClr val="bg2">
                      <a:lumMod val="90000"/>
                    </a:schemeClr>
                  </a:solidFill>
                  <a:latin typeface="Helvetica"/>
                  <a:ea typeface="Helvetica"/>
                  <a:cs typeface="Helvetica"/>
                  <a:sym typeface="Helvetica"/>
                </a:rPr>
                <a:t>请求调入功能</a:t>
              </a:r>
              <a:r>
                <a:rPr>
                  <a:solidFill>
                    <a:schemeClr val="bg2">
                      <a:lumMod val="90000"/>
                    </a:schemeClr>
                  </a:solidFill>
                </a:rPr>
                <a:t>和</a:t>
              </a:r>
              <a:r>
                <a:rPr b="1">
                  <a:solidFill>
                    <a:schemeClr val="bg2">
                      <a:lumMod val="90000"/>
                    </a:schemeClr>
                  </a:solidFill>
                  <a:latin typeface="Helvetica"/>
                  <a:ea typeface="Helvetica"/>
                  <a:cs typeface="Helvetica"/>
                  <a:sym typeface="Helvetica"/>
                </a:rPr>
                <a:t>置换功能</a:t>
              </a:r>
              <a:r>
                <a:rPr>
                  <a:solidFill>
                    <a:schemeClr val="bg2">
                      <a:lumMod val="90000"/>
                    </a:schemeClr>
                  </a:solidFill>
                </a:rPr>
                <a:t>，能</a:t>
              </a:r>
              <a:r>
                <a:rPr b="1">
                  <a:solidFill>
                    <a:schemeClr val="bg2">
                      <a:lumMod val="90000"/>
                    </a:schemeClr>
                  </a:solidFill>
                  <a:latin typeface="Helvetica"/>
                  <a:ea typeface="Helvetica"/>
                  <a:cs typeface="Helvetica"/>
                  <a:sym typeface="Helvetica"/>
                </a:rPr>
                <a:t>从逻辑上对内存容量进行扩充</a:t>
              </a:r>
              <a:r>
                <a:rPr>
                  <a:solidFill>
                    <a:schemeClr val="bg2">
                      <a:lumMod val="90000"/>
                    </a:schemeClr>
                  </a:solidFill>
                </a:rPr>
                <a:t>的一种存储器系统。</a:t>
              </a:r>
            </a:p>
          </p:txBody>
        </p:sp>
        <p:pic>
          <p:nvPicPr>
            <p:cNvPr id="961" name="虚拟存储器是指具有请求调入功能和置换功能，能从逻辑上对内存容量进行扩充的一种存储器系统。" descr="虚拟存储器是指具有请求调入功能和置换功能，能从逻辑上对内存容量进行扩充的一种存储器系统。"/>
            <p:cNvPicPr>
              <a:picLocks/>
            </p:cNvPicPr>
            <p:nvPr/>
          </p:nvPicPr>
          <p:blipFill>
            <a:blip r:embed="rId4">
              <a:extLst/>
            </a:blip>
            <a:stretch>
              <a:fillRect/>
            </a:stretch>
          </p:blipFill>
          <p:spPr>
            <a:xfrm>
              <a:off x="0" y="-1"/>
              <a:ext cx="20030673" cy="2032001"/>
            </a:xfrm>
            <a:prstGeom prst="rect">
              <a:avLst/>
            </a:prstGeom>
            <a:effectLst/>
          </p:spPr>
        </p:pic>
      </p:grpSp>
      <p:grpSp>
        <p:nvGrpSpPr>
          <p:cNvPr id="966" name="就是说，先将进程的一部分装入内存，其余的部分什么时候需要，什么时候请求系统装入，即请求调入。"/>
          <p:cNvGrpSpPr/>
          <p:nvPr/>
        </p:nvGrpSpPr>
        <p:grpSpPr>
          <a:xfrm>
            <a:off x="591586" y="4416725"/>
            <a:ext cx="20030673" cy="2032001"/>
            <a:chOff x="0" y="0"/>
            <a:chExt cx="20030671" cy="2032000"/>
          </a:xfrm>
        </p:grpSpPr>
        <p:sp>
          <p:nvSpPr>
            <p:cNvPr id="965" name="就是说，先将进程的一部分装入内存，其余的部分什么时候需要，什么时候请求系统装入，即请求调入。"/>
            <p:cNvSpPr/>
            <p:nvPr/>
          </p:nvSpPr>
          <p:spPr>
            <a:xfrm>
              <a:off x="38100" y="38100"/>
              <a:ext cx="19954472" cy="19558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just"/>
              <a:r>
                <a:t>就是说，先将进程的一部分装入内存，其余的部分什么时候需要，什么时候请求系统装入，即</a:t>
              </a:r>
              <a:r>
                <a:rPr b="1">
                  <a:latin typeface="Helvetica"/>
                  <a:ea typeface="Helvetica"/>
                  <a:cs typeface="Helvetica"/>
                  <a:sym typeface="Helvetica"/>
                </a:rPr>
                <a:t>请求调入</a:t>
              </a:r>
              <a:r>
                <a:t>。</a:t>
              </a:r>
            </a:p>
          </p:txBody>
        </p:sp>
        <p:pic>
          <p:nvPicPr>
            <p:cNvPr id="964" name="就是说，先将进程的一部分装入内存，其余的部分什么时候需要，什么时候请求系统装入，即请求调入。" descr="就是说，先将进程的一部分装入内存，其余的部分什么时候需要，什么时候请求系统装入，即请求调入。"/>
            <p:cNvPicPr>
              <a:picLocks/>
            </p:cNvPicPr>
            <p:nvPr/>
          </p:nvPicPr>
          <p:blipFill>
            <a:blip r:embed="rId4">
              <a:extLst/>
            </a:blip>
            <a:stretch>
              <a:fillRect/>
            </a:stretch>
          </p:blipFill>
          <p:spPr>
            <a:xfrm>
              <a:off x="0" y="-1"/>
              <a:ext cx="20030673" cy="2032001"/>
            </a:xfrm>
            <a:prstGeom prst="rect">
              <a:avLst/>
            </a:prstGeom>
            <a:effectLst/>
          </p:spPr>
        </p:pic>
      </p:grpSp>
      <p:pic>
        <p:nvPicPr>
          <p:cNvPr id="967" name="屏幕快照 2019-03-06 下午3.55.51.png" descr="屏幕快照 2019-03-06 下午3.55.51.png"/>
          <p:cNvPicPr>
            <a:picLocks noChangeAspect="1"/>
          </p:cNvPicPr>
          <p:nvPr/>
        </p:nvPicPr>
        <p:blipFill>
          <a:blip r:embed="rId5">
            <a:extLst/>
          </a:blip>
          <a:stretch>
            <a:fillRect/>
          </a:stretch>
        </p:blipFill>
        <p:spPr>
          <a:xfrm>
            <a:off x="20836315" y="573285"/>
            <a:ext cx="3076099" cy="1233524"/>
          </a:xfrm>
          <a:prstGeom prst="rect">
            <a:avLst/>
          </a:prstGeom>
          <a:ln w="12700">
            <a:miter lim="400000"/>
          </a:ln>
        </p:spPr>
      </p:pic>
      <p:sp>
        <p:nvSpPr>
          <p:cNvPr id="968"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5" name="4.5.0 零、基于分页的虚拟存储系统"/>
          <p:cNvSpPr/>
          <p:nvPr/>
        </p:nvSpPr>
        <p:spPr>
          <a:xfrm>
            <a:off x="103932"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4.5.0 零、基于分页的虚拟存储系统</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7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7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76" name="虚拟存储器"/>
          <p:cNvSpPr/>
          <p:nvPr/>
        </p:nvSpPr>
        <p:spPr>
          <a:xfrm>
            <a:off x="633513" y="344714"/>
            <a:ext cx="485345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虚拟存储器</a:t>
            </a:r>
          </a:p>
        </p:txBody>
      </p:sp>
      <p:grpSp>
        <p:nvGrpSpPr>
          <p:cNvPr id="979" name="虚拟存储器是指具有请求调入功能和置换功能，能从逻辑上对内存容量进行扩充的一种存储器系统。"/>
          <p:cNvGrpSpPr/>
          <p:nvPr/>
        </p:nvGrpSpPr>
        <p:grpSpPr>
          <a:xfrm>
            <a:off x="591586" y="2024930"/>
            <a:ext cx="20030675" cy="2032002"/>
            <a:chOff x="0" y="-1"/>
            <a:chExt cx="20030673" cy="2032001"/>
          </a:xfrm>
        </p:grpSpPr>
        <p:sp>
          <p:nvSpPr>
            <p:cNvPr id="978" name="虚拟存储器是指具有请求调入功能和置换功能，能从逻辑上对内存容量进行扩充的一种存储器系统。"/>
            <p:cNvSpPr/>
            <p:nvPr/>
          </p:nvSpPr>
          <p:spPr>
            <a:xfrm>
              <a:off x="38100" y="195263"/>
              <a:ext cx="19954472" cy="1641474"/>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just"/>
              <a:r>
                <a:rPr>
                  <a:solidFill>
                    <a:schemeClr val="bg2">
                      <a:lumMod val="90000"/>
                    </a:schemeClr>
                  </a:solidFill>
                </a:rPr>
                <a:t>虚拟存储器是指具有</a:t>
              </a:r>
              <a:r>
                <a:rPr b="1">
                  <a:solidFill>
                    <a:schemeClr val="bg2">
                      <a:lumMod val="90000"/>
                    </a:schemeClr>
                  </a:solidFill>
                  <a:latin typeface="Helvetica"/>
                  <a:ea typeface="Helvetica"/>
                  <a:cs typeface="Helvetica"/>
                  <a:sym typeface="Helvetica"/>
                </a:rPr>
                <a:t>请求调入功能</a:t>
              </a:r>
              <a:r>
                <a:rPr>
                  <a:solidFill>
                    <a:schemeClr val="bg2">
                      <a:lumMod val="90000"/>
                    </a:schemeClr>
                  </a:solidFill>
                </a:rPr>
                <a:t>和</a:t>
              </a:r>
              <a:r>
                <a:rPr b="1">
                  <a:solidFill>
                    <a:schemeClr val="bg2">
                      <a:lumMod val="90000"/>
                    </a:schemeClr>
                  </a:solidFill>
                  <a:latin typeface="Helvetica"/>
                  <a:ea typeface="Helvetica"/>
                  <a:cs typeface="Helvetica"/>
                  <a:sym typeface="Helvetica"/>
                </a:rPr>
                <a:t>置换功能</a:t>
              </a:r>
              <a:r>
                <a:rPr>
                  <a:solidFill>
                    <a:schemeClr val="bg2">
                      <a:lumMod val="90000"/>
                    </a:schemeClr>
                  </a:solidFill>
                </a:rPr>
                <a:t>，能</a:t>
              </a:r>
              <a:r>
                <a:rPr b="1">
                  <a:solidFill>
                    <a:schemeClr val="bg2">
                      <a:lumMod val="90000"/>
                    </a:schemeClr>
                  </a:solidFill>
                  <a:latin typeface="Helvetica"/>
                  <a:ea typeface="Helvetica"/>
                  <a:cs typeface="Helvetica"/>
                  <a:sym typeface="Helvetica"/>
                </a:rPr>
                <a:t>从逻辑上对内存容量进行扩充</a:t>
              </a:r>
              <a:r>
                <a:rPr>
                  <a:solidFill>
                    <a:schemeClr val="bg2">
                      <a:lumMod val="90000"/>
                    </a:schemeClr>
                  </a:solidFill>
                </a:rPr>
                <a:t>的一种存储器系统。</a:t>
              </a:r>
            </a:p>
          </p:txBody>
        </p:sp>
        <p:pic>
          <p:nvPicPr>
            <p:cNvPr id="977" name="虚拟存储器是指具有请求调入功能和置换功能，能从逻辑上对内存容量进行扩充的一种存储器系统。" descr="虚拟存储器是指具有请求调入功能和置换功能，能从逻辑上对内存容量进行扩充的一种存储器系统。"/>
            <p:cNvPicPr>
              <a:picLocks/>
            </p:cNvPicPr>
            <p:nvPr/>
          </p:nvPicPr>
          <p:blipFill>
            <a:blip r:embed="rId4">
              <a:extLst/>
            </a:blip>
            <a:stretch>
              <a:fillRect/>
            </a:stretch>
          </p:blipFill>
          <p:spPr>
            <a:xfrm>
              <a:off x="0" y="-1"/>
              <a:ext cx="20030673" cy="2032001"/>
            </a:xfrm>
            <a:prstGeom prst="rect">
              <a:avLst/>
            </a:prstGeom>
            <a:effectLst/>
          </p:spPr>
        </p:pic>
      </p:grpSp>
      <p:grpSp>
        <p:nvGrpSpPr>
          <p:cNvPr id="982" name="就是说，先将进程的一部分装入内存，其余的部分什么时候需要，什么时候请求系统装入，即请求调入。"/>
          <p:cNvGrpSpPr/>
          <p:nvPr/>
        </p:nvGrpSpPr>
        <p:grpSpPr>
          <a:xfrm>
            <a:off x="591586" y="4416724"/>
            <a:ext cx="20030675" cy="2032002"/>
            <a:chOff x="0" y="-1"/>
            <a:chExt cx="20030673" cy="2032001"/>
          </a:xfrm>
        </p:grpSpPr>
        <p:sp>
          <p:nvSpPr>
            <p:cNvPr id="981" name="就是说，先将进程的一部分装入内存，其余的部分什么时候需要，什么时候请求系统装入，即请求调入。"/>
            <p:cNvSpPr/>
            <p:nvPr/>
          </p:nvSpPr>
          <p:spPr>
            <a:xfrm>
              <a:off x="38100" y="195263"/>
              <a:ext cx="19954472" cy="1641474"/>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just"/>
              <a:r>
                <a:rPr>
                  <a:solidFill>
                    <a:schemeClr val="bg2">
                      <a:lumMod val="90000"/>
                    </a:schemeClr>
                  </a:solidFill>
                </a:rPr>
                <a:t>就是说，先将进程的一部分装入内存，其余的部分什么时候需要，什么时候请求系统装入，即</a:t>
              </a:r>
              <a:r>
                <a:rPr b="1">
                  <a:solidFill>
                    <a:schemeClr val="bg2">
                      <a:lumMod val="90000"/>
                    </a:schemeClr>
                  </a:solidFill>
                  <a:latin typeface="Helvetica"/>
                  <a:ea typeface="Helvetica"/>
                  <a:cs typeface="Helvetica"/>
                  <a:sym typeface="Helvetica"/>
                </a:rPr>
                <a:t>请求调入</a:t>
              </a:r>
              <a:r>
                <a:rPr>
                  <a:solidFill>
                    <a:schemeClr val="bg2">
                      <a:lumMod val="90000"/>
                    </a:schemeClr>
                  </a:solidFill>
                </a:rPr>
                <a:t>。</a:t>
              </a:r>
            </a:p>
          </p:txBody>
        </p:sp>
        <p:pic>
          <p:nvPicPr>
            <p:cNvPr id="980" name="就是说，先将进程的一部分装入内存，其余的部分什么时候需要，什么时候请求系统装入，即请求调入。" descr="就是说，先将进程的一部分装入内存，其余的部分什么时候需要，什么时候请求系统装入，即请求调入。"/>
            <p:cNvPicPr>
              <a:picLocks/>
            </p:cNvPicPr>
            <p:nvPr/>
          </p:nvPicPr>
          <p:blipFill>
            <a:blip r:embed="rId4">
              <a:extLst/>
            </a:blip>
            <a:stretch>
              <a:fillRect/>
            </a:stretch>
          </p:blipFill>
          <p:spPr>
            <a:xfrm>
              <a:off x="0" y="-1"/>
              <a:ext cx="20030673" cy="2032001"/>
            </a:xfrm>
            <a:prstGeom prst="rect">
              <a:avLst/>
            </a:prstGeom>
            <a:effectLst/>
          </p:spPr>
        </p:pic>
      </p:grpSp>
      <p:grpSp>
        <p:nvGrpSpPr>
          <p:cNvPr id="985" name="如果请求调入时，没有足够的内存，则由操作系统选择一部分内存中的进程内容移到外存，以腾出空间把当前需要装入的内存调入，即置换。"/>
          <p:cNvGrpSpPr/>
          <p:nvPr/>
        </p:nvGrpSpPr>
        <p:grpSpPr>
          <a:xfrm>
            <a:off x="591586" y="6808519"/>
            <a:ext cx="20030673" cy="2032001"/>
            <a:chOff x="0" y="0"/>
            <a:chExt cx="20030671" cy="2032000"/>
          </a:xfrm>
        </p:grpSpPr>
        <p:sp>
          <p:nvSpPr>
            <p:cNvPr id="984" name="如果请求调入时，没有足够的内存，则由操作系统选择一部分内存中的进程内容移到外存，以腾出空间把当前需要装入的内存调入，即置换。"/>
            <p:cNvSpPr/>
            <p:nvPr/>
          </p:nvSpPr>
          <p:spPr>
            <a:xfrm>
              <a:off x="38100" y="38100"/>
              <a:ext cx="19954472" cy="19558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just"/>
              <a:r>
                <a:t>如果请求调入时，没有足够的内存，则由操作系统选择一部分内存中的进程内容移到外存，以腾出空间把当前需要装入的内存调入，即</a:t>
              </a:r>
              <a:r>
                <a:rPr b="1">
                  <a:latin typeface="Helvetica"/>
                  <a:ea typeface="Helvetica"/>
                  <a:cs typeface="Helvetica"/>
                  <a:sym typeface="Helvetica"/>
                </a:rPr>
                <a:t>置换</a:t>
              </a:r>
              <a:r>
                <a:t>。</a:t>
              </a:r>
            </a:p>
          </p:txBody>
        </p:sp>
        <p:pic>
          <p:nvPicPr>
            <p:cNvPr id="983" name="如果请求调入时，没有足够的内存，则由操作系统选择一部分内存中的进程内容移到外存，以腾出空间把当前需要装入的内存调入，即置换。" descr="如果请求调入时，没有足够的内存，则由操作系统选择一部分内存中的进程内容移到外存，以腾出空间把当前需要装入的内存调入，即置换。"/>
            <p:cNvPicPr>
              <a:picLocks/>
            </p:cNvPicPr>
            <p:nvPr/>
          </p:nvPicPr>
          <p:blipFill>
            <a:blip r:embed="rId4">
              <a:extLst/>
            </a:blip>
            <a:stretch>
              <a:fillRect/>
            </a:stretch>
          </p:blipFill>
          <p:spPr>
            <a:xfrm>
              <a:off x="0" y="-1"/>
              <a:ext cx="20030673" cy="2032001"/>
            </a:xfrm>
            <a:prstGeom prst="rect">
              <a:avLst/>
            </a:prstGeom>
            <a:effectLst/>
          </p:spPr>
        </p:pic>
      </p:grpSp>
      <p:pic>
        <p:nvPicPr>
          <p:cNvPr id="986" name="屏幕快照 2019-03-06 下午3.55.51.png" descr="屏幕快照 2019-03-06 下午3.55.51.png"/>
          <p:cNvPicPr>
            <a:picLocks noChangeAspect="1"/>
          </p:cNvPicPr>
          <p:nvPr/>
        </p:nvPicPr>
        <p:blipFill>
          <a:blip r:embed="rId5">
            <a:extLst/>
          </a:blip>
          <a:stretch>
            <a:fillRect/>
          </a:stretch>
        </p:blipFill>
        <p:spPr>
          <a:xfrm>
            <a:off x="20836315" y="573285"/>
            <a:ext cx="3076099" cy="1233524"/>
          </a:xfrm>
          <a:prstGeom prst="rect">
            <a:avLst/>
          </a:prstGeom>
          <a:ln w="12700">
            <a:miter lim="400000"/>
          </a:ln>
        </p:spPr>
      </p:pic>
      <p:sp>
        <p:nvSpPr>
          <p:cNvPr id="987"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8" name="4.5.0 零、基于分页的虚拟存储系统"/>
          <p:cNvSpPr/>
          <p:nvPr/>
        </p:nvSpPr>
        <p:spPr>
          <a:xfrm>
            <a:off x="103932"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4.5.0 零、基于分页的虚拟存储系统</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9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9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93" name="虚拟存储器"/>
          <p:cNvSpPr/>
          <p:nvPr/>
        </p:nvSpPr>
        <p:spPr>
          <a:xfrm>
            <a:off x="633513" y="344714"/>
            <a:ext cx="485345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虚拟存储器</a:t>
            </a:r>
          </a:p>
        </p:txBody>
      </p:sp>
      <p:grpSp>
        <p:nvGrpSpPr>
          <p:cNvPr id="996" name="虚拟存储器是指具有请求调入功能和置换功能，能从逻辑上对内存容量进行扩充的一种存储器系统。"/>
          <p:cNvGrpSpPr/>
          <p:nvPr/>
        </p:nvGrpSpPr>
        <p:grpSpPr>
          <a:xfrm>
            <a:off x="591586" y="2024931"/>
            <a:ext cx="20030673" cy="2032001"/>
            <a:chOff x="0" y="0"/>
            <a:chExt cx="20030671" cy="2032000"/>
          </a:xfrm>
        </p:grpSpPr>
        <p:sp>
          <p:nvSpPr>
            <p:cNvPr id="995" name="虚拟存储器是指具有请求调入功能和置换功能，能从逻辑上对内存容量进行扩充的一种存储器系统。"/>
            <p:cNvSpPr/>
            <p:nvPr/>
          </p:nvSpPr>
          <p:spPr>
            <a:xfrm>
              <a:off x="38100" y="38100"/>
              <a:ext cx="19954472" cy="19558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just"/>
              <a:r>
                <a:t>虚拟存储器是指具有</a:t>
              </a:r>
              <a:r>
                <a:rPr b="1">
                  <a:latin typeface="Helvetica"/>
                  <a:ea typeface="Helvetica"/>
                  <a:cs typeface="Helvetica"/>
                  <a:sym typeface="Helvetica"/>
                </a:rPr>
                <a:t>请求调入功能</a:t>
              </a:r>
              <a:r>
                <a:t>和</a:t>
              </a:r>
              <a:r>
                <a:rPr b="1">
                  <a:latin typeface="Helvetica"/>
                  <a:ea typeface="Helvetica"/>
                  <a:cs typeface="Helvetica"/>
                  <a:sym typeface="Helvetica"/>
                </a:rPr>
                <a:t>置换功能</a:t>
              </a:r>
              <a:r>
                <a:t>，能</a:t>
              </a:r>
              <a:r>
                <a:rPr b="1">
                  <a:latin typeface="Helvetica"/>
                  <a:ea typeface="Helvetica"/>
                  <a:cs typeface="Helvetica"/>
                  <a:sym typeface="Helvetica"/>
                </a:rPr>
                <a:t>从逻辑上对内存容量进行扩充</a:t>
              </a:r>
              <a:r>
                <a:t>的一种存储器系统。</a:t>
              </a:r>
            </a:p>
          </p:txBody>
        </p:sp>
        <p:pic>
          <p:nvPicPr>
            <p:cNvPr id="994" name="虚拟存储器是指具有请求调入功能和置换功能，能从逻辑上对内存容量进行扩充的一种存储器系统。" descr="虚拟存储器是指具有请求调入功能和置换功能，能从逻辑上对内存容量进行扩充的一种存储器系统。"/>
            <p:cNvPicPr>
              <a:picLocks/>
            </p:cNvPicPr>
            <p:nvPr/>
          </p:nvPicPr>
          <p:blipFill>
            <a:blip r:embed="rId4">
              <a:extLst/>
            </a:blip>
            <a:stretch>
              <a:fillRect/>
            </a:stretch>
          </p:blipFill>
          <p:spPr>
            <a:xfrm>
              <a:off x="0" y="-1"/>
              <a:ext cx="20030673" cy="2032001"/>
            </a:xfrm>
            <a:prstGeom prst="rect">
              <a:avLst/>
            </a:prstGeom>
            <a:effectLst/>
          </p:spPr>
        </p:pic>
      </p:grpSp>
      <p:sp>
        <p:nvSpPr>
          <p:cNvPr id="997" name="优点"/>
          <p:cNvSpPr/>
          <p:nvPr/>
        </p:nvSpPr>
        <p:spPr>
          <a:xfrm>
            <a:off x="633513" y="5548674"/>
            <a:ext cx="485345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优点</a:t>
            </a:r>
          </a:p>
        </p:txBody>
      </p:sp>
      <p:sp>
        <p:nvSpPr>
          <p:cNvPr id="998" name="提高内存利用率"/>
          <p:cNvSpPr/>
          <p:nvPr/>
        </p:nvSpPr>
        <p:spPr>
          <a:xfrm>
            <a:off x="6216167" y="4473498"/>
            <a:ext cx="457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提高内存利用率</a:t>
            </a:r>
          </a:p>
        </p:txBody>
      </p:sp>
      <p:sp>
        <p:nvSpPr>
          <p:cNvPr id="999" name="提高多道程序度"/>
          <p:cNvSpPr/>
          <p:nvPr/>
        </p:nvSpPr>
        <p:spPr>
          <a:xfrm>
            <a:off x="6216167" y="5694724"/>
            <a:ext cx="457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提高多道程序度</a:t>
            </a:r>
          </a:p>
        </p:txBody>
      </p:sp>
      <p:sp>
        <p:nvSpPr>
          <p:cNvPr id="1000" name="把逻辑地址空间和物理地址空间分开"/>
          <p:cNvSpPr/>
          <p:nvPr/>
        </p:nvSpPr>
        <p:spPr>
          <a:xfrm>
            <a:off x="6208744" y="6915950"/>
            <a:ext cx="1028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把逻辑地址空间和物理地址空间分开</a:t>
            </a:r>
          </a:p>
        </p:txBody>
      </p:sp>
      <p:pic>
        <p:nvPicPr>
          <p:cNvPr id="1001" name="屏幕快照 2019-03-06 下午3.55.51.png" descr="屏幕快照 2019-03-06 下午3.55.51.png"/>
          <p:cNvPicPr>
            <a:picLocks noChangeAspect="1"/>
          </p:cNvPicPr>
          <p:nvPr/>
        </p:nvPicPr>
        <p:blipFill>
          <a:blip r:embed="rId5">
            <a:extLst/>
          </a:blip>
          <a:stretch>
            <a:fillRect/>
          </a:stretch>
        </p:blipFill>
        <p:spPr>
          <a:xfrm>
            <a:off x="20616437" y="497085"/>
            <a:ext cx="3270576" cy="1311510"/>
          </a:xfrm>
          <a:prstGeom prst="rect">
            <a:avLst/>
          </a:prstGeom>
          <a:ln w="12700">
            <a:miter lim="400000"/>
          </a:ln>
        </p:spPr>
      </p:pic>
      <p:sp>
        <p:nvSpPr>
          <p:cNvPr id="1002"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6" name="4.5.0 零、基于分页的虚拟存储系统"/>
          <p:cNvSpPr/>
          <p:nvPr/>
        </p:nvSpPr>
        <p:spPr>
          <a:xfrm>
            <a:off x="103932"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4.5.0 零、基于分页的虚拟存储系统</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0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0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10" name="虚拟存储器"/>
          <p:cNvSpPr/>
          <p:nvPr/>
        </p:nvSpPr>
        <p:spPr>
          <a:xfrm>
            <a:off x="633513" y="344714"/>
            <a:ext cx="485345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虚拟存储器</a:t>
            </a:r>
          </a:p>
        </p:txBody>
      </p:sp>
      <p:grpSp>
        <p:nvGrpSpPr>
          <p:cNvPr id="1013" name="虚拟存储器是指具有请求调入功能和置换功能，能从逻辑上对内存容量进行扩充的一种存储器系统。"/>
          <p:cNvGrpSpPr/>
          <p:nvPr/>
        </p:nvGrpSpPr>
        <p:grpSpPr>
          <a:xfrm>
            <a:off x="591586" y="2024931"/>
            <a:ext cx="20030673" cy="2032001"/>
            <a:chOff x="0" y="0"/>
            <a:chExt cx="20030671" cy="2032000"/>
          </a:xfrm>
        </p:grpSpPr>
        <p:sp>
          <p:nvSpPr>
            <p:cNvPr id="1012" name="虚拟存储器是指具有请求调入功能和置换功能，能从逻辑上对内存容量进行扩充的一种存储器系统。"/>
            <p:cNvSpPr/>
            <p:nvPr/>
          </p:nvSpPr>
          <p:spPr>
            <a:xfrm>
              <a:off x="38100" y="38100"/>
              <a:ext cx="19954472" cy="19558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just"/>
              <a:r>
                <a:t>虚拟存储器是指具有</a:t>
              </a:r>
              <a:r>
                <a:rPr b="1">
                  <a:latin typeface="Helvetica"/>
                  <a:ea typeface="Helvetica"/>
                  <a:cs typeface="Helvetica"/>
                  <a:sym typeface="Helvetica"/>
                </a:rPr>
                <a:t>请求调入功能</a:t>
              </a:r>
              <a:r>
                <a:t>和</a:t>
              </a:r>
              <a:r>
                <a:rPr b="1">
                  <a:latin typeface="Helvetica"/>
                  <a:ea typeface="Helvetica"/>
                  <a:cs typeface="Helvetica"/>
                  <a:sym typeface="Helvetica"/>
                </a:rPr>
                <a:t>置换功能</a:t>
              </a:r>
              <a:r>
                <a:t>，能</a:t>
              </a:r>
              <a:r>
                <a:rPr b="1">
                  <a:latin typeface="Helvetica"/>
                  <a:ea typeface="Helvetica"/>
                  <a:cs typeface="Helvetica"/>
                  <a:sym typeface="Helvetica"/>
                </a:rPr>
                <a:t>从逻辑上对内存容量进行扩充</a:t>
              </a:r>
              <a:r>
                <a:t>的一种存储器系统。</a:t>
              </a:r>
            </a:p>
          </p:txBody>
        </p:sp>
        <p:pic>
          <p:nvPicPr>
            <p:cNvPr id="1011" name="虚拟存储器是指具有请求调入功能和置换功能，能从逻辑上对内存容量进行扩充的一种存储器系统。" descr="虚拟存储器是指具有请求调入功能和置换功能，能从逻辑上对内存容量进行扩充的一种存储器系统。"/>
            <p:cNvPicPr>
              <a:picLocks/>
            </p:cNvPicPr>
            <p:nvPr/>
          </p:nvPicPr>
          <p:blipFill>
            <a:blip r:embed="rId4">
              <a:extLst/>
            </a:blip>
            <a:stretch>
              <a:fillRect/>
            </a:stretch>
          </p:blipFill>
          <p:spPr>
            <a:xfrm>
              <a:off x="0" y="-1"/>
              <a:ext cx="20030673" cy="2032001"/>
            </a:xfrm>
            <a:prstGeom prst="rect">
              <a:avLst/>
            </a:prstGeom>
            <a:effectLst/>
          </p:spPr>
        </p:pic>
      </p:grpSp>
      <p:sp>
        <p:nvSpPr>
          <p:cNvPr id="1014" name="优点"/>
          <p:cNvSpPr/>
          <p:nvPr/>
        </p:nvSpPr>
        <p:spPr>
          <a:xfrm>
            <a:off x="633513" y="5548674"/>
            <a:ext cx="485345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优点</a:t>
            </a:r>
          </a:p>
        </p:txBody>
      </p:sp>
      <p:sp>
        <p:nvSpPr>
          <p:cNvPr id="1015" name="提高内存利用率"/>
          <p:cNvSpPr/>
          <p:nvPr/>
        </p:nvSpPr>
        <p:spPr>
          <a:xfrm>
            <a:off x="6216167" y="4473498"/>
            <a:ext cx="457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提高内存利用率</a:t>
            </a:r>
          </a:p>
        </p:txBody>
      </p:sp>
      <p:sp>
        <p:nvSpPr>
          <p:cNvPr id="1016" name="提高多道程序度"/>
          <p:cNvSpPr/>
          <p:nvPr/>
        </p:nvSpPr>
        <p:spPr>
          <a:xfrm>
            <a:off x="6216167" y="5694724"/>
            <a:ext cx="457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提高多道程序度</a:t>
            </a:r>
          </a:p>
        </p:txBody>
      </p:sp>
      <p:sp>
        <p:nvSpPr>
          <p:cNvPr id="1017" name="把逻辑地址空间和物理地址空间分开"/>
          <p:cNvSpPr/>
          <p:nvPr/>
        </p:nvSpPr>
        <p:spPr>
          <a:xfrm>
            <a:off x="6208744" y="6915950"/>
            <a:ext cx="1028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把逻辑地址空间和物理地址空间分开</a:t>
            </a:r>
          </a:p>
        </p:txBody>
      </p:sp>
      <p:sp>
        <p:nvSpPr>
          <p:cNvPr id="1018" name="特征"/>
          <p:cNvSpPr/>
          <p:nvPr/>
        </p:nvSpPr>
        <p:spPr>
          <a:xfrm>
            <a:off x="633513" y="9289166"/>
            <a:ext cx="485345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特征</a:t>
            </a:r>
          </a:p>
        </p:txBody>
      </p:sp>
      <p:sp>
        <p:nvSpPr>
          <p:cNvPr id="1019" name="离散性"/>
          <p:cNvSpPr/>
          <p:nvPr/>
        </p:nvSpPr>
        <p:spPr>
          <a:xfrm>
            <a:off x="8325922" y="8304068"/>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离散性</a:t>
            </a:r>
          </a:p>
        </p:txBody>
      </p:sp>
      <p:sp>
        <p:nvSpPr>
          <p:cNvPr id="1020" name="多次性"/>
          <p:cNvSpPr/>
          <p:nvPr/>
        </p:nvSpPr>
        <p:spPr>
          <a:xfrm>
            <a:off x="8325922" y="9422516"/>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多次性</a:t>
            </a:r>
          </a:p>
        </p:txBody>
      </p:sp>
      <p:sp>
        <p:nvSpPr>
          <p:cNvPr id="1021" name="对换性"/>
          <p:cNvSpPr/>
          <p:nvPr/>
        </p:nvSpPr>
        <p:spPr>
          <a:xfrm>
            <a:off x="8325922" y="10540964"/>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对换性</a:t>
            </a:r>
          </a:p>
        </p:txBody>
      </p:sp>
      <p:sp>
        <p:nvSpPr>
          <p:cNvPr id="1022" name="虚拟性"/>
          <p:cNvSpPr/>
          <p:nvPr/>
        </p:nvSpPr>
        <p:spPr>
          <a:xfrm>
            <a:off x="8325922" y="11659412"/>
            <a:ext cx="203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虚拟性</a:t>
            </a:r>
          </a:p>
        </p:txBody>
      </p:sp>
      <p:sp>
        <p:nvSpPr>
          <p:cNvPr id="1023" name="实现虚拟存储管理的基础"/>
          <p:cNvSpPr/>
          <p:nvPr/>
        </p:nvSpPr>
        <p:spPr>
          <a:xfrm>
            <a:off x="10779907" y="8335817"/>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实现虚拟存储管理的</a:t>
            </a:r>
            <a:r>
              <a:rPr b="1">
                <a:latin typeface="Helvetica"/>
                <a:ea typeface="Helvetica"/>
                <a:cs typeface="Helvetica"/>
                <a:sym typeface="Helvetica"/>
              </a:rPr>
              <a:t>基础</a:t>
            </a:r>
          </a:p>
        </p:txBody>
      </p:sp>
      <p:sp>
        <p:nvSpPr>
          <p:cNvPr id="1024" name="实现虚拟存储系统的最重要目标"/>
          <p:cNvSpPr/>
          <p:nvPr/>
        </p:nvSpPr>
        <p:spPr>
          <a:xfrm>
            <a:off x="10641716" y="11672771"/>
            <a:ext cx="900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实现虚拟存储系统的</a:t>
            </a:r>
            <a:r>
              <a:rPr b="1">
                <a:latin typeface="Helvetica"/>
                <a:ea typeface="Helvetica"/>
                <a:cs typeface="Helvetica"/>
                <a:sym typeface="Helvetica"/>
              </a:rPr>
              <a:t>最重要目标</a:t>
            </a:r>
          </a:p>
        </p:txBody>
      </p:sp>
      <p:pic>
        <p:nvPicPr>
          <p:cNvPr id="1025" name="屏幕快照 2019-03-06 下午3.57.01.png" descr="屏幕快照 2019-03-06 下午3.57.01.png"/>
          <p:cNvPicPr>
            <a:picLocks noChangeAspect="1"/>
          </p:cNvPicPr>
          <p:nvPr/>
        </p:nvPicPr>
        <p:blipFill>
          <a:blip r:embed="rId5">
            <a:extLst/>
          </a:blip>
          <a:stretch>
            <a:fillRect/>
          </a:stretch>
        </p:blipFill>
        <p:spPr>
          <a:xfrm>
            <a:off x="20669068" y="520700"/>
            <a:ext cx="3321233" cy="1353095"/>
          </a:xfrm>
          <a:prstGeom prst="rect">
            <a:avLst/>
          </a:prstGeom>
          <a:ln w="12700">
            <a:miter lim="400000"/>
          </a:ln>
        </p:spPr>
      </p:pic>
      <p:sp>
        <p:nvSpPr>
          <p:cNvPr id="1026"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23" name="4.5.0 零、基于分页的虚拟存储系统"/>
          <p:cNvSpPr/>
          <p:nvPr/>
        </p:nvSpPr>
        <p:spPr>
          <a:xfrm>
            <a:off x="103932"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4.5.0 零、基于分页的虚拟存储系统</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3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33" name="1810…"/>
          <p:cNvSpPr/>
          <p:nvPr/>
        </p:nvSpPr>
        <p:spPr>
          <a:xfrm>
            <a:off x="2098305" y="3150898"/>
            <a:ext cx="20187390" cy="175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1810</a:t>
            </a:r>
          </a:p>
          <a:p>
            <a:pPr algn="just"/>
            <a:r>
              <a:t>引入虚拟存储技术的目的是什么？虚拟存储系统有哪些特征？</a:t>
            </a:r>
          </a:p>
        </p:txBody>
      </p:sp>
      <p:sp>
        <p:nvSpPr>
          <p:cNvPr id="103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35"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8" name="4.5.0 零、基于分页的虚拟存储系统"/>
          <p:cNvSpPr/>
          <p:nvPr/>
        </p:nvSpPr>
        <p:spPr>
          <a:xfrm>
            <a:off x="103932"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4.5.0 零、基于分页的虚拟存储系统</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3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40" name="1810…"/>
          <p:cNvSpPr/>
          <p:nvPr/>
        </p:nvSpPr>
        <p:spPr>
          <a:xfrm>
            <a:off x="2098305" y="3150898"/>
            <a:ext cx="20187390" cy="175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1810</a:t>
            </a:r>
          </a:p>
          <a:p>
            <a:pPr algn="just"/>
            <a:r>
              <a:t>引入虚拟存储技术的目的是什么？虚拟存储系统有哪些特征？</a:t>
            </a:r>
          </a:p>
        </p:txBody>
      </p:sp>
      <p:sp>
        <p:nvSpPr>
          <p:cNvPr id="104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42"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043" name="1）提高内存利用率。…"/>
          <p:cNvSpPr/>
          <p:nvPr/>
        </p:nvSpPr>
        <p:spPr>
          <a:xfrm>
            <a:off x="2134609" y="5820439"/>
            <a:ext cx="20974411" cy="5092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800"/>
            </a:pPr>
            <a:r>
              <a:t>1）提高内存利用率。</a:t>
            </a:r>
          </a:p>
          <a:p>
            <a:pPr algn="just">
              <a:defRPr sz="4800"/>
            </a:pPr>
            <a:r>
              <a:t>2）提高多道程序度。</a:t>
            </a:r>
          </a:p>
          <a:p>
            <a:pPr algn="just">
              <a:defRPr sz="4800"/>
            </a:pPr>
            <a:r>
              <a:t>3）把逻辑地址空间和物理地址空间分开，使程序员不用关心物理内存的容量对编程的限制。 </a:t>
            </a:r>
          </a:p>
          <a:p>
            <a:pPr algn="just">
              <a:defRPr sz="4800"/>
            </a:pPr>
            <a:endParaRPr/>
          </a:p>
          <a:p>
            <a:pPr algn="just">
              <a:defRPr sz="4800"/>
            </a:pPr>
            <a:r>
              <a:t>主要特征：离散性、多次性、对换性、虚拟性。</a:t>
            </a:r>
          </a:p>
        </p:txBody>
      </p:sp>
      <p:sp>
        <p:nvSpPr>
          <p:cNvPr id="9" name="4.5.0 零、基于分页的虚拟存储系统"/>
          <p:cNvSpPr/>
          <p:nvPr/>
        </p:nvSpPr>
        <p:spPr>
          <a:xfrm>
            <a:off x="103932"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4.5.0 零、基于分页的虚拟存储系统</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23" name="第四节 基本分页存储管理方式"/>
          <p:cNvSpPr/>
          <p:nvPr/>
        </p:nvSpPr>
        <p:spPr>
          <a:xfrm>
            <a:off x="9451578" y="105864"/>
            <a:ext cx="54808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基本分页存储管理方式</a:t>
            </a:r>
          </a:p>
        </p:txBody>
      </p:sp>
      <p:sp>
        <p:nvSpPr>
          <p:cNvPr id="124" name="分页存储管理的基本原理"/>
          <p:cNvSpPr/>
          <p:nvPr/>
        </p:nvSpPr>
        <p:spPr>
          <a:xfrm>
            <a:off x="760749" y="465037"/>
            <a:ext cx="757418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分页存储管理的基本原理</a:t>
            </a:r>
          </a:p>
        </p:txBody>
      </p:sp>
      <p:sp>
        <p:nvSpPr>
          <p:cNvPr id="125" name="4.4.1.1 基本概念"/>
          <p:cNvSpPr/>
          <p:nvPr/>
        </p:nvSpPr>
        <p:spPr>
          <a:xfrm>
            <a:off x="113086" y="44471"/>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1800">
                <a:latin typeface="宋体"/>
                <a:ea typeface="宋体"/>
                <a:cs typeface="宋体"/>
                <a:sym typeface="宋体"/>
              </a:defRPr>
            </a:lvl1pPr>
          </a:lstStyle>
          <a:p>
            <a:r>
              <a:rPr>
                <a:solidFill>
                  <a:schemeClr val="bg2"/>
                </a:solidFill>
              </a:rPr>
              <a:t>4.4.1.1 基本概念</a:t>
            </a:r>
          </a:p>
        </p:txBody>
      </p:sp>
      <p:pic>
        <p:nvPicPr>
          <p:cNvPr id="126" name="屏幕快照 2019-03-06 下午3.28.48.png" descr="屏幕快照 2019-03-06 下午3.28.48.png"/>
          <p:cNvPicPr>
            <a:picLocks noChangeAspect="1"/>
          </p:cNvPicPr>
          <p:nvPr/>
        </p:nvPicPr>
        <p:blipFill>
          <a:blip r:embed="rId3">
            <a:extLst/>
          </a:blip>
          <a:stretch>
            <a:fillRect/>
          </a:stretch>
        </p:blipFill>
        <p:spPr>
          <a:xfrm>
            <a:off x="19866726" y="673100"/>
            <a:ext cx="3799725" cy="1310250"/>
          </a:xfrm>
          <a:prstGeom prst="rect">
            <a:avLst/>
          </a:prstGeom>
          <a:ln w="12700">
            <a:miter lim="400000"/>
          </a:ln>
        </p:spPr>
      </p:pic>
      <p:sp>
        <p:nvSpPr>
          <p:cNvPr id="127" name="页"/>
          <p:cNvSpPr/>
          <p:nvPr/>
        </p:nvSpPr>
        <p:spPr>
          <a:xfrm>
            <a:off x="3113857" y="2300858"/>
            <a:ext cx="1270001"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a:t>
            </a:r>
          </a:p>
        </p:txBody>
      </p:sp>
      <p:grpSp>
        <p:nvGrpSpPr>
          <p:cNvPr id="130" name="基…"/>
          <p:cNvGrpSpPr/>
          <p:nvPr/>
        </p:nvGrpSpPr>
        <p:grpSpPr>
          <a:xfrm>
            <a:off x="918140" y="4953000"/>
            <a:ext cx="1078231" cy="3810000"/>
            <a:chOff x="0" y="0"/>
            <a:chExt cx="1078229" cy="3810000"/>
          </a:xfrm>
        </p:grpSpPr>
        <p:sp>
          <p:nvSpPr>
            <p:cNvPr id="129" name="基…"/>
            <p:cNvSpPr/>
            <p:nvPr/>
          </p:nvSpPr>
          <p:spPr>
            <a:xfrm>
              <a:off x="38099" y="38100"/>
              <a:ext cx="1002032" cy="3733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基</a:t>
              </a:r>
            </a:p>
            <a:p>
              <a:r>
                <a:t>本</a:t>
              </a:r>
            </a:p>
            <a:p>
              <a:r>
                <a:t>概</a:t>
              </a:r>
            </a:p>
            <a:p>
              <a:r>
                <a:t>念</a:t>
              </a:r>
            </a:p>
          </p:txBody>
        </p:sp>
        <p:pic>
          <p:nvPicPr>
            <p:cNvPr id="128" name="基…" descr="基…"/>
            <p:cNvPicPr>
              <a:picLocks/>
            </p:cNvPicPr>
            <p:nvPr/>
          </p:nvPicPr>
          <p:blipFill>
            <a:blip r:embed="rId5">
              <a:extLst/>
            </a:blip>
            <a:stretch>
              <a:fillRect/>
            </a:stretch>
          </p:blipFill>
          <p:spPr>
            <a:xfrm>
              <a:off x="0" y="0"/>
              <a:ext cx="1078230" cy="3810001"/>
            </a:xfrm>
            <a:prstGeom prst="rect">
              <a:avLst/>
            </a:prstGeom>
            <a:effectLst/>
          </p:spPr>
        </p:pic>
      </p:grpSp>
      <p:sp>
        <p:nvSpPr>
          <p:cNvPr id="131" name="页框"/>
          <p:cNvSpPr/>
          <p:nvPr/>
        </p:nvSpPr>
        <p:spPr>
          <a:xfrm>
            <a:off x="3113857" y="4452447"/>
            <a:ext cx="214146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页框</a:t>
            </a:r>
          </a:p>
        </p:txBody>
      </p:sp>
      <p:sp>
        <p:nvSpPr>
          <p:cNvPr id="132" name="分页存储"/>
          <p:cNvSpPr/>
          <p:nvPr/>
        </p:nvSpPr>
        <p:spPr>
          <a:xfrm>
            <a:off x="3113857" y="6477035"/>
            <a:ext cx="352742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分页存储</a:t>
            </a:r>
          </a:p>
        </p:txBody>
      </p:sp>
      <p:sp>
        <p:nvSpPr>
          <p:cNvPr id="133" name="页内碎片"/>
          <p:cNvSpPr/>
          <p:nvPr/>
        </p:nvSpPr>
        <p:spPr>
          <a:xfrm>
            <a:off x="3113857" y="8565124"/>
            <a:ext cx="352742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页内碎片</a:t>
            </a:r>
          </a:p>
        </p:txBody>
      </p:sp>
      <p:sp>
        <p:nvSpPr>
          <p:cNvPr id="134" name="页表"/>
          <p:cNvSpPr/>
          <p:nvPr/>
        </p:nvSpPr>
        <p:spPr>
          <a:xfrm>
            <a:off x="3113857" y="10653212"/>
            <a:ext cx="2141466"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页表</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4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48" name="虚拟存储系统的主要特征是（   ）…"/>
          <p:cNvSpPr/>
          <p:nvPr/>
        </p:nvSpPr>
        <p:spPr>
          <a:xfrm>
            <a:off x="2098305" y="4113660"/>
            <a:ext cx="20187390" cy="5488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lang="en-US" altLang="zh-CN" dirty="0" smtClean="0"/>
              <a:t>1904</a:t>
            </a:r>
          </a:p>
          <a:p>
            <a:pPr algn="just"/>
            <a:r>
              <a:rPr lang="zh-CN" altLang="en-US" dirty="0" smtClean="0"/>
              <a:t>实现</a:t>
            </a:r>
            <a:r>
              <a:rPr lang="zh-CN" altLang="en-US" dirty="0"/>
              <a:t>虚拟存储器的目的是（</a:t>
            </a:r>
            <a:r>
              <a:rPr lang="zh-CN" altLang="en-US" dirty="0" smtClean="0"/>
              <a:t>）</a:t>
            </a:r>
            <a:endParaRPr lang="en-US" altLang="zh-CN" dirty="0" smtClean="0"/>
          </a:p>
          <a:p>
            <a:pPr algn="just"/>
            <a:endParaRPr dirty="0"/>
          </a:p>
          <a:p>
            <a:pPr algn="just"/>
            <a:r>
              <a:rPr lang="en-US" altLang="zh-CN" dirty="0"/>
              <a:t>A:</a:t>
            </a:r>
            <a:r>
              <a:rPr lang="zh-CN" altLang="en-US" dirty="0"/>
              <a:t>实现存储保护 </a:t>
            </a:r>
          </a:p>
          <a:p>
            <a:pPr algn="just"/>
            <a:r>
              <a:rPr lang="en-US" altLang="zh-CN" dirty="0"/>
              <a:t>B:</a:t>
            </a:r>
            <a:r>
              <a:rPr lang="zh-CN" altLang="en-US" dirty="0"/>
              <a:t>实现程序浮动</a:t>
            </a:r>
          </a:p>
          <a:p>
            <a:pPr algn="just"/>
            <a:r>
              <a:rPr lang="en-US" altLang="zh-CN" dirty="0"/>
              <a:t>C:</a:t>
            </a:r>
            <a:r>
              <a:rPr lang="zh-CN" altLang="en-US" dirty="0"/>
              <a:t>扩充外存容量</a:t>
            </a:r>
          </a:p>
          <a:p>
            <a:pPr algn="just"/>
            <a:r>
              <a:rPr lang="en-US" altLang="zh-CN" dirty="0"/>
              <a:t>D:</a:t>
            </a:r>
            <a:r>
              <a:rPr lang="zh-CN" altLang="en-US" dirty="0"/>
              <a:t>提高内存利用率</a:t>
            </a:r>
          </a:p>
        </p:txBody>
      </p:sp>
      <p:sp>
        <p:nvSpPr>
          <p:cNvPr id="104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50"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8" name="4.5.0 零、基于分页的虚拟存储系统"/>
          <p:cNvSpPr/>
          <p:nvPr/>
        </p:nvSpPr>
        <p:spPr>
          <a:xfrm>
            <a:off x="103932"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4.5.0 零、基于分页的虚拟存储系统</a:t>
            </a:r>
          </a:p>
        </p:txBody>
      </p:sp>
    </p:spTree>
    <p:extLst>
      <p:ext uri="{BB962C8B-B14F-4D97-AF65-F5344CB8AC3E}">
        <p14:creationId xmlns:p14="http://schemas.microsoft.com/office/powerpoint/2010/main" val="1890824332"/>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4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48" name="虚拟存储系统的主要特征是（   ）…"/>
          <p:cNvSpPr/>
          <p:nvPr/>
        </p:nvSpPr>
        <p:spPr>
          <a:xfrm>
            <a:off x="2098305" y="4113660"/>
            <a:ext cx="20187390" cy="5488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lang="en-US" altLang="zh-CN" dirty="0" smtClean="0"/>
              <a:t>1904</a:t>
            </a:r>
          </a:p>
          <a:p>
            <a:pPr algn="just"/>
            <a:r>
              <a:rPr lang="zh-CN" altLang="en-US" dirty="0" smtClean="0"/>
              <a:t>实现</a:t>
            </a:r>
            <a:r>
              <a:rPr lang="zh-CN" altLang="en-US" dirty="0"/>
              <a:t>虚拟存储器的目的是（</a:t>
            </a:r>
            <a:r>
              <a:rPr lang="zh-CN" altLang="en-US" dirty="0" smtClean="0"/>
              <a:t>）</a:t>
            </a:r>
            <a:endParaRPr lang="en-US" altLang="zh-CN" dirty="0" smtClean="0"/>
          </a:p>
          <a:p>
            <a:pPr algn="just"/>
            <a:endParaRPr dirty="0"/>
          </a:p>
          <a:p>
            <a:pPr algn="just"/>
            <a:r>
              <a:rPr lang="en-US" altLang="zh-CN" dirty="0"/>
              <a:t>A:</a:t>
            </a:r>
            <a:r>
              <a:rPr lang="zh-CN" altLang="en-US" dirty="0"/>
              <a:t>实现存储保护 </a:t>
            </a:r>
          </a:p>
          <a:p>
            <a:pPr algn="just"/>
            <a:r>
              <a:rPr lang="en-US" altLang="zh-CN" dirty="0"/>
              <a:t>B:</a:t>
            </a:r>
            <a:r>
              <a:rPr lang="zh-CN" altLang="en-US" dirty="0"/>
              <a:t>实现程序浮动</a:t>
            </a:r>
          </a:p>
          <a:p>
            <a:pPr algn="just"/>
            <a:r>
              <a:rPr lang="en-US" altLang="zh-CN" dirty="0"/>
              <a:t>C:</a:t>
            </a:r>
            <a:r>
              <a:rPr lang="zh-CN" altLang="en-US" dirty="0"/>
              <a:t>扩充外存容量</a:t>
            </a:r>
          </a:p>
          <a:p>
            <a:pPr algn="just"/>
            <a:r>
              <a:rPr lang="en-US" altLang="zh-CN" dirty="0">
                <a:solidFill>
                  <a:srgbClr val="FF0000"/>
                </a:solidFill>
              </a:rPr>
              <a:t>D:</a:t>
            </a:r>
            <a:r>
              <a:rPr lang="zh-CN" altLang="en-US" dirty="0">
                <a:solidFill>
                  <a:srgbClr val="FF0000"/>
                </a:solidFill>
              </a:rPr>
              <a:t>提高内存利用率</a:t>
            </a:r>
          </a:p>
        </p:txBody>
      </p:sp>
      <p:sp>
        <p:nvSpPr>
          <p:cNvPr id="104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50"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8" name="4.5.0 零、基于分页的虚拟存储系统"/>
          <p:cNvSpPr/>
          <p:nvPr/>
        </p:nvSpPr>
        <p:spPr>
          <a:xfrm>
            <a:off x="103932"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4.5.0 零、基于分页的虚拟存储系统</a:t>
            </a:r>
          </a:p>
        </p:txBody>
      </p:sp>
    </p:spTree>
    <p:extLst>
      <p:ext uri="{BB962C8B-B14F-4D97-AF65-F5344CB8AC3E}">
        <p14:creationId xmlns:p14="http://schemas.microsoft.com/office/powerpoint/2010/main" val="1661189810"/>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4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48" name="虚拟存储系统的主要特征是（   ）…"/>
          <p:cNvSpPr/>
          <p:nvPr/>
        </p:nvSpPr>
        <p:spPr>
          <a:xfrm>
            <a:off x="2098305" y="4203700"/>
            <a:ext cx="20187390"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虚拟存储系统的主要特征是（   ）</a:t>
            </a:r>
          </a:p>
          <a:p>
            <a:pPr algn="just"/>
            <a:endParaRPr/>
          </a:p>
          <a:p>
            <a:pPr algn="just"/>
            <a:r>
              <a:t>A:离散性、多次性、对换性、虚拟性</a:t>
            </a:r>
          </a:p>
          <a:p>
            <a:pPr algn="just"/>
            <a:r>
              <a:t>B:聚集性、多次性、对换性、虚拟性</a:t>
            </a:r>
          </a:p>
          <a:p>
            <a:pPr algn="just"/>
            <a:r>
              <a:t>C:离散性、单次性、兑换性、虚拟性</a:t>
            </a:r>
          </a:p>
          <a:p>
            <a:pPr algn="just"/>
            <a:r>
              <a:t>D:聚集性、单次性、兑换性、虚拟性</a:t>
            </a:r>
          </a:p>
        </p:txBody>
      </p:sp>
      <p:sp>
        <p:nvSpPr>
          <p:cNvPr id="104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50"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8" name="4.5.0 零、基于分页的虚拟存储系统"/>
          <p:cNvSpPr/>
          <p:nvPr/>
        </p:nvSpPr>
        <p:spPr>
          <a:xfrm>
            <a:off x="103932"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4.5.0 零、基于分页的虚拟存储系统</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5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55" name="虚拟存储系统的主要特征是（   ）…"/>
          <p:cNvSpPr/>
          <p:nvPr/>
        </p:nvSpPr>
        <p:spPr>
          <a:xfrm>
            <a:off x="2098305" y="4203700"/>
            <a:ext cx="20187390"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虚拟存储系统的主要特征是（   ）</a:t>
            </a:r>
          </a:p>
          <a:p>
            <a:pPr algn="just"/>
            <a:endParaRPr/>
          </a:p>
          <a:p>
            <a:pPr algn="just">
              <a:defRPr>
                <a:solidFill>
                  <a:schemeClr val="accent5"/>
                </a:solidFill>
              </a:defRPr>
            </a:pPr>
            <a:r>
              <a:t>A:离散性、多次性、对换性、虚拟性</a:t>
            </a:r>
          </a:p>
          <a:p>
            <a:pPr algn="just"/>
            <a:r>
              <a:t>B:聚集性、多次性、对换性、虚拟性</a:t>
            </a:r>
          </a:p>
          <a:p>
            <a:pPr algn="just"/>
            <a:r>
              <a:t>C:离散性、单次性、兑换性、虚拟性</a:t>
            </a:r>
          </a:p>
          <a:p>
            <a:pPr algn="just"/>
            <a:r>
              <a:t>D:聚集性、单次性、兑换性、虚拟性</a:t>
            </a:r>
          </a:p>
        </p:txBody>
      </p:sp>
      <p:sp>
        <p:nvSpPr>
          <p:cNvPr id="105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057"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8" name="4.5.0 零、基于分页的虚拟存储系统"/>
          <p:cNvSpPr/>
          <p:nvPr/>
        </p:nvSpPr>
        <p:spPr>
          <a:xfrm>
            <a:off x="103932" y="98455"/>
            <a:ext cx="3385542"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2400">
                <a:latin typeface="宋体"/>
                <a:ea typeface="宋体"/>
                <a:cs typeface="宋体"/>
                <a:sym typeface="宋体"/>
              </a:defRPr>
            </a:lvl1pPr>
          </a:lstStyle>
          <a:p>
            <a:r>
              <a:rPr sz="1600">
                <a:solidFill>
                  <a:schemeClr val="bg2"/>
                </a:solidFill>
              </a:rPr>
              <a:t>4.5.0 零、基于分页的虚拟存储系统</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6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6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65" name="请求分页中的硬件支持"/>
          <p:cNvSpPr/>
          <p:nvPr/>
        </p:nvSpPr>
        <p:spPr>
          <a:xfrm>
            <a:off x="1091561" y="3042109"/>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请求分页中的硬件支持</a:t>
            </a:r>
          </a:p>
        </p:txBody>
      </p:sp>
      <p:sp>
        <p:nvSpPr>
          <p:cNvPr id="1066" name="页分配策略"/>
          <p:cNvSpPr/>
          <p:nvPr/>
        </p:nvSpPr>
        <p:spPr>
          <a:xfrm>
            <a:off x="1091561" y="5449719"/>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页分配策略</a:t>
            </a:r>
          </a:p>
        </p:txBody>
      </p:sp>
      <p:sp>
        <p:nvSpPr>
          <p:cNvPr id="1067" name="页置换算法"/>
          <p:cNvSpPr/>
          <p:nvPr/>
        </p:nvSpPr>
        <p:spPr>
          <a:xfrm>
            <a:off x="1091561" y="7998893"/>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068" name="请求分页系统的性能"/>
          <p:cNvSpPr/>
          <p:nvPr/>
        </p:nvSpPr>
        <p:spPr>
          <a:xfrm>
            <a:off x="1091561" y="10548068"/>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sp>
        <p:nvSpPr>
          <p:cNvPr id="1069" name="请求分页系统是最基本、最常用的虚拟存储系统的实现方式"/>
          <p:cNvSpPr/>
          <p:nvPr/>
        </p:nvSpPr>
        <p:spPr>
          <a:xfrm>
            <a:off x="1056951" y="1056998"/>
            <a:ext cx="1662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b="1">
                <a:solidFill>
                  <a:schemeClr val="accent5"/>
                </a:solidFill>
                <a:latin typeface="Helvetica"/>
                <a:ea typeface="Helvetica"/>
                <a:cs typeface="Helvetica"/>
                <a:sym typeface="Helvetica"/>
              </a:rPr>
              <a:t>请求分页</a:t>
            </a:r>
            <a:r>
              <a:t>系统是最基本、最常用的虚拟存储系统的实现方式</a:t>
            </a:r>
          </a:p>
        </p:txBody>
      </p:sp>
      <p:pic>
        <p:nvPicPr>
          <p:cNvPr id="1070" name="屏幕快照 2019-03-06 下午3.58.09.png" descr="屏幕快照 2019-03-06 下午3.58.09.png"/>
          <p:cNvPicPr>
            <a:picLocks noChangeAspect="1"/>
          </p:cNvPicPr>
          <p:nvPr/>
        </p:nvPicPr>
        <p:blipFill>
          <a:blip r:embed="rId4">
            <a:extLst/>
          </a:blip>
          <a:stretch>
            <a:fillRect/>
          </a:stretch>
        </p:blipFill>
        <p:spPr>
          <a:xfrm>
            <a:off x="21040273" y="626268"/>
            <a:ext cx="2940106" cy="1197537"/>
          </a:xfrm>
          <a:prstGeom prst="rect">
            <a:avLst/>
          </a:prstGeom>
          <a:ln w="12700">
            <a:miter lim="400000"/>
          </a:ln>
        </p:spPr>
      </p:pic>
      <p:sp>
        <p:nvSpPr>
          <p:cNvPr id="1071"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7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7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78" name="请求分页中的硬件支持"/>
          <p:cNvSpPr/>
          <p:nvPr/>
        </p:nvSpPr>
        <p:spPr>
          <a:xfrm>
            <a:off x="1091561" y="3042109"/>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请求分页中的硬件支持</a:t>
            </a:r>
          </a:p>
        </p:txBody>
      </p:sp>
      <p:sp>
        <p:nvSpPr>
          <p:cNvPr id="1079" name="箭头"/>
          <p:cNvSpPr/>
          <p:nvPr/>
        </p:nvSpPr>
        <p:spPr>
          <a:xfrm>
            <a:off x="9613703" y="3042109"/>
            <a:ext cx="1714273" cy="1270001"/>
          </a:xfrm>
          <a:custGeom>
            <a:avLst/>
            <a:gdLst/>
            <a:ahLst/>
            <a:cxnLst>
              <a:cxn ang="0">
                <a:pos x="wd2" y="hd2"/>
              </a:cxn>
              <a:cxn ang="5400000">
                <a:pos x="wd2" y="hd2"/>
              </a:cxn>
              <a:cxn ang="10800000">
                <a:pos x="wd2" y="hd2"/>
              </a:cxn>
              <a:cxn ang="16200000">
                <a:pos x="wd2" y="hd2"/>
              </a:cxn>
            </a:cxnLst>
            <a:rect l="0" t="0" r="r" b="b"/>
            <a:pathLst>
              <a:path w="21600" h="21600" extrusionOk="0">
                <a:moveTo>
                  <a:pt x="10241" y="14256"/>
                </a:moveTo>
                <a:lnTo>
                  <a:pt x="10241" y="21600"/>
                </a:lnTo>
                <a:lnTo>
                  <a:pt x="0" y="10800"/>
                </a:lnTo>
                <a:lnTo>
                  <a:pt x="10241" y="0"/>
                </a:lnTo>
                <a:lnTo>
                  <a:pt x="10241" y="7344"/>
                </a:lnTo>
                <a:lnTo>
                  <a:pt x="21600" y="7344"/>
                </a:lnTo>
                <a:lnTo>
                  <a:pt x="21600" y="14256"/>
                </a:lnTo>
                <a:close/>
              </a:path>
            </a:pathLst>
          </a:cu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080" name="页分配策略"/>
          <p:cNvSpPr/>
          <p:nvPr/>
        </p:nvSpPr>
        <p:spPr>
          <a:xfrm>
            <a:off x="1091561" y="5449719"/>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页分配策略</a:t>
            </a:r>
          </a:p>
        </p:txBody>
      </p:sp>
      <p:sp>
        <p:nvSpPr>
          <p:cNvPr id="1081" name="页置换算法"/>
          <p:cNvSpPr/>
          <p:nvPr/>
        </p:nvSpPr>
        <p:spPr>
          <a:xfrm>
            <a:off x="1091561" y="7998893"/>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页置换算法</a:t>
            </a:r>
          </a:p>
        </p:txBody>
      </p:sp>
      <p:sp>
        <p:nvSpPr>
          <p:cNvPr id="1082" name="请求分页系统的性能"/>
          <p:cNvSpPr/>
          <p:nvPr/>
        </p:nvSpPr>
        <p:spPr>
          <a:xfrm>
            <a:off x="1091561" y="10548068"/>
            <a:ext cx="745641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请求分页系统的性能</a:t>
            </a:r>
          </a:p>
        </p:txBody>
      </p:sp>
      <p:sp>
        <p:nvSpPr>
          <p:cNvPr id="1083" name="4.5.1.0 请求分页中的硬件支持"/>
          <p:cNvSpPr/>
          <p:nvPr/>
        </p:nvSpPr>
        <p:spPr>
          <a:xfrm>
            <a:off x="33917" y="99475"/>
            <a:ext cx="5129609"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800">
                <a:solidFill>
                  <a:schemeClr val="bg2"/>
                </a:solidFill>
              </a:rPr>
              <a:t>4.5.1.0 请求分页中的硬件支持</a:t>
            </a:r>
          </a:p>
        </p:txBody>
      </p:sp>
      <p:pic>
        <p:nvPicPr>
          <p:cNvPr id="1084" name="屏幕快照 2019-03-06 下午3.58.09.png" descr="屏幕快照 2019-03-06 下午3.58.09.png"/>
          <p:cNvPicPr>
            <a:picLocks noChangeAspect="1"/>
          </p:cNvPicPr>
          <p:nvPr/>
        </p:nvPicPr>
        <p:blipFill>
          <a:blip r:embed="rId4">
            <a:extLst/>
          </a:blip>
          <a:stretch>
            <a:fillRect/>
          </a:stretch>
        </p:blipFill>
        <p:spPr>
          <a:xfrm>
            <a:off x="21040273" y="626268"/>
            <a:ext cx="2940106" cy="1197537"/>
          </a:xfrm>
          <a:prstGeom prst="rect">
            <a:avLst/>
          </a:prstGeom>
          <a:ln w="12700">
            <a:miter lim="400000"/>
          </a:ln>
        </p:spPr>
      </p:pic>
      <p:sp>
        <p:nvSpPr>
          <p:cNvPr id="1085"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086" name="请求分页系统是最基本、最常用的虚拟存储系统的实现方式"/>
          <p:cNvSpPr/>
          <p:nvPr/>
        </p:nvSpPr>
        <p:spPr>
          <a:xfrm>
            <a:off x="1056951" y="1056998"/>
            <a:ext cx="16624301"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b="1">
                <a:solidFill>
                  <a:schemeClr val="accent5"/>
                </a:solidFill>
                <a:latin typeface="Helvetica"/>
                <a:ea typeface="Helvetica"/>
                <a:cs typeface="Helvetica"/>
                <a:sym typeface="Helvetica"/>
              </a:rPr>
              <a:t>请求分页</a:t>
            </a:r>
            <a:r>
              <a:t>系统是最基本、最常用的虚拟存储系统的实现方式</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9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9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93" name="4.5.1.1 页表"/>
          <p:cNvSpPr/>
          <p:nvPr/>
        </p:nvSpPr>
        <p:spPr>
          <a:xfrm>
            <a:off x="33917" y="99475"/>
            <a:ext cx="2257028"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800">
                <a:solidFill>
                  <a:schemeClr val="bg2"/>
                </a:solidFill>
              </a:rPr>
              <a:t>4.5.1.1 页表</a:t>
            </a:r>
          </a:p>
        </p:txBody>
      </p:sp>
      <p:pic>
        <p:nvPicPr>
          <p:cNvPr id="1094" name="屏幕快照 2019-03-06 下午3.58.09.png" descr="屏幕快照 2019-03-06 下午3.58.09.png"/>
          <p:cNvPicPr>
            <a:picLocks noChangeAspect="1"/>
          </p:cNvPicPr>
          <p:nvPr/>
        </p:nvPicPr>
        <p:blipFill>
          <a:blip r:embed="rId3">
            <a:extLst/>
          </a:blip>
          <a:stretch>
            <a:fillRect/>
          </a:stretch>
        </p:blipFill>
        <p:spPr>
          <a:xfrm>
            <a:off x="21040273" y="626268"/>
            <a:ext cx="2940106" cy="1197537"/>
          </a:xfrm>
          <a:prstGeom prst="rect">
            <a:avLst/>
          </a:prstGeom>
          <a:ln w="12700">
            <a:miter lim="400000"/>
          </a:ln>
        </p:spPr>
      </p:pic>
      <p:sp>
        <p:nvSpPr>
          <p:cNvPr id="1095"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096" name="为了实现请求分页，需要：…"/>
          <p:cNvSpPr/>
          <p:nvPr/>
        </p:nvSpPr>
        <p:spPr>
          <a:xfrm>
            <a:off x="529331" y="1095356"/>
            <a:ext cx="1725930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为了实现请求分页，需要：</a:t>
            </a:r>
          </a:p>
          <a:p>
            <a:pPr algn="just"/>
            <a:r>
              <a:rPr b="1">
                <a:latin typeface="Helvetica"/>
                <a:ea typeface="Helvetica"/>
                <a:cs typeface="Helvetica"/>
                <a:sym typeface="Helvetica"/>
              </a:rPr>
              <a:t>特殊的页表</a:t>
            </a:r>
            <a:r>
              <a:t>、</a:t>
            </a:r>
            <a:r>
              <a:rPr b="1">
                <a:latin typeface="Helvetica"/>
                <a:ea typeface="Helvetica"/>
                <a:cs typeface="Helvetica"/>
                <a:sym typeface="Helvetica"/>
              </a:rPr>
              <a:t>缺页异常机构</a:t>
            </a:r>
            <a:r>
              <a:t>和支持请求分页的</a:t>
            </a:r>
            <a:r>
              <a:rPr b="1">
                <a:latin typeface="Helvetica"/>
                <a:ea typeface="Helvetica"/>
                <a:cs typeface="Helvetica"/>
                <a:sym typeface="Helvetica"/>
              </a:rPr>
              <a:t>地址变换机构</a:t>
            </a:r>
            <a:r>
              <a:t>。</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0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0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grpSp>
        <p:nvGrpSpPr>
          <p:cNvPr id="1105" name="特殊的页表"/>
          <p:cNvGrpSpPr/>
          <p:nvPr/>
        </p:nvGrpSpPr>
        <p:grpSpPr>
          <a:xfrm>
            <a:off x="852137" y="1511943"/>
            <a:ext cx="3441701" cy="1143001"/>
            <a:chOff x="0" y="0"/>
            <a:chExt cx="3441700" cy="1143000"/>
          </a:xfrm>
        </p:grpSpPr>
        <p:sp>
          <p:nvSpPr>
            <p:cNvPr id="1104" name="特殊的页表"/>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特殊的页表</a:t>
              </a:r>
            </a:p>
          </p:txBody>
        </p:sp>
        <p:pic>
          <p:nvPicPr>
            <p:cNvPr id="1103" name="特殊的页表" descr="特殊的页表"/>
            <p:cNvPicPr>
              <a:picLocks/>
            </p:cNvPicPr>
            <p:nvPr/>
          </p:nvPicPr>
          <p:blipFill>
            <a:blip r:embed="rId3">
              <a:alphaModFix amt="20143"/>
              <a:extLst/>
            </a:blip>
            <a:stretch>
              <a:fillRect/>
            </a:stretch>
          </p:blipFill>
          <p:spPr>
            <a:xfrm>
              <a:off x="0" y="-1"/>
              <a:ext cx="3441701" cy="1143001"/>
            </a:xfrm>
            <a:prstGeom prst="rect">
              <a:avLst/>
            </a:prstGeom>
            <a:effectLst/>
          </p:spPr>
        </p:pic>
      </p:grpSp>
      <p:graphicFrame>
        <p:nvGraphicFramePr>
          <p:cNvPr id="1106" name="表格"/>
          <p:cNvGraphicFramePr/>
          <p:nvPr/>
        </p:nvGraphicFramePr>
        <p:xfrm>
          <a:off x="5869360" y="1130236"/>
          <a:ext cx="13905378" cy="1143000"/>
        </p:xfrm>
        <a:graphic>
          <a:graphicData uri="http://schemas.openxmlformats.org/drawingml/2006/table">
            <a:tbl>
              <a:tblPr>
                <a:tableStyleId>{2708684C-4D16-4618-839F-0558EEFCDFE6}</a:tableStyleId>
              </a:tblPr>
              <a:tblGrid>
                <a:gridCol w="2317563"/>
                <a:gridCol w="2317563"/>
                <a:gridCol w="2317563"/>
                <a:gridCol w="2317563"/>
                <a:gridCol w="2317563"/>
                <a:gridCol w="2317563"/>
              </a:tblGrid>
              <a:tr h="1143000">
                <a:tc>
                  <a:txBody>
                    <a:bodyPr/>
                    <a:lstStyle/>
                    <a:p>
                      <a:pPr defTabSz="914400">
                        <a:defRPr sz="1800"/>
                      </a:pPr>
                      <a:r>
                        <a:rPr sz="3600" b="1">
                          <a:latin typeface="Helvetica"/>
                          <a:ea typeface="Helvetica"/>
                          <a:cs typeface="Helvetica"/>
                          <a:sym typeface="Helvetica"/>
                        </a:rPr>
                        <a:t>页号</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a:latin typeface="Helvetica"/>
                          <a:ea typeface="Helvetica"/>
                          <a:cs typeface="Helvetica"/>
                          <a:sym typeface="Helvetica"/>
                        </a:rPr>
                        <a:t>页框号</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a:latin typeface="Helvetica"/>
                          <a:ea typeface="Helvetica"/>
                          <a:cs typeface="Helvetica"/>
                          <a:sym typeface="Helvetica"/>
                        </a:rPr>
                        <a:t>状态位P</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a:latin typeface="Helvetica"/>
                          <a:ea typeface="Helvetica"/>
                          <a:cs typeface="Helvetica"/>
                          <a:sym typeface="Helvetica"/>
                        </a:rPr>
                        <a:t>访问字段A</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a:latin typeface="Helvetica"/>
                          <a:ea typeface="Helvetica"/>
                          <a:cs typeface="Helvetica"/>
                          <a:sym typeface="Helvetica"/>
                        </a:rPr>
                        <a:t>修改位M</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b="1">
                          <a:latin typeface="Helvetica"/>
                          <a:ea typeface="Helvetica"/>
                          <a:cs typeface="Helvetica"/>
                          <a:sym typeface="Helvetica"/>
                        </a:rPr>
                        <a:t>保护位</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1107" name="标识页是否在内存中"/>
          <p:cNvSpPr/>
          <p:nvPr/>
        </p:nvSpPr>
        <p:spPr>
          <a:xfrm>
            <a:off x="10651494" y="2463882"/>
            <a:ext cx="1786091" cy="201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r>
              <a:t>标识页是否在内存中</a:t>
            </a:r>
          </a:p>
        </p:txBody>
      </p:sp>
      <p:sp>
        <p:nvSpPr>
          <p:cNvPr id="1108" name="记录页最近被访问的情况"/>
          <p:cNvSpPr/>
          <p:nvPr/>
        </p:nvSpPr>
        <p:spPr>
          <a:xfrm>
            <a:off x="13017841" y="2463882"/>
            <a:ext cx="1983008" cy="201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r>
              <a:t>记录页最近被访问的情况</a:t>
            </a:r>
          </a:p>
        </p:txBody>
      </p:sp>
      <p:sp>
        <p:nvSpPr>
          <p:cNvPr id="1109" name="标识页最近是否被修改过"/>
          <p:cNvSpPr/>
          <p:nvPr/>
        </p:nvSpPr>
        <p:spPr>
          <a:xfrm>
            <a:off x="15307847" y="2463882"/>
            <a:ext cx="1983008" cy="2019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r>
              <a:t>标识页最近是否被修改过</a:t>
            </a:r>
          </a:p>
        </p:txBody>
      </p:sp>
      <p:sp>
        <p:nvSpPr>
          <p:cNvPr id="1110" name="标识页的访问权"/>
          <p:cNvSpPr/>
          <p:nvPr/>
        </p:nvSpPr>
        <p:spPr>
          <a:xfrm>
            <a:off x="17597852" y="2781382"/>
            <a:ext cx="1983009" cy="1384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r>
              <a:t>标识页的访问权</a:t>
            </a:r>
          </a:p>
        </p:txBody>
      </p:sp>
      <p:pic>
        <p:nvPicPr>
          <p:cNvPr id="1111" name="屏幕快照 2019-03-06 下午3.58.09.png" descr="屏幕快照 2019-03-06 下午3.58.09.png"/>
          <p:cNvPicPr>
            <a:picLocks noChangeAspect="1"/>
          </p:cNvPicPr>
          <p:nvPr/>
        </p:nvPicPr>
        <p:blipFill>
          <a:blip r:embed="rId4">
            <a:extLst/>
          </a:blip>
          <a:stretch>
            <a:fillRect/>
          </a:stretch>
        </p:blipFill>
        <p:spPr>
          <a:xfrm>
            <a:off x="21040273" y="626268"/>
            <a:ext cx="2940106" cy="1197537"/>
          </a:xfrm>
          <a:prstGeom prst="rect">
            <a:avLst/>
          </a:prstGeom>
          <a:ln w="12700">
            <a:miter lim="400000"/>
          </a:ln>
        </p:spPr>
      </p:pic>
      <p:sp>
        <p:nvSpPr>
          <p:cNvPr id="1112" name="第五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
        <p:nvSpPr>
          <p:cNvPr id="16" name="4.5.1.1 页表"/>
          <p:cNvSpPr/>
          <p:nvPr/>
        </p:nvSpPr>
        <p:spPr>
          <a:xfrm>
            <a:off x="186317" y="251875"/>
            <a:ext cx="2257028"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800">
                <a:solidFill>
                  <a:schemeClr val="bg2"/>
                </a:solidFill>
              </a:rPr>
              <a:t>4.5.1.1 页表</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1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1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120"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grpSp>
        <p:nvGrpSpPr>
          <p:cNvPr id="1123" name="特殊的页表"/>
          <p:cNvGrpSpPr/>
          <p:nvPr/>
        </p:nvGrpSpPr>
        <p:grpSpPr>
          <a:xfrm>
            <a:off x="852137" y="1511943"/>
            <a:ext cx="3441701" cy="1143001"/>
            <a:chOff x="0" y="0"/>
            <a:chExt cx="3441700" cy="1143000"/>
          </a:xfrm>
        </p:grpSpPr>
        <p:sp>
          <p:nvSpPr>
            <p:cNvPr id="1122" name="特殊的页表"/>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特殊的页表</a:t>
              </a:r>
            </a:p>
          </p:txBody>
        </p:sp>
        <p:pic>
          <p:nvPicPr>
            <p:cNvPr id="1121" name="特殊的页表" descr="特殊的页表"/>
            <p:cNvPicPr>
              <a:picLocks/>
            </p:cNvPicPr>
            <p:nvPr/>
          </p:nvPicPr>
          <p:blipFill>
            <a:blip r:embed="rId3">
              <a:alphaModFix amt="20143"/>
              <a:extLst/>
            </a:blip>
            <a:stretch>
              <a:fillRect/>
            </a:stretch>
          </p:blipFill>
          <p:spPr>
            <a:xfrm>
              <a:off x="0" y="-1"/>
              <a:ext cx="3441701" cy="1143001"/>
            </a:xfrm>
            <a:prstGeom prst="rect">
              <a:avLst/>
            </a:prstGeom>
            <a:effectLst/>
          </p:spPr>
        </p:pic>
      </p:grpSp>
      <p:grpSp>
        <p:nvGrpSpPr>
          <p:cNvPr id="1126" name="缺页异常机构"/>
          <p:cNvGrpSpPr/>
          <p:nvPr/>
        </p:nvGrpSpPr>
        <p:grpSpPr>
          <a:xfrm>
            <a:off x="534637" y="5066534"/>
            <a:ext cx="4076701" cy="1143001"/>
            <a:chOff x="0" y="0"/>
            <a:chExt cx="4076700" cy="1143000"/>
          </a:xfrm>
        </p:grpSpPr>
        <p:sp>
          <p:nvSpPr>
            <p:cNvPr id="1125" name="缺页异常机构"/>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缺页异常机构</a:t>
              </a:r>
            </a:p>
          </p:txBody>
        </p:sp>
        <p:pic>
          <p:nvPicPr>
            <p:cNvPr id="1124" name="缺页异常机构" descr="缺页异常机构"/>
            <p:cNvPicPr>
              <a:picLocks/>
            </p:cNvPicPr>
            <p:nvPr/>
          </p:nvPicPr>
          <p:blipFill>
            <a:blip r:embed="rId4">
              <a:alphaModFix amt="20143"/>
              <a:extLst/>
            </a:blip>
            <a:stretch>
              <a:fillRect/>
            </a:stretch>
          </p:blipFill>
          <p:spPr>
            <a:xfrm>
              <a:off x="0" y="-1"/>
              <a:ext cx="4076701" cy="1143001"/>
            </a:xfrm>
            <a:prstGeom prst="rect">
              <a:avLst/>
            </a:prstGeom>
            <a:effectLst/>
          </p:spPr>
        </p:pic>
      </p:grpSp>
      <p:sp>
        <p:nvSpPr>
          <p:cNvPr id="1132" name="在访问内存过程中发现缺页时产生缺页异常信号"/>
          <p:cNvSpPr/>
          <p:nvPr/>
        </p:nvSpPr>
        <p:spPr>
          <a:xfrm>
            <a:off x="6091048" y="5136384"/>
            <a:ext cx="1346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在访问内存过程中发现缺页时产生缺页异常信号</a:t>
            </a:r>
          </a:p>
        </p:txBody>
      </p:sp>
      <p:sp>
        <p:nvSpPr>
          <p:cNvPr id="1133" name="4.5.1.2 缺页异常机构"/>
          <p:cNvSpPr/>
          <p:nvPr/>
        </p:nvSpPr>
        <p:spPr>
          <a:xfrm>
            <a:off x="33917" y="13025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4.5.1.2 缺页异常机构</a:t>
            </a:r>
          </a:p>
        </p:txBody>
      </p:sp>
      <p:pic>
        <p:nvPicPr>
          <p:cNvPr id="1134" name="屏幕快照 2019-03-06 下午3.58.09.png" descr="屏幕快照 2019-03-06 下午3.58.09.png"/>
          <p:cNvPicPr>
            <a:picLocks noChangeAspect="1"/>
          </p:cNvPicPr>
          <p:nvPr/>
        </p:nvPicPr>
        <p:blipFill>
          <a:blip r:embed="rId5">
            <a:extLst/>
          </a:blip>
          <a:stretch>
            <a:fillRect/>
          </a:stretch>
        </p:blipFill>
        <p:spPr>
          <a:xfrm>
            <a:off x="21040273" y="626268"/>
            <a:ext cx="2940106" cy="1197537"/>
          </a:xfrm>
          <a:prstGeom prst="rect">
            <a:avLst/>
          </a:prstGeom>
          <a:ln w="12700">
            <a:miter lim="400000"/>
          </a:ln>
        </p:spPr>
      </p:pic>
      <p:sp>
        <p:nvSpPr>
          <p:cNvPr id="1135"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4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4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142" name="第六节 基于分页的虚拟存储系统"/>
          <p:cNvSpPr/>
          <p:nvPr/>
        </p:nvSpPr>
        <p:spPr>
          <a:xfrm>
            <a:off x="9248378" y="105864"/>
            <a:ext cx="58872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基于分页的虚拟存储系统</a:t>
            </a:r>
          </a:p>
        </p:txBody>
      </p:sp>
      <p:grpSp>
        <p:nvGrpSpPr>
          <p:cNvPr id="1145" name="特殊的页表"/>
          <p:cNvGrpSpPr/>
          <p:nvPr/>
        </p:nvGrpSpPr>
        <p:grpSpPr>
          <a:xfrm>
            <a:off x="852137" y="1511943"/>
            <a:ext cx="3441701" cy="1143001"/>
            <a:chOff x="0" y="0"/>
            <a:chExt cx="3441700" cy="1143000"/>
          </a:xfrm>
        </p:grpSpPr>
        <p:sp>
          <p:nvSpPr>
            <p:cNvPr id="1144" name="特殊的页表"/>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特殊的页表</a:t>
              </a:r>
            </a:p>
          </p:txBody>
        </p:sp>
        <p:pic>
          <p:nvPicPr>
            <p:cNvPr id="1143" name="特殊的页表" descr="特殊的页表"/>
            <p:cNvPicPr>
              <a:picLocks/>
            </p:cNvPicPr>
            <p:nvPr/>
          </p:nvPicPr>
          <p:blipFill>
            <a:blip r:embed="rId3">
              <a:alphaModFix amt="20143"/>
              <a:extLst/>
            </a:blip>
            <a:stretch>
              <a:fillRect/>
            </a:stretch>
          </p:blipFill>
          <p:spPr>
            <a:xfrm>
              <a:off x="0" y="-1"/>
              <a:ext cx="3441701" cy="1143001"/>
            </a:xfrm>
            <a:prstGeom prst="rect">
              <a:avLst/>
            </a:prstGeom>
            <a:effectLst/>
          </p:spPr>
        </p:pic>
      </p:grpSp>
      <p:grpSp>
        <p:nvGrpSpPr>
          <p:cNvPr id="1148" name="缺页异常机构"/>
          <p:cNvGrpSpPr/>
          <p:nvPr/>
        </p:nvGrpSpPr>
        <p:grpSpPr>
          <a:xfrm>
            <a:off x="534637" y="5066534"/>
            <a:ext cx="4076701" cy="1143001"/>
            <a:chOff x="0" y="0"/>
            <a:chExt cx="4076700" cy="1143000"/>
          </a:xfrm>
        </p:grpSpPr>
        <p:sp>
          <p:nvSpPr>
            <p:cNvPr id="1147" name="缺页异常机构"/>
            <p:cNvSpPr/>
            <p:nvPr/>
          </p:nvSpPr>
          <p:spPr>
            <a:xfrm>
              <a:off x="38100" y="38100"/>
              <a:ext cx="400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缺页异常机构</a:t>
              </a:r>
            </a:p>
          </p:txBody>
        </p:sp>
        <p:pic>
          <p:nvPicPr>
            <p:cNvPr id="1146" name="缺页异常机构" descr="缺页异常机构"/>
            <p:cNvPicPr>
              <a:picLocks/>
            </p:cNvPicPr>
            <p:nvPr/>
          </p:nvPicPr>
          <p:blipFill>
            <a:blip r:embed="rId4">
              <a:alphaModFix amt="20143"/>
              <a:extLst/>
            </a:blip>
            <a:stretch>
              <a:fillRect/>
            </a:stretch>
          </p:blipFill>
          <p:spPr>
            <a:xfrm>
              <a:off x="0" y="-1"/>
              <a:ext cx="4076701" cy="1143001"/>
            </a:xfrm>
            <a:prstGeom prst="rect">
              <a:avLst/>
            </a:prstGeom>
            <a:effectLst/>
          </p:spPr>
        </p:pic>
      </p:grpSp>
      <p:grpSp>
        <p:nvGrpSpPr>
          <p:cNvPr id="1151" name="地址变换"/>
          <p:cNvGrpSpPr/>
          <p:nvPr/>
        </p:nvGrpSpPr>
        <p:grpSpPr>
          <a:xfrm>
            <a:off x="1169637" y="9425528"/>
            <a:ext cx="2806701" cy="1143001"/>
            <a:chOff x="0" y="0"/>
            <a:chExt cx="2806700" cy="1143000"/>
          </a:xfrm>
        </p:grpSpPr>
        <p:sp>
          <p:nvSpPr>
            <p:cNvPr id="1150" name="地址变换"/>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地址变换</a:t>
              </a:r>
            </a:p>
          </p:txBody>
        </p:sp>
        <p:pic>
          <p:nvPicPr>
            <p:cNvPr id="1149" name="地址变换" descr="地址变换"/>
            <p:cNvPicPr>
              <a:picLocks/>
            </p:cNvPicPr>
            <p:nvPr/>
          </p:nvPicPr>
          <p:blipFill>
            <a:blip r:embed="rId5">
              <a:extLst/>
            </a:blip>
            <a:stretch>
              <a:fillRect/>
            </a:stretch>
          </p:blipFill>
          <p:spPr>
            <a:xfrm>
              <a:off x="-1" y="-1"/>
              <a:ext cx="2806702" cy="1143001"/>
            </a:xfrm>
            <a:prstGeom prst="rect">
              <a:avLst/>
            </a:prstGeom>
            <a:effectLst/>
          </p:spPr>
        </p:pic>
      </p:grpSp>
      <p:sp>
        <p:nvSpPr>
          <p:cNvPr id="1156" name="1）分页地址变换机构计算出页号和页内偏移地址"/>
          <p:cNvSpPr/>
          <p:nvPr/>
        </p:nvSpPr>
        <p:spPr>
          <a:xfrm>
            <a:off x="4675478" y="7353433"/>
            <a:ext cx="12433555"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1）分页地址变换机构计算出页号和页内偏移地址</a:t>
            </a:r>
          </a:p>
        </p:txBody>
      </p:sp>
      <p:sp>
        <p:nvSpPr>
          <p:cNvPr id="1157" name="2）查找快表，如果找到页号，读出页框号，计算物理地址"/>
          <p:cNvSpPr/>
          <p:nvPr/>
        </p:nvSpPr>
        <p:spPr>
          <a:xfrm>
            <a:off x="4675477" y="8290501"/>
            <a:ext cx="17973253"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500"/>
            </a:pPr>
            <a:r>
              <a:rPr dirty="0"/>
              <a:t>2）</a:t>
            </a:r>
            <a:r>
              <a:rPr b="1" dirty="0">
                <a:latin typeface="Helvetica"/>
                <a:ea typeface="Helvetica"/>
                <a:cs typeface="Helvetica"/>
                <a:sym typeface="Helvetica"/>
              </a:rPr>
              <a:t>查找快表</a:t>
            </a:r>
            <a:r>
              <a:rPr dirty="0"/>
              <a:t>，如果找到页号，读出页框号，计算物理地址</a:t>
            </a:r>
          </a:p>
        </p:txBody>
      </p:sp>
      <p:sp>
        <p:nvSpPr>
          <p:cNvPr id="1158" name="3）若快表无该页信息，转到内存页表中查找页表，如果该页已调入，读出页框号，计算物理地址"/>
          <p:cNvSpPr/>
          <p:nvPr/>
        </p:nvSpPr>
        <p:spPr>
          <a:xfrm>
            <a:off x="4675477" y="9227570"/>
            <a:ext cx="17721836"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3）若快表无该页信息，转到内存页表中查找</a:t>
            </a:r>
            <a:r>
              <a:rPr b="1">
                <a:latin typeface="Helvetica"/>
                <a:ea typeface="Helvetica"/>
                <a:cs typeface="Helvetica"/>
                <a:sym typeface="Helvetica"/>
              </a:rPr>
              <a:t>页表</a:t>
            </a:r>
            <a:r>
              <a:t>，如果该页已调入，读出页框号，计算物理地址</a:t>
            </a:r>
          </a:p>
        </p:txBody>
      </p:sp>
      <p:sp>
        <p:nvSpPr>
          <p:cNvPr id="1159" name="4）如果该页尚未调入内存，则产生缺页异常，请求调入该页，修改页表，重新执行因缺页被中断的指令"/>
          <p:cNvSpPr/>
          <p:nvPr/>
        </p:nvSpPr>
        <p:spPr>
          <a:xfrm>
            <a:off x="4675477" y="11045929"/>
            <a:ext cx="17367366" cy="14875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rPr dirty="0"/>
              <a:t>4）</a:t>
            </a:r>
            <a:r>
              <a:rPr dirty="0">
                <a:solidFill>
                  <a:srgbClr val="FF0000"/>
                </a:solidFill>
              </a:rPr>
              <a:t>如果该页尚未调入内存</a:t>
            </a:r>
            <a:r>
              <a:rPr dirty="0"/>
              <a:t>，则产生</a:t>
            </a:r>
            <a:r>
              <a:rPr b="1" dirty="0">
                <a:solidFill>
                  <a:srgbClr val="FF0000"/>
                </a:solidFill>
                <a:latin typeface="Helvetica"/>
                <a:ea typeface="Helvetica"/>
                <a:cs typeface="Helvetica"/>
                <a:sym typeface="Helvetica"/>
              </a:rPr>
              <a:t>缺页异常</a:t>
            </a:r>
            <a:r>
              <a:rPr dirty="0"/>
              <a:t>，</a:t>
            </a:r>
            <a:r>
              <a:rPr dirty="0">
                <a:solidFill>
                  <a:srgbClr val="FF0000"/>
                </a:solidFill>
              </a:rPr>
              <a:t>请求调入该页</a:t>
            </a:r>
            <a:r>
              <a:rPr dirty="0"/>
              <a:t>，修改页表，重新执行因缺页被中断的指令</a:t>
            </a:r>
          </a:p>
        </p:txBody>
      </p:sp>
      <p:sp>
        <p:nvSpPr>
          <p:cNvPr id="1161" name="4.5.1.3 地址变换"/>
          <p:cNvSpPr/>
          <p:nvPr/>
        </p:nvSpPr>
        <p:spPr>
          <a:xfrm>
            <a:off x="33917" y="130252"/>
            <a:ext cx="2564805"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宋体"/>
                <a:ea typeface="宋体"/>
                <a:cs typeface="宋体"/>
                <a:sym typeface="宋体"/>
              </a:defRPr>
            </a:lvl1pPr>
          </a:lstStyle>
          <a:p>
            <a:r>
              <a:rPr sz="2400">
                <a:solidFill>
                  <a:schemeClr val="bg2"/>
                </a:solidFill>
              </a:rPr>
              <a:t>4.5.1.3 地址变换</a:t>
            </a:r>
          </a:p>
        </p:txBody>
      </p:sp>
      <p:pic>
        <p:nvPicPr>
          <p:cNvPr id="1162" name="屏幕快照 2019-03-06 下午3.58.09.png" descr="屏幕快照 2019-03-06 下午3.58.09.png"/>
          <p:cNvPicPr>
            <a:picLocks noChangeAspect="1"/>
          </p:cNvPicPr>
          <p:nvPr/>
        </p:nvPicPr>
        <p:blipFill>
          <a:blip r:embed="rId6">
            <a:extLst/>
          </a:blip>
          <a:stretch>
            <a:fillRect/>
          </a:stretch>
        </p:blipFill>
        <p:spPr>
          <a:xfrm>
            <a:off x="21040273" y="626268"/>
            <a:ext cx="2940106" cy="1197537"/>
          </a:xfrm>
          <a:prstGeom prst="rect">
            <a:avLst/>
          </a:prstGeom>
          <a:ln w="12700">
            <a:miter lim="400000"/>
          </a:ln>
        </p:spPr>
      </p:pic>
      <p:sp>
        <p:nvSpPr>
          <p:cNvPr id="1163" name="第五节 基于分页的虚拟存储系统"/>
          <p:cNvSpPr/>
          <p:nvPr/>
        </p:nvSpPr>
        <p:spPr>
          <a:xfrm>
            <a:off x="9248378" y="105864"/>
            <a:ext cx="5887244"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基于分页的虚拟存储系统</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460</TotalTime>
  <Words>4072</Words>
  <Application>Microsoft Macintosh PowerPoint</Application>
  <PresentationFormat>自定义</PresentationFormat>
  <Paragraphs>1234</Paragraphs>
  <Slides>119</Slides>
  <Notes>57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119</vt:i4>
      </vt:variant>
    </vt:vector>
  </HeadingPairs>
  <TitlesOfParts>
    <vt:vector size="133" baseType="lpstr">
      <vt:lpstr>Apple Color Emoji</vt:lpstr>
      <vt:lpstr>Hannotate SC Bold</vt:lpstr>
      <vt:lpstr>Hannotate SC Regular</vt:lpstr>
      <vt:lpstr>Helvetica</vt:lpstr>
      <vt:lpstr>Helvetica Light</vt:lpstr>
      <vt:lpstr>Helvetica Neue</vt:lpstr>
      <vt:lpstr>Lantinghei SC Demibold</vt:lpstr>
      <vt:lpstr>Lantinghei SC Extralight</vt:lpstr>
      <vt:lpstr>PingFang SC Regular</vt:lpstr>
      <vt:lpstr>SF Pro Display Regular</vt:lpstr>
      <vt:lpstr>华文细黑</vt:lpstr>
      <vt:lpstr>宋体</vt:lpstr>
      <vt:lpstr>Arial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28</cp:revision>
  <dcterms:modified xsi:type="dcterms:W3CDTF">2020-03-11T05:39:50Z</dcterms:modified>
</cp:coreProperties>
</file>